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797675" cy="9926638"/>
  <p:embeddedFontLst>
    <p:embeddedFont>
      <p:font typeface="Calistoga" panose="020B0604020202020204" charset="0"/>
      <p:regular r:id="rId20"/>
    </p:embeddedFont>
    <p:embeddedFont>
      <p:font typeface="Public Sans Bold"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11B2B54-1F43-4FB0-A325-AEC4439F8409}" type="datetimeFigureOut">
              <a:rPr lang="en-US" smtClean="0"/>
              <a:t>7/31/2025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51CDAE3-BC0F-44BD-A5FD-FBB1B993A84E}" type="slidenum">
              <a:rPr lang="en-US" smtClean="0"/>
              <a:t>‹#›</a:t>
            </a:fld>
            <a:endParaRPr lang="en-US"/>
          </a:p>
        </p:txBody>
      </p:sp>
    </p:spTree>
    <p:extLst>
      <p:ext uri="{BB962C8B-B14F-4D97-AF65-F5344CB8AC3E}">
        <p14:creationId xmlns:p14="http://schemas.microsoft.com/office/powerpoint/2010/main" val="29815904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8.svg"/><Relationship Id="rId5" Type="http://schemas.openxmlformats.org/officeDocument/2006/relationships/image" Target="../media/image33.svg"/><Relationship Id="rId10"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17.png"/><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4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9.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10.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5.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9.svg"/><Relationship Id="rId4" Type="http://schemas.openxmlformats.org/officeDocument/2006/relationships/image" Target="../media/image25.png"/><Relationship Id="rId9" Type="http://schemas.openxmlformats.org/officeDocument/2006/relationships/image" Target="../media/image53.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7.svg"/><Relationship Id="rId4" Type="http://schemas.openxmlformats.org/officeDocument/2006/relationships/image" Target="../media/image29.png"/><Relationship Id="rId9" Type="http://schemas.openxmlformats.org/officeDocument/2006/relationships/image" Target="../media/image61.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20.svg"/><Relationship Id="rId15" Type="http://schemas.openxmlformats.org/officeDocument/2006/relationships/image" Target="../media/image28.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4.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20.svg"/><Relationship Id="rId15" Type="http://schemas.openxmlformats.org/officeDocument/2006/relationships/image" Target="../media/image28.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4.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20.svg"/><Relationship Id="rId15" Type="http://schemas.openxmlformats.org/officeDocument/2006/relationships/image" Target="../media/image28.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4.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5893957" y="-819247"/>
            <a:ext cx="4788085" cy="5256381"/>
          </a:xfrm>
          <a:custGeom>
            <a:avLst/>
            <a:gdLst/>
            <a:ahLst/>
            <a:cxnLst/>
            <a:rect l="l" t="t" r="r" b="b"/>
            <a:pathLst>
              <a:path w="4788085" h="5256381">
                <a:moveTo>
                  <a:pt x="0" y="0"/>
                </a:moveTo>
                <a:lnTo>
                  <a:pt x="4788086" y="0"/>
                </a:lnTo>
                <a:lnTo>
                  <a:pt x="4788086" y="5256381"/>
                </a:lnTo>
                <a:lnTo>
                  <a:pt x="0" y="52563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306800" y="7039323"/>
            <a:ext cx="2682658" cy="3688654"/>
          </a:xfrm>
          <a:custGeom>
            <a:avLst/>
            <a:gdLst/>
            <a:ahLst/>
            <a:cxnLst/>
            <a:rect l="l" t="t" r="r" b="b"/>
            <a:pathLst>
              <a:path w="2682658" h="3688654">
                <a:moveTo>
                  <a:pt x="0" y="0"/>
                </a:moveTo>
                <a:lnTo>
                  <a:pt x="2682658" y="0"/>
                </a:lnTo>
                <a:lnTo>
                  <a:pt x="2682658" y="3688655"/>
                </a:lnTo>
                <a:lnTo>
                  <a:pt x="0" y="36886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2221312" y="3510310"/>
            <a:ext cx="5060979" cy="7462570"/>
          </a:xfrm>
          <a:custGeom>
            <a:avLst/>
            <a:gdLst/>
            <a:ahLst/>
            <a:cxnLst/>
            <a:rect l="l" t="t" r="r" b="b"/>
            <a:pathLst>
              <a:path w="5060979" h="7462570">
                <a:moveTo>
                  <a:pt x="5060980" y="0"/>
                </a:moveTo>
                <a:lnTo>
                  <a:pt x="0" y="0"/>
                </a:lnTo>
                <a:lnTo>
                  <a:pt x="0" y="7462569"/>
                </a:lnTo>
                <a:lnTo>
                  <a:pt x="5060980" y="7462569"/>
                </a:lnTo>
                <a:lnTo>
                  <a:pt x="506098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875056" y="508533"/>
            <a:ext cx="1929223" cy="1816977"/>
          </a:xfrm>
          <a:custGeom>
            <a:avLst/>
            <a:gdLst/>
            <a:ahLst/>
            <a:cxnLst/>
            <a:rect l="l" t="t" r="r" b="b"/>
            <a:pathLst>
              <a:path w="1929223" h="1816977">
                <a:moveTo>
                  <a:pt x="0" y="0"/>
                </a:moveTo>
                <a:lnTo>
                  <a:pt x="1929223" y="0"/>
                </a:lnTo>
                <a:lnTo>
                  <a:pt x="1929223" y="1816977"/>
                </a:lnTo>
                <a:lnTo>
                  <a:pt x="0" y="18169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21663" y="6291608"/>
            <a:ext cx="1723793" cy="1899972"/>
          </a:xfrm>
          <a:custGeom>
            <a:avLst/>
            <a:gdLst/>
            <a:ahLst/>
            <a:cxnLst/>
            <a:rect l="l" t="t" r="r" b="b"/>
            <a:pathLst>
              <a:path w="1723793" h="1899972">
                <a:moveTo>
                  <a:pt x="0" y="0"/>
                </a:moveTo>
                <a:lnTo>
                  <a:pt x="1723793" y="0"/>
                </a:lnTo>
                <a:lnTo>
                  <a:pt x="1723793" y="1899973"/>
                </a:lnTo>
                <a:lnTo>
                  <a:pt x="0" y="18999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3591750" y="2985800"/>
            <a:ext cx="12715050" cy="4208086"/>
            <a:chOff x="0" y="0"/>
            <a:chExt cx="16953399" cy="5610781"/>
          </a:xfrm>
        </p:grpSpPr>
        <p:sp>
          <p:nvSpPr>
            <p:cNvPr id="8" name="TextBox 8"/>
            <p:cNvSpPr txBox="1"/>
            <p:nvPr/>
          </p:nvSpPr>
          <p:spPr>
            <a:xfrm>
              <a:off x="0" y="142240"/>
              <a:ext cx="16953399" cy="4673600"/>
            </a:xfrm>
            <a:prstGeom prst="rect">
              <a:avLst/>
            </a:prstGeom>
          </p:spPr>
          <p:txBody>
            <a:bodyPr lIns="0" tIns="0" rIns="0" bIns="0" rtlCol="0" anchor="t">
              <a:spAutoFit/>
            </a:bodyPr>
            <a:lstStyle/>
            <a:p>
              <a:pPr algn="ctr">
                <a:lnSpc>
                  <a:spcPts val="6959"/>
                </a:lnSpc>
              </a:pPr>
              <a:r>
                <a:rPr lang="en-US" sz="5799" dirty="0">
                  <a:solidFill>
                    <a:srgbClr val="4F674F"/>
                  </a:solidFill>
                  <a:latin typeface="Calistoga"/>
                  <a:ea typeface="Calistoga"/>
                  <a:cs typeface="Calistoga"/>
                  <a:sym typeface="Calistoga"/>
                </a:rPr>
                <a:t>BỘ THỦ TỤC HÀNH CHÍNH </a:t>
              </a:r>
            </a:p>
            <a:p>
              <a:pPr algn="ctr">
                <a:lnSpc>
                  <a:spcPts val="6959"/>
                </a:lnSpc>
              </a:pPr>
              <a:r>
                <a:rPr lang="en-US" sz="5799" dirty="0">
                  <a:solidFill>
                    <a:srgbClr val="4F674F"/>
                  </a:solidFill>
                  <a:latin typeface="Calistoga"/>
                  <a:ea typeface="Calistoga"/>
                  <a:cs typeface="Calistoga"/>
                  <a:sym typeface="Calistoga"/>
                </a:rPr>
                <a:t> GIAO ĐẤT, CHO THUÊ ĐẤT, </a:t>
              </a:r>
            </a:p>
            <a:p>
              <a:pPr algn="ctr">
                <a:lnSpc>
                  <a:spcPts val="6959"/>
                </a:lnSpc>
              </a:pPr>
              <a:r>
                <a:rPr lang="en-US" sz="5799" dirty="0">
                  <a:solidFill>
                    <a:srgbClr val="4F674F"/>
                  </a:solidFill>
                  <a:latin typeface="Calistoga"/>
                  <a:ea typeface="Calistoga"/>
                  <a:cs typeface="Calistoga"/>
                  <a:sym typeface="Calistoga"/>
                </a:rPr>
                <a:t>CHO PHÉP CHUYỂN MỤC ĐÍCH </a:t>
              </a:r>
            </a:p>
            <a:p>
              <a:pPr algn="ctr">
                <a:lnSpc>
                  <a:spcPts val="6959"/>
                </a:lnSpc>
              </a:pPr>
              <a:r>
                <a:rPr lang="en-US" sz="5799" dirty="0">
                  <a:solidFill>
                    <a:srgbClr val="4F674F"/>
                  </a:solidFill>
                  <a:latin typeface="Calistoga"/>
                  <a:ea typeface="Calistoga"/>
                  <a:cs typeface="Calistoga"/>
                  <a:sym typeface="Calistoga"/>
                </a:rPr>
                <a:t>SỬ DỤNG ĐẤT</a:t>
              </a:r>
            </a:p>
          </p:txBody>
        </p:sp>
        <p:sp>
          <p:nvSpPr>
            <p:cNvPr id="9" name="TextBox 9"/>
            <p:cNvSpPr txBox="1"/>
            <p:nvPr/>
          </p:nvSpPr>
          <p:spPr>
            <a:xfrm>
              <a:off x="0" y="5000624"/>
              <a:ext cx="16953399" cy="611850"/>
            </a:xfrm>
            <a:prstGeom prst="rect">
              <a:avLst/>
            </a:prstGeom>
          </p:spPr>
          <p:txBody>
            <a:bodyPr lIns="0" tIns="0" rIns="0" bIns="0" rtlCol="0" anchor="t">
              <a:spAutoFit/>
            </a:bodyPr>
            <a:lstStyle/>
            <a:p>
              <a:pPr algn="ctr">
                <a:lnSpc>
                  <a:spcPts val="3844"/>
                </a:lnSpc>
              </a:pPr>
              <a:endParaRPr/>
            </a:p>
          </p:txBody>
        </p:sp>
      </p:grpSp>
      <p:sp>
        <p:nvSpPr>
          <p:cNvPr id="10" name="TextBox 10"/>
          <p:cNvSpPr txBox="1"/>
          <p:nvPr/>
        </p:nvSpPr>
        <p:spPr>
          <a:xfrm>
            <a:off x="7087299" y="8134431"/>
            <a:ext cx="5723952" cy="481330"/>
          </a:xfrm>
          <a:prstGeom prst="rect">
            <a:avLst/>
          </a:prstGeom>
        </p:spPr>
        <p:txBody>
          <a:bodyPr lIns="0" tIns="0" rIns="0" bIns="0" rtlCol="0" anchor="t">
            <a:spAutoFit/>
          </a:bodyPr>
          <a:lstStyle/>
          <a:p>
            <a:pPr algn="ctr">
              <a:lnSpc>
                <a:spcPts val="3919"/>
              </a:lnSpc>
            </a:pPr>
            <a:r>
              <a:rPr lang="en-US" sz="2799">
                <a:solidFill>
                  <a:srgbClr val="4F674F"/>
                </a:solidFill>
                <a:latin typeface="Calistoga"/>
                <a:ea typeface="Calistoga"/>
                <a:cs typeface="Calistoga"/>
                <a:sym typeface="Calistoga"/>
              </a:rPr>
              <a:t>Hà Nội, ngày 01 tháng 8 năm 2025 </a:t>
            </a:r>
          </a:p>
        </p:txBody>
      </p:sp>
      <p:sp>
        <p:nvSpPr>
          <p:cNvPr id="11" name="TextBox 11"/>
          <p:cNvSpPr txBox="1"/>
          <p:nvPr/>
        </p:nvSpPr>
        <p:spPr>
          <a:xfrm>
            <a:off x="6180565" y="1097310"/>
            <a:ext cx="6688510" cy="425437"/>
          </a:xfrm>
          <a:prstGeom prst="rect">
            <a:avLst/>
          </a:prstGeom>
        </p:spPr>
        <p:txBody>
          <a:bodyPr lIns="0" tIns="0" rIns="0" bIns="0" rtlCol="0" anchor="t">
            <a:spAutoFit/>
          </a:bodyPr>
          <a:lstStyle/>
          <a:p>
            <a:pPr algn="ctr">
              <a:lnSpc>
                <a:spcPts val="3500"/>
              </a:lnSpc>
            </a:pPr>
            <a:r>
              <a:rPr lang="en-US" sz="2500" dirty="0">
                <a:solidFill>
                  <a:srgbClr val="4F674F"/>
                </a:solidFill>
                <a:latin typeface="Calistoga"/>
                <a:ea typeface="Calistoga"/>
                <a:cs typeface="Calistoga"/>
                <a:sym typeface="Calistoga"/>
              </a:rPr>
              <a:t>BỘ NÔNG NGHIỆP VÀ MÔI </a:t>
            </a:r>
            <a:r>
              <a:rPr lang="en-US" sz="2500" dirty="0" smtClean="0">
                <a:solidFill>
                  <a:srgbClr val="4F674F"/>
                </a:solidFill>
                <a:latin typeface="Calistoga"/>
                <a:ea typeface="Calistoga"/>
                <a:cs typeface="Calistoga"/>
                <a:sym typeface="Calistoga"/>
              </a:rPr>
              <a:t>TRƯỜNG</a:t>
            </a:r>
            <a:endParaRPr lang="en-US" sz="2500" dirty="0">
              <a:solidFill>
                <a:srgbClr val="4F674F"/>
              </a:solidFill>
              <a:latin typeface="Calistoga"/>
              <a:ea typeface="Calistoga"/>
              <a:cs typeface="Calistoga"/>
              <a:sym typeface="Calistog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extBox 2"/>
          <p:cNvSpPr txBox="1"/>
          <p:nvPr/>
        </p:nvSpPr>
        <p:spPr>
          <a:xfrm>
            <a:off x="641690" y="612775"/>
            <a:ext cx="12419792" cy="793750"/>
          </a:xfrm>
          <a:prstGeom prst="rect">
            <a:avLst/>
          </a:prstGeom>
        </p:spPr>
        <p:txBody>
          <a:bodyPr lIns="0" tIns="0" rIns="0" bIns="0" rtlCol="0" anchor="t">
            <a:spAutoFit/>
          </a:bodyPr>
          <a:lstStyle/>
          <a:p>
            <a:pPr algn="l">
              <a:lnSpc>
                <a:spcPts val="6350"/>
              </a:lnSpc>
            </a:pPr>
            <a:r>
              <a:rPr lang="en-US" sz="5000">
                <a:solidFill>
                  <a:srgbClr val="4F674F"/>
                </a:solidFill>
                <a:latin typeface="Calistoga"/>
                <a:ea typeface="Calistoga"/>
                <a:cs typeface="Calistoga"/>
                <a:sym typeface="Calistoga"/>
              </a:rPr>
              <a:t>Trình tự, thủ tục giao đất, cho thuê đất...</a:t>
            </a:r>
          </a:p>
        </p:txBody>
      </p:sp>
      <p:sp>
        <p:nvSpPr>
          <p:cNvPr id="3" name="Freeform 3"/>
          <p:cNvSpPr/>
          <p:nvPr/>
        </p:nvSpPr>
        <p:spPr>
          <a:xfrm>
            <a:off x="9762675" y="4071426"/>
            <a:ext cx="2378773" cy="3270813"/>
          </a:xfrm>
          <a:custGeom>
            <a:avLst/>
            <a:gdLst/>
            <a:ahLst/>
            <a:cxnLst/>
            <a:rect l="l" t="t" r="r" b="b"/>
            <a:pathLst>
              <a:path w="2378773" h="3270813">
                <a:moveTo>
                  <a:pt x="0" y="0"/>
                </a:moveTo>
                <a:lnTo>
                  <a:pt x="2378773" y="0"/>
                </a:lnTo>
                <a:lnTo>
                  <a:pt x="2378773" y="3270812"/>
                </a:lnTo>
                <a:lnTo>
                  <a:pt x="0" y="32708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22462" y="1632657"/>
            <a:ext cx="8649152" cy="8507621"/>
          </a:xfrm>
          <a:custGeom>
            <a:avLst/>
            <a:gdLst/>
            <a:ahLst/>
            <a:cxnLst/>
            <a:rect l="l" t="t" r="r" b="b"/>
            <a:pathLst>
              <a:path w="8649152" h="8507621">
                <a:moveTo>
                  <a:pt x="0" y="0"/>
                </a:moveTo>
                <a:lnTo>
                  <a:pt x="8649153" y="0"/>
                </a:lnTo>
                <a:lnTo>
                  <a:pt x="8649153" y="8507621"/>
                </a:lnTo>
                <a:lnTo>
                  <a:pt x="0" y="85076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675587" y="2507209"/>
            <a:ext cx="6553562" cy="6787873"/>
          </a:xfrm>
          <a:prstGeom prst="rect">
            <a:avLst/>
          </a:prstGeom>
        </p:spPr>
        <p:txBody>
          <a:bodyPr lIns="0" tIns="0" rIns="0" bIns="0" rtlCol="0" anchor="t">
            <a:spAutoFit/>
          </a:bodyPr>
          <a:lstStyle/>
          <a:p>
            <a:pPr algn="ctr">
              <a:lnSpc>
                <a:spcPts val="3587"/>
              </a:lnSpc>
            </a:pPr>
            <a:r>
              <a:rPr lang="en-US" sz="2825">
                <a:solidFill>
                  <a:srgbClr val="4F674F"/>
                </a:solidFill>
                <a:latin typeface="Calistoga"/>
                <a:ea typeface="Calistoga"/>
                <a:cs typeface="Calistoga"/>
                <a:sym typeface="Calistoga"/>
              </a:rPr>
              <a:t>Bước 3:</a:t>
            </a:r>
          </a:p>
          <a:p>
            <a:pPr algn="just">
              <a:lnSpc>
                <a:spcPts val="3587"/>
              </a:lnSpc>
            </a:pPr>
            <a:r>
              <a:rPr lang="en-US" sz="2825">
                <a:solidFill>
                  <a:srgbClr val="4F674F"/>
                </a:solidFill>
                <a:latin typeface="Calistoga"/>
                <a:ea typeface="Calistoga"/>
                <a:cs typeface="Calistoga"/>
                <a:sym typeface="Calistoga"/>
              </a:rPr>
              <a:t>Chủ tịch UBND cấp có thẩm quyền xem xét ban hành quyết định giao đất/cho thuê đất/cho phép chuyển mục đích sử dụng đất/cho thuê đất và cho thuê rừng;</a:t>
            </a:r>
          </a:p>
          <a:p>
            <a:pPr algn="just">
              <a:lnSpc>
                <a:spcPts val="3587"/>
              </a:lnSpc>
            </a:pPr>
            <a:endParaRPr lang="en-US" sz="2825">
              <a:solidFill>
                <a:srgbClr val="4F674F"/>
              </a:solidFill>
              <a:latin typeface="Calistoga"/>
              <a:ea typeface="Calistoga"/>
              <a:cs typeface="Calistoga"/>
              <a:sym typeface="Calistoga"/>
            </a:endParaRPr>
          </a:p>
          <a:p>
            <a:pPr algn="just">
              <a:lnSpc>
                <a:spcPts val="3587"/>
              </a:lnSpc>
            </a:pPr>
            <a:r>
              <a:rPr lang="en-US" sz="2825">
                <a:solidFill>
                  <a:srgbClr val="4F674F"/>
                </a:solidFill>
                <a:latin typeface="Calistoga"/>
                <a:ea typeface="Calistoga"/>
                <a:cs typeface="Calistoga"/>
                <a:sym typeface="Calistoga"/>
              </a:rPr>
              <a:t>• Đối với trường hợp phải nộp tiền sử dụng đất, tiền thuê đất tính theo giá đất cụ thể: Cơ quan chuyên môn về nông nghiệp và môi trường tổ chức việc xác định giá đất cụ thể, trình cơ quan có thẩm quyền ban hành quyết định phê duyệt giá đất cụ thể theo quy định.</a:t>
            </a:r>
          </a:p>
          <a:p>
            <a:pPr algn="just">
              <a:lnSpc>
                <a:spcPts val="3587"/>
              </a:lnSpc>
            </a:pPr>
            <a:r>
              <a:rPr lang="en-US" sz="2825">
                <a:solidFill>
                  <a:srgbClr val="4F674F"/>
                </a:solidFill>
                <a:latin typeface="Calistoga"/>
                <a:ea typeface="Calistoga"/>
                <a:cs typeface="Calistoga"/>
                <a:sym typeface="Calistoga"/>
              </a:rPr>
              <a:t> </a:t>
            </a:r>
          </a:p>
          <a:p>
            <a:pPr algn="just">
              <a:lnSpc>
                <a:spcPts val="3844"/>
              </a:lnSpc>
            </a:pPr>
            <a:endParaRPr lang="en-US" sz="2825">
              <a:solidFill>
                <a:srgbClr val="4F674F"/>
              </a:solidFill>
              <a:latin typeface="Calistoga"/>
              <a:ea typeface="Calistoga"/>
              <a:cs typeface="Calistoga"/>
              <a:sym typeface="Calistoga"/>
            </a:endParaRPr>
          </a:p>
        </p:txBody>
      </p:sp>
      <p:sp>
        <p:nvSpPr>
          <p:cNvPr id="6" name="Freeform 6"/>
          <p:cNvSpPr/>
          <p:nvPr/>
        </p:nvSpPr>
        <p:spPr>
          <a:xfrm>
            <a:off x="12522125" y="3097889"/>
            <a:ext cx="5571289" cy="5480123"/>
          </a:xfrm>
          <a:custGeom>
            <a:avLst/>
            <a:gdLst/>
            <a:ahLst/>
            <a:cxnLst/>
            <a:rect l="l" t="t" r="r" b="b"/>
            <a:pathLst>
              <a:path w="5571289" h="5480123">
                <a:moveTo>
                  <a:pt x="0" y="0"/>
                </a:moveTo>
                <a:lnTo>
                  <a:pt x="5571289" y="0"/>
                </a:lnTo>
                <a:lnTo>
                  <a:pt x="5571289" y="5480122"/>
                </a:lnTo>
                <a:lnTo>
                  <a:pt x="0" y="54801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3677298" y="4473350"/>
            <a:ext cx="3582002" cy="3933825"/>
          </a:xfrm>
          <a:prstGeom prst="rect">
            <a:avLst/>
          </a:prstGeom>
        </p:spPr>
        <p:txBody>
          <a:bodyPr lIns="0" tIns="0" rIns="0" bIns="0" rtlCol="0" anchor="t">
            <a:spAutoFit/>
          </a:bodyPr>
          <a:lstStyle/>
          <a:p>
            <a:pPr algn="ctr">
              <a:lnSpc>
                <a:spcPts val="3480"/>
              </a:lnSpc>
              <a:spcBef>
                <a:spcPct val="0"/>
              </a:spcBef>
            </a:pPr>
            <a:r>
              <a:rPr lang="en-US" sz="2900">
                <a:solidFill>
                  <a:srgbClr val="8F705A"/>
                </a:solidFill>
                <a:latin typeface="Calistoga"/>
                <a:ea typeface="Calistoga"/>
                <a:cs typeface="Calistoga"/>
                <a:sym typeface="Calistoga"/>
              </a:rPr>
              <a:t>Bước 4: </a:t>
            </a:r>
          </a:p>
          <a:p>
            <a:pPr algn="just">
              <a:lnSpc>
                <a:spcPts val="3480"/>
              </a:lnSpc>
              <a:spcBef>
                <a:spcPct val="0"/>
              </a:spcBef>
            </a:pPr>
            <a:r>
              <a:rPr lang="en-US" sz="2900">
                <a:solidFill>
                  <a:srgbClr val="8F705A"/>
                </a:solidFill>
                <a:latin typeface="Calistoga"/>
                <a:ea typeface="Calistoga"/>
                <a:cs typeface="Calistoga"/>
                <a:sym typeface="Calistoga"/>
              </a:rPr>
              <a:t>   Cơ quan chuyên môn về nông nghiệp và môi trường ch</a:t>
            </a:r>
            <a:r>
              <a:rPr lang="en-US" sz="2900" u="none">
                <a:solidFill>
                  <a:srgbClr val="8F705A"/>
                </a:solidFill>
                <a:latin typeface="Calistoga"/>
                <a:ea typeface="Calistoga"/>
                <a:cs typeface="Calistoga"/>
                <a:sym typeface="Calistoga"/>
              </a:rPr>
              <a:t>u</a:t>
            </a:r>
            <a:r>
              <a:rPr lang="en-US" sz="2900">
                <a:solidFill>
                  <a:srgbClr val="8F705A"/>
                </a:solidFill>
                <a:latin typeface="Calistoga"/>
                <a:ea typeface="Calistoga"/>
                <a:cs typeface="Calistoga"/>
                <a:sym typeface="Calistoga"/>
              </a:rPr>
              <a:t>yể</a:t>
            </a:r>
            <a:r>
              <a:rPr lang="en-US" sz="2900" u="none">
                <a:solidFill>
                  <a:srgbClr val="8F705A"/>
                </a:solidFill>
                <a:latin typeface="Calistoga"/>
                <a:ea typeface="Calistoga"/>
                <a:cs typeface="Calistoga"/>
                <a:sym typeface="Calistoga"/>
              </a:rPr>
              <a:t>n thông tin địa chính thửa đất</a:t>
            </a:r>
            <a:r>
              <a:rPr lang="en-US" sz="2900">
                <a:solidFill>
                  <a:srgbClr val="8F705A"/>
                </a:solidFill>
                <a:latin typeface="Calistoga"/>
                <a:ea typeface="Calistoga"/>
                <a:cs typeface="Calistoga"/>
                <a:sym typeface="Calistoga"/>
              </a:rPr>
              <a:t> </a:t>
            </a:r>
            <a:r>
              <a:rPr lang="en-US" sz="2900" u="none">
                <a:solidFill>
                  <a:srgbClr val="8F705A"/>
                </a:solidFill>
                <a:latin typeface="Calistoga"/>
                <a:ea typeface="Calistoga"/>
                <a:cs typeface="Calistoga"/>
                <a:sym typeface="Calistoga"/>
              </a:rPr>
              <a:t>cho c</a:t>
            </a:r>
            <a:r>
              <a:rPr lang="en-US" sz="2900">
                <a:solidFill>
                  <a:srgbClr val="8F705A"/>
                </a:solidFill>
                <a:latin typeface="Calistoga"/>
                <a:ea typeface="Calistoga"/>
                <a:cs typeface="Calistoga"/>
                <a:sym typeface="Calistoga"/>
              </a:rPr>
              <a:t>ơ qua</a:t>
            </a:r>
            <a:r>
              <a:rPr lang="en-US" sz="2900" u="none">
                <a:solidFill>
                  <a:srgbClr val="8F705A"/>
                </a:solidFill>
                <a:latin typeface="Calistoga"/>
                <a:ea typeface="Calistoga"/>
                <a:cs typeface="Calistoga"/>
                <a:sym typeface="Calistoga"/>
              </a:rPr>
              <a:t>n t</a:t>
            </a:r>
            <a:r>
              <a:rPr lang="en-US" sz="2900">
                <a:solidFill>
                  <a:srgbClr val="8F705A"/>
                </a:solidFill>
                <a:latin typeface="Calistoga"/>
                <a:ea typeface="Calistoga"/>
                <a:cs typeface="Calistoga"/>
                <a:sym typeface="Calistoga"/>
              </a:rPr>
              <a:t>huế.</a:t>
            </a:r>
          </a:p>
          <a:p>
            <a:pPr algn="just">
              <a:lnSpc>
                <a:spcPts val="3480"/>
              </a:lnSpc>
              <a:spcBef>
                <a:spcPct val="0"/>
              </a:spcBef>
            </a:pPr>
            <a:endParaRPr lang="en-US" sz="2900">
              <a:solidFill>
                <a:srgbClr val="8F705A"/>
              </a:solidFill>
              <a:latin typeface="Calistoga"/>
              <a:ea typeface="Calistoga"/>
              <a:cs typeface="Calistoga"/>
              <a:sym typeface="Calistoga"/>
            </a:endParaRPr>
          </a:p>
          <a:p>
            <a:pPr algn="just">
              <a:lnSpc>
                <a:spcPts val="3480"/>
              </a:lnSpc>
              <a:spcBef>
                <a:spcPct val="0"/>
              </a:spcBef>
            </a:pPr>
            <a:endParaRPr lang="en-US" sz="2900">
              <a:solidFill>
                <a:srgbClr val="8F705A"/>
              </a:solidFill>
              <a:latin typeface="Calistoga"/>
              <a:ea typeface="Calistoga"/>
              <a:cs typeface="Calistoga"/>
              <a:sym typeface="Calistog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extBox 2"/>
          <p:cNvSpPr txBox="1"/>
          <p:nvPr/>
        </p:nvSpPr>
        <p:spPr>
          <a:xfrm>
            <a:off x="641690" y="612775"/>
            <a:ext cx="12419792" cy="793750"/>
          </a:xfrm>
          <a:prstGeom prst="rect">
            <a:avLst/>
          </a:prstGeom>
        </p:spPr>
        <p:txBody>
          <a:bodyPr lIns="0" tIns="0" rIns="0" bIns="0" rtlCol="0" anchor="t">
            <a:spAutoFit/>
          </a:bodyPr>
          <a:lstStyle/>
          <a:p>
            <a:pPr algn="l">
              <a:lnSpc>
                <a:spcPts val="6350"/>
              </a:lnSpc>
            </a:pPr>
            <a:r>
              <a:rPr lang="en-US" sz="5000">
                <a:solidFill>
                  <a:srgbClr val="4F674F"/>
                </a:solidFill>
                <a:latin typeface="Calistoga"/>
                <a:ea typeface="Calistoga"/>
                <a:cs typeface="Calistoga"/>
                <a:sym typeface="Calistoga"/>
              </a:rPr>
              <a:t>Trình tự, thủ tục giao đất, cho thuê đất...</a:t>
            </a:r>
          </a:p>
        </p:txBody>
      </p:sp>
      <p:sp>
        <p:nvSpPr>
          <p:cNvPr id="3" name="Freeform 3"/>
          <p:cNvSpPr/>
          <p:nvPr/>
        </p:nvSpPr>
        <p:spPr>
          <a:xfrm>
            <a:off x="9463313" y="4056458"/>
            <a:ext cx="2378773" cy="3270813"/>
          </a:xfrm>
          <a:custGeom>
            <a:avLst/>
            <a:gdLst/>
            <a:ahLst/>
            <a:cxnLst/>
            <a:rect l="l" t="t" r="r" b="b"/>
            <a:pathLst>
              <a:path w="2378773" h="3270813">
                <a:moveTo>
                  <a:pt x="0" y="0"/>
                </a:moveTo>
                <a:lnTo>
                  <a:pt x="2378772" y="0"/>
                </a:lnTo>
                <a:lnTo>
                  <a:pt x="2378772" y="3270812"/>
                </a:lnTo>
                <a:lnTo>
                  <a:pt x="0" y="32708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22462" y="1632657"/>
            <a:ext cx="7995016" cy="7864188"/>
          </a:xfrm>
          <a:custGeom>
            <a:avLst/>
            <a:gdLst/>
            <a:ahLst/>
            <a:cxnLst/>
            <a:rect l="l" t="t" r="r" b="b"/>
            <a:pathLst>
              <a:path w="7995016" h="7864188">
                <a:moveTo>
                  <a:pt x="0" y="0"/>
                </a:moveTo>
                <a:lnTo>
                  <a:pt x="7995016" y="0"/>
                </a:lnTo>
                <a:lnTo>
                  <a:pt x="7995016" y="7864188"/>
                </a:lnTo>
                <a:lnTo>
                  <a:pt x="0" y="78641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532360" y="2595689"/>
            <a:ext cx="5775220" cy="7239575"/>
          </a:xfrm>
          <a:prstGeom prst="rect">
            <a:avLst/>
          </a:prstGeom>
        </p:spPr>
        <p:txBody>
          <a:bodyPr lIns="0" tIns="0" rIns="0" bIns="0" rtlCol="0" anchor="t">
            <a:spAutoFit/>
          </a:bodyPr>
          <a:lstStyle/>
          <a:p>
            <a:pPr algn="ctr">
              <a:lnSpc>
                <a:spcPts val="3587"/>
              </a:lnSpc>
            </a:pPr>
            <a:r>
              <a:rPr lang="en-US" sz="2825">
                <a:solidFill>
                  <a:srgbClr val="4F674F"/>
                </a:solidFill>
                <a:latin typeface="Calistoga"/>
                <a:ea typeface="Calistoga"/>
                <a:cs typeface="Calistoga"/>
                <a:sym typeface="Calistoga"/>
              </a:rPr>
              <a:t>Bước 5:</a:t>
            </a:r>
          </a:p>
          <a:p>
            <a:pPr algn="just">
              <a:lnSpc>
                <a:spcPts val="3587"/>
              </a:lnSpc>
            </a:pPr>
            <a:r>
              <a:rPr lang="en-US" sz="2825">
                <a:solidFill>
                  <a:srgbClr val="4F674F"/>
                </a:solidFill>
                <a:latin typeface="Calistoga"/>
                <a:ea typeface="Calistoga"/>
                <a:cs typeface="Calistoga"/>
                <a:sym typeface="Calistoga"/>
              </a:rPr>
              <a:t>Cơ quan thuế xác định tiền sử dụng đất/tiền thuê đất phải nộp theo quy định; trường hợp được miễn tiền thuê đất một số năm sau thời gian được miễn tiền thuê đất của thời gian xây dựng cơ bản theo quy định của Chính phủ về tiền sử dụng đất, tiền thuê đất thì cơ quan thuế xác định tiền thuê đất phải nộp một số năm; ban hành thông báo nộp tiền sử dụng đất/tiền thuê đất gửi cho người sử dụng đất.</a:t>
            </a:r>
          </a:p>
          <a:p>
            <a:pPr algn="just">
              <a:lnSpc>
                <a:spcPts val="3587"/>
              </a:lnSpc>
            </a:pPr>
            <a:endParaRPr lang="en-US" sz="2825">
              <a:solidFill>
                <a:srgbClr val="4F674F"/>
              </a:solidFill>
              <a:latin typeface="Calistoga"/>
              <a:ea typeface="Calistoga"/>
              <a:cs typeface="Calistoga"/>
              <a:sym typeface="Calistoga"/>
            </a:endParaRPr>
          </a:p>
          <a:p>
            <a:pPr algn="just">
              <a:lnSpc>
                <a:spcPts val="3587"/>
              </a:lnSpc>
            </a:pPr>
            <a:r>
              <a:rPr lang="en-US" sz="2825">
                <a:solidFill>
                  <a:srgbClr val="4F674F"/>
                </a:solidFill>
                <a:latin typeface="Calistoga"/>
                <a:ea typeface="Calistoga"/>
                <a:cs typeface="Calistoga"/>
                <a:sym typeface="Calistoga"/>
              </a:rPr>
              <a:t> </a:t>
            </a:r>
          </a:p>
          <a:p>
            <a:pPr algn="just">
              <a:lnSpc>
                <a:spcPts val="3844"/>
              </a:lnSpc>
            </a:pPr>
            <a:endParaRPr lang="en-US" sz="2825">
              <a:solidFill>
                <a:srgbClr val="4F674F"/>
              </a:solidFill>
              <a:latin typeface="Calistoga"/>
              <a:ea typeface="Calistoga"/>
              <a:cs typeface="Calistoga"/>
              <a:sym typeface="Calistoga"/>
            </a:endParaRPr>
          </a:p>
        </p:txBody>
      </p:sp>
      <p:sp>
        <p:nvSpPr>
          <p:cNvPr id="6" name="Freeform 6"/>
          <p:cNvSpPr/>
          <p:nvPr/>
        </p:nvSpPr>
        <p:spPr>
          <a:xfrm>
            <a:off x="11673332" y="2101519"/>
            <a:ext cx="6614668" cy="6506428"/>
          </a:xfrm>
          <a:custGeom>
            <a:avLst/>
            <a:gdLst/>
            <a:ahLst/>
            <a:cxnLst/>
            <a:rect l="l" t="t" r="r" b="b"/>
            <a:pathLst>
              <a:path w="6614668" h="6506428">
                <a:moveTo>
                  <a:pt x="0" y="0"/>
                </a:moveTo>
                <a:lnTo>
                  <a:pt x="6614668" y="0"/>
                </a:lnTo>
                <a:lnTo>
                  <a:pt x="6614668" y="6506429"/>
                </a:lnTo>
                <a:lnTo>
                  <a:pt x="0" y="65064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3288127" y="3510639"/>
            <a:ext cx="3716715" cy="4371975"/>
          </a:xfrm>
          <a:prstGeom prst="rect">
            <a:avLst/>
          </a:prstGeom>
        </p:spPr>
        <p:txBody>
          <a:bodyPr lIns="0" tIns="0" rIns="0" bIns="0" rtlCol="0" anchor="t">
            <a:spAutoFit/>
          </a:bodyPr>
          <a:lstStyle/>
          <a:p>
            <a:pPr algn="ctr">
              <a:lnSpc>
                <a:spcPts val="3480"/>
              </a:lnSpc>
              <a:spcBef>
                <a:spcPct val="0"/>
              </a:spcBef>
            </a:pPr>
            <a:r>
              <a:rPr lang="en-US" sz="2900">
                <a:solidFill>
                  <a:srgbClr val="8F705A"/>
                </a:solidFill>
                <a:latin typeface="Calistoga"/>
                <a:ea typeface="Calistoga"/>
                <a:cs typeface="Calistoga"/>
                <a:sym typeface="Calistoga"/>
              </a:rPr>
              <a:t>Bước 6: </a:t>
            </a:r>
          </a:p>
          <a:p>
            <a:pPr algn="just">
              <a:lnSpc>
                <a:spcPts val="3480"/>
              </a:lnSpc>
              <a:spcBef>
                <a:spcPct val="0"/>
              </a:spcBef>
            </a:pPr>
            <a:r>
              <a:rPr lang="en-US" sz="2900">
                <a:solidFill>
                  <a:srgbClr val="8F705A"/>
                </a:solidFill>
                <a:latin typeface="Calistoga"/>
                <a:ea typeface="Calistoga"/>
                <a:cs typeface="Calistoga"/>
                <a:sym typeface="Calistoga"/>
              </a:rPr>
              <a:t>   Người sử dụng đất nộp tiền sử dụng đất/tiền th</a:t>
            </a:r>
            <a:r>
              <a:rPr lang="en-US" sz="2900" u="none">
                <a:solidFill>
                  <a:srgbClr val="8F705A"/>
                </a:solidFill>
                <a:latin typeface="Calistoga"/>
                <a:ea typeface="Calistoga"/>
                <a:cs typeface="Calistoga"/>
                <a:sym typeface="Calistoga"/>
              </a:rPr>
              <a:t>uê đất theo quy định của pháp luật về tiền sử dụng đất,</a:t>
            </a:r>
            <a:r>
              <a:rPr lang="en-US" sz="2900">
                <a:solidFill>
                  <a:srgbClr val="8F705A"/>
                </a:solidFill>
                <a:latin typeface="Calistoga"/>
                <a:ea typeface="Calistoga"/>
                <a:cs typeface="Calistoga"/>
                <a:sym typeface="Calistoga"/>
              </a:rPr>
              <a:t> tiề</a:t>
            </a:r>
            <a:r>
              <a:rPr lang="en-US" sz="2900" u="none">
                <a:solidFill>
                  <a:srgbClr val="8F705A"/>
                </a:solidFill>
                <a:latin typeface="Calistoga"/>
                <a:ea typeface="Calistoga"/>
                <a:cs typeface="Calistoga"/>
                <a:sym typeface="Calistoga"/>
              </a:rPr>
              <a:t>n t</a:t>
            </a:r>
            <a:r>
              <a:rPr lang="en-US" sz="2900">
                <a:solidFill>
                  <a:srgbClr val="8F705A"/>
                </a:solidFill>
                <a:latin typeface="Calistoga"/>
                <a:ea typeface="Calistoga"/>
                <a:cs typeface="Calistoga"/>
                <a:sym typeface="Calistoga"/>
              </a:rPr>
              <a:t>huê đất.</a:t>
            </a:r>
          </a:p>
          <a:p>
            <a:pPr algn="just">
              <a:lnSpc>
                <a:spcPts val="3480"/>
              </a:lnSpc>
              <a:spcBef>
                <a:spcPct val="0"/>
              </a:spcBef>
            </a:pPr>
            <a:endParaRPr lang="en-US" sz="2900">
              <a:solidFill>
                <a:srgbClr val="8F705A"/>
              </a:solidFill>
              <a:latin typeface="Calistoga"/>
              <a:ea typeface="Calistoga"/>
              <a:cs typeface="Calistoga"/>
              <a:sym typeface="Calistoga"/>
            </a:endParaRPr>
          </a:p>
          <a:p>
            <a:pPr algn="just">
              <a:lnSpc>
                <a:spcPts val="3480"/>
              </a:lnSpc>
              <a:spcBef>
                <a:spcPct val="0"/>
              </a:spcBef>
            </a:pPr>
            <a:endParaRPr lang="en-US" sz="2900">
              <a:solidFill>
                <a:srgbClr val="8F705A"/>
              </a:solidFill>
              <a:latin typeface="Calistoga"/>
              <a:ea typeface="Calistoga"/>
              <a:cs typeface="Calistoga"/>
              <a:sym typeface="Calistoga"/>
            </a:endParaRPr>
          </a:p>
          <a:p>
            <a:pPr algn="just">
              <a:lnSpc>
                <a:spcPts val="3480"/>
              </a:lnSpc>
              <a:spcBef>
                <a:spcPct val="0"/>
              </a:spcBef>
            </a:pPr>
            <a:endParaRPr lang="en-US" sz="2900">
              <a:solidFill>
                <a:srgbClr val="8F705A"/>
              </a:solidFill>
              <a:latin typeface="Calistoga"/>
              <a:ea typeface="Calistoga"/>
              <a:cs typeface="Calistoga"/>
              <a:sym typeface="Calistog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extBox 2"/>
          <p:cNvSpPr txBox="1"/>
          <p:nvPr/>
        </p:nvSpPr>
        <p:spPr>
          <a:xfrm>
            <a:off x="334274" y="370077"/>
            <a:ext cx="16434907" cy="793750"/>
          </a:xfrm>
          <a:prstGeom prst="rect">
            <a:avLst/>
          </a:prstGeom>
        </p:spPr>
        <p:txBody>
          <a:bodyPr lIns="0" tIns="0" rIns="0" bIns="0" rtlCol="0" anchor="t">
            <a:spAutoFit/>
          </a:bodyPr>
          <a:lstStyle/>
          <a:p>
            <a:pPr algn="l">
              <a:lnSpc>
                <a:spcPts val="6350"/>
              </a:lnSpc>
            </a:pPr>
            <a:r>
              <a:rPr lang="en-US" sz="5000">
                <a:solidFill>
                  <a:srgbClr val="4F674F"/>
                </a:solidFill>
                <a:latin typeface="Calistoga"/>
                <a:ea typeface="Calistoga"/>
                <a:cs typeface="Calistoga"/>
                <a:sym typeface="Calistoga"/>
              </a:rPr>
              <a:t>Trình tự, thủ tục giao đất, cho thuê đất...</a:t>
            </a:r>
          </a:p>
        </p:txBody>
      </p:sp>
      <p:sp>
        <p:nvSpPr>
          <p:cNvPr id="3" name="Freeform 3"/>
          <p:cNvSpPr/>
          <p:nvPr/>
        </p:nvSpPr>
        <p:spPr>
          <a:xfrm>
            <a:off x="15491458" y="651289"/>
            <a:ext cx="2796542" cy="3845245"/>
          </a:xfrm>
          <a:custGeom>
            <a:avLst/>
            <a:gdLst/>
            <a:ahLst/>
            <a:cxnLst/>
            <a:rect l="l" t="t" r="r" b="b"/>
            <a:pathLst>
              <a:path w="2796542" h="3845245">
                <a:moveTo>
                  <a:pt x="0" y="0"/>
                </a:moveTo>
                <a:lnTo>
                  <a:pt x="2796542" y="0"/>
                </a:lnTo>
                <a:lnTo>
                  <a:pt x="2796542" y="3845245"/>
                </a:lnTo>
                <a:lnTo>
                  <a:pt x="0" y="38452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40311" y="4601713"/>
            <a:ext cx="5552716" cy="5461853"/>
          </a:xfrm>
          <a:custGeom>
            <a:avLst/>
            <a:gdLst/>
            <a:ahLst/>
            <a:cxnLst/>
            <a:rect l="l" t="t" r="r" b="b"/>
            <a:pathLst>
              <a:path w="5552716" h="5461853">
                <a:moveTo>
                  <a:pt x="0" y="0"/>
                </a:moveTo>
                <a:lnTo>
                  <a:pt x="5552716" y="0"/>
                </a:lnTo>
                <a:lnTo>
                  <a:pt x="5552716" y="5461853"/>
                </a:lnTo>
                <a:lnTo>
                  <a:pt x="0" y="54618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256816" y="2668080"/>
            <a:ext cx="3418237" cy="3597275"/>
          </a:xfrm>
          <a:prstGeom prst="rect">
            <a:avLst/>
          </a:prstGeom>
        </p:spPr>
        <p:txBody>
          <a:bodyPr lIns="0" tIns="0" rIns="0" bIns="0" rtlCol="0" anchor="t">
            <a:spAutoFit/>
          </a:bodyPr>
          <a:lstStyle/>
          <a:p>
            <a:pPr algn="ctr">
              <a:lnSpc>
                <a:spcPts val="3174"/>
              </a:lnSpc>
            </a:pPr>
            <a:r>
              <a:rPr lang="en-US" sz="2499">
                <a:solidFill>
                  <a:srgbClr val="DD6E5F"/>
                </a:solidFill>
                <a:latin typeface="Calistoga"/>
                <a:ea typeface="Calistoga"/>
                <a:cs typeface="Calistoga"/>
                <a:sym typeface="Calistoga"/>
              </a:rPr>
              <a:t>Bước 7:</a:t>
            </a:r>
          </a:p>
          <a:p>
            <a:pPr algn="just">
              <a:lnSpc>
                <a:spcPts val="3174"/>
              </a:lnSpc>
            </a:pPr>
            <a:r>
              <a:rPr lang="en-US" sz="2499">
                <a:solidFill>
                  <a:srgbClr val="DD6E5F"/>
                </a:solidFill>
                <a:latin typeface="Calistoga"/>
                <a:ea typeface="Calistoga"/>
                <a:cs typeface="Calistoga"/>
                <a:sym typeface="Calistoga"/>
              </a:rPr>
              <a:t>Cơ quan thuế xác nhận hoàn thành việc nộp tiền sử dụng đất/tiền thuê đất và gửi thông báo kết quả cho cơ quan chuyên môn về nông nghiệp và môi trường</a:t>
            </a:r>
          </a:p>
          <a:p>
            <a:pPr algn="just">
              <a:lnSpc>
                <a:spcPts val="3174"/>
              </a:lnSpc>
            </a:pPr>
            <a:endParaRPr lang="en-US" sz="2499">
              <a:solidFill>
                <a:srgbClr val="DD6E5F"/>
              </a:solidFill>
              <a:latin typeface="Calistoga"/>
              <a:ea typeface="Calistoga"/>
              <a:cs typeface="Calistoga"/>
              <a:sym typeface="Calistoga"/>
            </a:endParaRPr>
          </a:p>
        </p:txBody>
      </p:sp>
      <p:sp>
        <p:nvSpPr>
          <p:cNvPr id="6" name="Freeform 6"/>
          <p:cNvSpPr/>
          <p:nvPr/>
        </p:nvSpPr>
        <p:spPr>
          <a:xfrm>
            <a:off x="6000830" y="2988563"/>
            <a:ext cx="5948525" cy="5851185"/>
          </a:xfrm>
          <a:custGeom>
            <a:avLst/>
            <a:gdLst/>
            <a:ahLst/>
            <a:cxnLst/>
            <a:rect l="l" t="t" r="r" b="b"/>
            <a:pathLst>
              <a:path w="5948525" h="5851185">
                <a:moveTo>
                  <a:pt x="0" y="0"/>
                </a:moveTo>
                <a:lnTo>
                  <a:pt x="5948525" y="0"/>
                </a:lnTo>
                <a:lnTo>
                  <a:pt x="5948525" y="5851185"/>
                </a:lnTo>
                <a:lnTo>
                  <a:pt x="0" y="58511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6915526" y="3499568"/>
            <a:ext cx="4456948" cy="4829175"/>
          </a:xfrm>
          <a:prstGeom prst="rect">
            <a:avLst/>
          </a:prstGeom>
        </p:spPr>
        <p:txBody>
          <a:bodyPr lIns="0" tIns="0" rIns="0" bIns="0" rtlCol="0" anchor="t">
            <a:spAutoFit/>
          </a:bodyPr>
          <a:lstStyle/>
          <a:p>
            <a:pPr algn="ctr">
              <a:lnSpc>
                <a:spcPts val="2999"/>
              </a:lnSpc>
              <a:spcBef>
                <a:spcPct val="0"/>
              </a:spcBef>
            </a:pPr>
            <a:r>
              <a:rPr lang="en-US" sz="2499">
                <a:solidFill>
                  <a:srgbClr val="8F705A"/>
                </a:solidFill>
                <a:latin typeface="Calistoga"/>
                <a:ea typeface="Calistoga"/>
                <a:cs typeface="Calistoga"/>
                <a:sym typeface="Calistoga"/>
              </a:rPr>
              <a:t>Bước 8: </a:t>
            </a:r>
          </a:p>
          <a:p>
            <a:pPr algn="ctr">
              <a:lnSpc>
                <a:spcPts val="2999"/>
              </a:lnSpc>
              <a:spcBef>
                <a:spcPct val="0"/>
              </a:spcBef>
            </a:pPr>
            <a:r>
              <a:rPr lang="en-US" sz="2499">
                <a:solidFill>
                  <a:srgbClr val="8F705A"/>
                </a:solidFill>
                <a:latin typeface="Calistoga"/>
                <a:ea typeface="Calistoga"/>
                <a:cs typeface="Calistoga"/>
                <a:sym typeface="Calistoga"/>
              </a:rPr>
              <a:t>•Cơ quan chuyên môn về nông nghiệp và môi trường ký hoặc trình cấp có thẩm quyền ký cấp Giấy chứng nhận; chuyển hồ sơ đến tổ chức đăng ký đất đai hoặc chi nhánh của tổ chức đăng ký đất đai để cập nhật, chỉnh lý cơ sở dữ liệu đất đai, hồ sơ địa chính; bàn giao đất/bàn giao rừng trên thực địa; khôngphảiký HĐ thuêđất.</a:t>
            </a:r>
          </a:p>
          <a:p>
            <a:pPr algn="ctr">
              <a:lnSpc>
                <a:spcPts val="2999"/>
              </a:lnSpc>
              <a:spcBef>
                <a:spcPct val="0"/>
              </a:spcBef>
            </a:pPr>
            <a:endParaRPr lang="en-US" sz="2499">
              <a:solidFill>
                <a:srgbClr val="8F705A"/>
              </a:solidFill>
              <a:latin typeface="Calistoga"/>
              <a:ea typeface="Calistoga"/>
              <a:cs typeface="Calistoga"/>
              <a:sym typeface="Calistoga"/>
            </a:endParaRPr>
          </a:p>
        </p:txBody>
      </p:sp>
      <p:sp>
        <p:nvSpPr>
          <p:cNvPr id="8" name="Freeform 8"/>
          <p:cNvSpPr/>
          <p:nvPr/>
        </p:nvSpPr>
        <p:spPr>
          <a:xfrm>
            <a:off x="139519" y="1690497"/>
            <a:ext cx="5270762" cy="5107847"/>
          </a:xfrm>
          <a:custGeom>
            <a:avLst/>
            <a:gdLst/>
            <a:ahLst/>
            <a:cxnLst/>
            <a:rect l="l" t="t" r="r" b="b"/>
            <a:pathLst>
              <a:path w="5270762" h="5107847">
                <a:moveTo>
                  <a:pt x="0" y="0"/>
                </a:moveTo>
                <a:lnTo>
                  <a:pt x="5270761" y="0"/>
                </a:lnTo>
                <a:lnTo>
                  <a:pt x="5270761" y="5107847"/>
                </a:lnTo>
                <a:lnTo>
                  <a:pt x="0" y="51078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13432963" y="5301742"/>
            <a:ext cx="4116990" cy="4429125"/>
          </a:xfrm>
          <a:prstGeom prst="rect">
            <a:avLst/>
          </a:prstGeom>
        </p:spPr>
        <p:txBody>
          <a:bodyPr lIns="0" tIns="0" rIns="0" bIns="0" rtlCol="0" anchor="t">
            <a:spAutoFit/>
          </a:bodyPr>
          <a:lstStyle/>
          <a:p>
            <a:pPr algn="ctr">
              <a:lnSpc>
                <a:spcPts val="2999"/>
              </a:lnSpc>
            </a:pPr>
            <a:r>
              <a:rPr lang="en-US" sz="2499">
                <a:solidFill>
                  <a:srgbClr val="4F674F"/>
                </a:solidFill>
                <a:latin typeface="Calistoga"/>
                <a:ea typeface="Calistoga"/>
                <a:cs typeface="Calistoga"/>
                <a:sym typeface="Calistoga"/>
              </a:rPr>
              <a:t>Bước 9: </a:t>
            </a:r>
          </a:p>
          <a:p>
            <a:pPr algn="ctr">
              <a:lnSpc>
                <a:spcPts val="2999"/>
              </a:lnSpc>
              <a:spcBef>
                <a:spcPct val="0"/>
              </a:spcBef>
            </a:pPr>
            <a:r>
              <a:rPr lang="en-US" sz="2499">
                <a:solidFill>
                  <a:srgbClr val="4F674F"/>
                </a:solidFill>
                <a:latin typeface="Calistoga"/>
                <a:ea typeface="Calistoga"/>
                <a:cs typeface="Calistoga"/>
                <a:sym typeface="Calistoga"/>
              </a:rPr>
              <a:t>•Văn phòng đăng ký đất đai hoặc Chi nhánh Văn phòng đăng ký đất đai có trách nhiệm cập nhật, chỉnh lý cơ sở dữ liệu đất đai, hồ sơ địa chính; cơ quan chuyên môn về lâm nghiệp có trách nhiệm cập nhật, lưu trữ hồ sơ theo pháp luật về lâm nghiệp.</a:t>
            </a:r>
          </a:p>
          <a:p>
            <a:pPr algn="ctr">
              <a:lnSpc>
                <a:spcPts val="2713"/>
              </a:lnSpc>
              <a:spcBef>
                <a:spcPct val="0"/>
              </a:spcBef>
            </a:pPr>
            <a:endParaRPr lang="en-US" sz="2499">
              <a:solidFill>
                <a:srgbClr val="4F674F"/>
              </a:solidFill>
              <a:latin typeface="Calistoga"/>
              <a:ea typeface="Calistoga"/>
              <a:cs typeface="Calistoga"/>
              <a:sym typeface="Calistoga"/>
            </a:endParaRPr>
          </a:p>
        </p:txBody>
      </p:sp>
      <p:sp>
        <p:nvSpPr>
          <p:cNvPr id="10" name="TextBox 10"/>
          <p:cNvSpPr txBox="1"/>
          <p:nvPr/>
        </p:nvSpPr>
        <p:spPr>
          <a:xfrm>
            <a:off x="4675054" y="4789099"/>
            <a:ext cx="2102484" cy="708802"/>
          </a:xfrm>
          <a:prstGeom prst="rect">
            <a:avLst/>
          </a:prstGeom>
        </p:spPr>
        <p:txBody>
          <a:bodyPr lIns="0" tIns="0" rIns="0" bIns="0" rtlCol="0" anchor="t">
            <a:spAutoFit/>
          </a:bodyPr>
          <a:lstStyle/>
          <a:p>
            <a:pPr algn="ctr">
              <a:lnSpc>
                <a:spcPts val="5581"/>
              </a:lnSpc>
            </a:pPr>
            <a:r>
              <a:rPr lang="en-US" sz="4650">
                <a:solidFill>
                  <a:srgbClr val="323232"/>
                </a:solidFill>
                <a:latin typeface="Calistoga"/>
                <a:ea typeface="Calistoga"/>
                <a:cs typeface="Calistoga"/>
                <a:sym typeface="Calistoga"/>
              </a:rPr>
              <a:t> </a:t>
            </a:r>
            <a:r>
              <a:rPr lang="en-US" sz="4650">
                <a:solidFill>
                  <a:srgbClr val="4F674F"/>
                </a:solidFill>
                <a:latin typeface="Calistoga"/>
                <a:ea typeface="Calistoga"/>
                <a:cs typeface="Calistoga"/>
                <a:sym typeface="Calistoga"/>
              </a:rPr>
              <a:t>→</a:t>
            </a:r>
          </a:p>
        </p:txBody>
      </p:sp>
      <p:sp>
        <p:nvSpPr>
          <p:cNvPr id="11" name="TextBox 11"/>
          <p:cNvSpPr txBox="1"/>
          <p:nvPr/>
        </p:nvSpPr>
        <p:spPr>
          <a:xfrm>
            <a:off x="11185359" y="6074985"/>
            <a:ext cx="2173918" cy="723359"/>
          </a:xfrm>
          <a:prstGeom prst="rect">
            <a:avLst/>
          </a:prstGeom>
        </p:spPr>
        <p:txBody>
          <a:bodyPr lIns="0" tIns="0" rIns="0" bIns="0" rtlCol="0" anchor="t">
            <a:spAutoFit/>
          </a:bodyPr>
          <a:lstStyle/>
          <a:p>
            <a:pPr algn="ctr">
              <a:lnSpc>
                <a:spcPts val="5770"/>
              </a:lnSpc>
            </a:pPr>
            <a:r>
              <a:rPr lang="en-US" sz="4808">
                <a:solidFill>
                  <a:srgbClr val="323232"/>
                </a:solidFill>
                <a:latin typeface="Calistoga"/>
                <a:ea typeface="Calistoga"/>
                <a:cs typeface="Calistoga"/>
                <a:sym typeface="Calistoga"/>
              </a:rPr>
              <a:t> </a:t>
            </a:r>
            <a:r>
              <a:rPr lang="en-US" sz="4808">
                <a:solidFill>
                  <a:srgbClr val="4F674F"/>
                </a:solidFill>
                <a:latin typeface="Calistoga"/>
                <a:ea typeface="Calistoga"/>
                <a:cs typeface="Calistoga"/>
                <a:sym typeface="Calistoga"/>
              </a:rPr>
              <a:t>→</a:t>
            </a:r>
          </a:p>
        </p:txBody>
      </p:sp>
      <p:sp>
        <p:nvSpPr>
          <p:cNvPr id="12" name="Freeform 12"/>
          <p:cNvSpPr/>
          <p:nvPr/>
        </p:nvSpPr>
        <p:spPr>
          <a:xfrm>
            <a:off x="-132582" y="7332640"/>
            <a:ext cx="2626268" cy="2826707"/>
          </a:xfrm>
          <a:custGeom>
            <a:avLst/>
            <a:gdLst/>
            <a:ahLst/>
            <a:cxnLst/>
            <a:rect l="l" t="t" r="r" b="b"/>
            <a:pathLst>
              <a:path w="2626268" h="2826707">
                <a:moveTo>
                  <a:pt x="0" y="0"/>
                </a:moveTo>
                <a:lnTo>
                  <a:pt x="2626268" y="0"/>
                </a:lnTo>
                <a:lnTo>
                  <a:pt x="2626268" y="2826707"/>
                </a:lnTo>
                <a:lnTo>
                  <a:pt x="0" y="28267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extBox 2"/>
          <p:cNvSpPr txBox="1"/>
          <p:nvPr/>
        </p:nvSpPr>
        <p:spPr>
          <a:xfrm>
            <a:off x="334274" y="370077"/>
            <a:ext cx="16434907" cy="793750"/>
          </a:xfrm>
          <a:prstGeom prst="rect">
            <a:avLst/>
          </a:prstGeom>
        </p:spPr>
        <p:txBody>
          <a:bodyPr lIns="0" tIns="0" rIns="0" bIns="0" rtlCol="0" anchor="t">
            <a:spAutoFit/>
          </a:bodyPr>
          <a:lstStyle/>
          <a:p>
            <a:pPr algn="l">
              <a:lnSpc>
                <a:spcPts val="6350"/>
              </a:lnSpc>
            </a:pPr>
            <a:r>
              <a:rPr lang="en-US" sz="5000">
                <a:solidFill>
                  <a:srgbClr val="4F674F"/>
                </a:solidFill>
                <a:latin typeface="Calistoga"/>
                <a:ea typeface="Calistoga"/>
                <a:cs typeface="Calistoga"/>
                <a:sym typeface="Calistoga"/>
              </a:rPr>
              <a:t>Trình tự, thủ tục chuyển hình thức giao đất, cho thuê đất</a:t>
            </a:r>
          </a:p>
        </p:txBody>
      </p:sp>
      <p:sp>
        <p:nvSpPr>
          <p:cNvPr id="3" name="Freeform 3"/>
          <p:cNvSpPr/>
          <p:nvPr/>
        </p:nvSpPr>
        <p:spPr>
          <a:xfrm>
            <a:off x="15491458" y="651289"/>
            <a:ext cx="2796542" cy="3845245"/>
          </a:xfrm>
          <a:custGeom>
            <a:avLst/>
            <a:gdLst/>
            <a:ahLst/>
            <a:cxnLst/>
            <a:rect l="l" t="t" r="r" b="b"/>
            <a:pathLst>
              <a:path w="2796542" h="3845245">
                <a:moveTo>
                  <a:pt x="0" y="0"/>
                </a:moveTo>
                <a:lnTo>
                  <a:pt x="2796542" y="0"/>
                </a:lnTo>
                <a:lnTo>
                  <a:pt x="2796542" y="3845245"/>
                </a:lnTo>
                <a:lnTo>
                  <a:pt x="0" y="38452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9615" y="1720627"/>
            <a:ext cx="3204251" cy="3151818"/>
          </a:xfrm>
          <a:custGeom>
            <a:avLst/>
            <a:gdLst/>
            <a:ahLst/>
            <a:cxnLst/>
            <a:rect l="l" t="t" r="r" b="b"/>
            <a:pathLst>
              <a:path w="3204251" h="3151818">
                <a:moveTo>
                  <a:pt x="0" y="0"/>
                </a:moveTo>
                <a:lnTo>
                  <a:pt x="3204251" y="0"/>
                </a:lnTo>
                <a:lnTo>
                  <a:pt x="3204251" y="3151817"/>
                </a:lnTo>
                <a:lnTo>
                  <a:pt x="0" y="3151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542808" y="2234122"/>
            <a:ext cx="2290086" cy="2397125"/>
          </a:xfrm>
          <a:prstGeom prst="rect">
            <a:avLst/>
          </a:prstGeom>
        </p:spPr>
        <p:txBody>
          <a:bodyPr lIns="0" tIns="0" rIns="0" bIns="0" rtlCol="0" anchor="t">
            <a:spAutoFit/>
          </a:bodyPr>
          <a:lstStyle/>
          <a:p>
            <a:pPr algn="ctr">
              <a:lnSpc>
                <a:spcPts val="3174"/>
              </a:lnSpc>
            </a:pPr>
            <a:r>
              <a:rPr lang="en-US" sz="2499">
                <a:solidFill>
                  <a:srgbClr val="4F674F"/>
                </a:solidFill>
                <a:latin typeface="Calistoga"/>
                <a:ea typeface="Calistoga"/>
                <a:cs typeface="Calistoga"/>
                <a:sym typeface="Calistoga"/>
              </a:rPr>
              <a:t>Bước 1:</a:t>
            </a:r>
          </a:p>
          <a:p>
            <a:pPr algn="just">
              <a:lnSpc>
                <a:spcPts val="3174"/>
              </a:lnSpc>
            </a:pPr>
            <a:r>
              <a:rPr lang="en-US" sz="2499">
                <a:solidFill>
                  <a:srgbClr val="4F674F"/>
                </a:solidFill>
                <a:latin typeface="Calistoga"/>
                <a:ea typeface="Calistoga"/>
                <a:cs typeface="Calistoga"/>
                <a:sym typeface="Calistoga"/>
              </a:rPr>
              <a:t>Người đề nghị chuyển hình thức...làm đơn theo Mẫu số 02</a:t>
            </a:r>
          </a:p>
          <a:p>
            <a:pPr algn="just">
              <a:lnSpc>
                <a:spcPts val="3174"/>
              </a:lnSpc>
            </a:pPr>
            <a:endParaRPr lang="en-US" sz="2499">
              <a:solidFill>
                <a:srgbClr val="4F674F"/>
              </a:solidFill>
              <a:latin typeface="Calistoga"/>
              <a:ea typeface="Calistoga"/>
              <a:cs typeface="Calistoga"/>
              <a:sym typeface="Calistoga"/>
            </a:endParaRPr>
          </a:p>
        </p:txBody>
      </p:sp>
      <p:sp>
        <p:nvSpPr>
          <p:cNvPr id="6" name="Freeform 6"/>
          <p:cNvSpPr/>
          <p:nvPr/>
        </p:nvSpPr>
        <p:spPr>
          <a:xfrm>
            <a:off x="6572712" y="2687130"/>
            <a:ext cx="3772833" cy="3711096"/>
          </a:xfrm>
          <a:custGeom>
            <a:avLst/>
            <a:gdLst/>
            <a:ahLst/>
            <a:cxnLst/>
            <a:rect l="l" t="t" r="r" b="b"/>
            <a:pathLst>
              <a:path w="3772833" h="3711096">
                <a:moveTo>
                  <a:pt x="0" y="0"/>
                </a:moveTo>
                <a:lnTo>
                  <a:pt x="3772833" y="0"/>
                </a:lnTo>
                <a:lnTo>
                  <a:pt x="3772833" y="3711096"/>
                </a:lnTo>
                <a:lnTo>
                  <a:pt x="0" y="37110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7141947" y="3145347"/>
            <a:ext cx="2941520" cy="2971800"/>
          </a:xfrm>
          <a:prstGeom prst="rect">
            <a:avLst/>
          </a:prstGeom>
        </p:spPr>
        <p:txBody>
          <a:bodyPr lIns="0" tIns="0" rIns="0" bIns="0" rtlCol="0" anchor="t">
            <a:spAutoFit/>
          </a:bodyPr>
          <a:lstStyle/>
          <a:p>
            <a:pPr algn="ctr">
              <a:lnSpc>
                <a:spcPts val="2999"/>
              </a:lnSpc>
              <a:spcBef>
                <a:spcPct val="0"/>
              </a:spcBef>
            </a:pPr>
            <a:r>
              <a:rPr lang="en-US" sz="2499">
                <a:solidFill>
                  <a:srgbClr val="8F705A"/>
                </a:solidFill>
                <a:latin typeface="Calistoga"/>
                <a:ea typeface="Calistoga"/>
                <a:cs typeface="Calistoga"/>
                <a:sym typeface="Calistoga"/>
              </a:rPr>
              <a:t>Bước 2: </a:t>
            </a:r>
          </a:p>
          <a:p>
            <a:pPr algn="ctr">
              <a:lnSpc>
                <a:spcPts val="2999"/>
              </a:lnSpc>
              <a:spcBef>
                <a:spcPct val="0"/>
              </a:spcBef>
            </a:pPr>
            <a:r>
              <a:rPr lang="en-US" sz="2499">
                <a:solidFill>
                  <a:srgbClr val="8F705A"/>
                </a:solidFill>
                <a:latin typeface="Calistoga"/>
                <a:ea typeface="Calistoga"/>
                <a:cs typeface="Calistoga"/>
                <a:sym typeface="Calistoga"/>
              </a:rPr>
              <a:t>Cơ quan chuyên môn về nông nghiệp và môi trường thực hiện các công việc như trình bày phần trên (có kiểm tra thực địa)</a:t>
            </a:r>
          </a:p>
        </p:txBody>
      </p:sp>
      <p:sp>
        <p:nvSpPr>
          <p:cNvPr id="8" name="Freeform 8"/>
          <p:cNvSpPr/>
          <p:nvPr/>
        </p:nvSpPr>
        <p:spPr>
          <a:xfrm>
            <a:off x="13091345" y="5143500"/>
            <a:ext cx="4800226" cy="4651855"/>
          </a:xfrm>
          <a:custGeom>
            <a:avLst/>
            <a:gdLst/>
            <a:ahLst/>
            <a:cxnLst/>
            <a:rect l="l" t="t" r="r" b="b"/>
            <a:pathLst>
              <a:path w="4800226" h="4651855">
                <a:moveTo>
                  <a:pt x="0" y="0"/>
                </a:moveTo>
                <a:lnTo>
                  <a:pt x="4800226" y="0"/>
                </a:lnTo>
                <a:lnTo>
                  <a:pt x="4800226" y="4651855"/>
                </a:lnTo>
                <a:lnTo>
                  <a:pt x="0" y="46518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13991547" y="5873747"/>
            <a:ext cx="2999822" cy="2971800"/>
          </a:xfrm>
          <a:prstGeom prst="rect">
            <a:avLst/>
          </a:prstGeom>
        </p:spPr>
        <p:txBody>
          <a:bodyPr lIns="0" tIns="0" rIns="0" bIns="0" rtlCol="0" anchor="t">
            <a:spAutoFit/>
          </a:bodyPr>
          <a:lstStyle/>
          <a:p>
            <a:pPr algn="ctr">
              <a:lnSpc>
                <a:spcPts val="2999"/>
              </a:lnSpc>
            </a:pPr>
            <a:r>
              <a:rPr lang="en-US" sz="2499">
                <a:solidFill>
                  <a:srgbClr val="DD6E5F"/>
                </a:solidFill>
                <a:latin typeface="Calistoga"/>
                <a:ea typeface="Calistoga"/>
                <a:cs typeface="Calistoga"/>
                <a:sym typeface="Calistoga"/>
              </a:rPr>
              <a:t>Bước 3: </a:t>
            </a:r>
          </a:p>
          <a:p>
            <a:pPr algn="ctr">
              <a:lnSpc>
                <a:spcPts val="2999"/>
              </a:lnSpc>
              <a:spcBef>
                <a:spcPct val="0"/>
              </a:spcBef>
            </a:pPr>
            <a:r>
              <a:rPr lang="en-US" sz="2499">
                <a:solidFill>
                  <a:srgbClr val="DD6E5F"/>
                </a:solidFill>
                <a:latin typeface="Calistoga"/>
                <a:ea typeface="Calistoga"/>
                <a:cs typeface="Calistoga"/>
                <a:sym typeface="Calistoga"/>
              </a:rPr>
              <a:t>Chủ tịch Uỷ ban nhân dân cấp có thẩm quyền xem xét ban hành quyết định chuyển hình thức giao đất/cho thuê đất (Mẫu số 07)</a:t>
            </a:r>
          </a:p>
        </p:txBody>
      </p:sp>
      <p:sp>
        <p:nvSpPr>
          <p:cNvPr id="10" name="TextBox 10"/>
          <p:cNvSpPr txBox="1"/>
          <p:nvPr/>
        </p:nvSpPr>
        <p:spPr>
          <a:xfrm>
            <a:off x="3898346" y="3787732"/>
            <a:ext cx="2102484" cy="708802"/>
          </a:xfrm>
          <a:prstGeom prst="rect">
            <a:avLst/>
          </a:prstGeom>
        </p:spPr>
        <p:txBody>
          <a:bodyPr lIns="0" tIns="0" rIns="0" bIns="0" rtlCol="0" anchor="t">
            <a:spAutoFit/>
          </a:bodyPr>
          <a:lstStyle/>
          <a:p>
            <a:pPr algn="ctr">
              <a:lnSpc>
                <a:spcPts val="5581"/>
              </a:lnSpc>
            </a:pPr>
            <a:r>
              <a:rPr lang="en-US" sz="4650">
                <a:solidFill>
                  <a:srgbClr val="323232"/>
                </a:solidFill>
                <a:latin typeface="Calistoga"/>
                <a:ea typeface="Calistoga"/>
                <a:cs typeface="Calistoga"/>
                <a:sym typeface="Calistoga"/>
              </a:rPr>
              <a:t> </a:t>
            </a:r>
            <a:r>
              <a:rPr lang="en-US" sz="4650">
                <a:solidFill>
                  <a:srgbClr val="4F674F"/>
                </a:solidFill>
                <a:latin typeface="Calistoga"/>
                <a:ea typeface="Calistoga"/>
                <a:cs typeface="Calistoga"/>
                <a:sym typeface="Calistoga"/>
              </a:rPr>
              <a:t>→</a:t>
            </a:r>
          </a:p>
        </p:txBody>
      </p:sp>
      <p:sp>
        <p:nvSpPr>
          <p:cNvPr id="11" name="TextBox 11"/>
          <p:cNvSpPr txBox="1"/>
          <p:nvPr/>
        </p:nvSpPr>
        <p:spPr>
          <a:xfrm>
            <a:off x="10917427" y="6041309"/>
            <a:ext cx="2173918" cy="723359"/>
          </a:xfrm>
          <a:prstGeom prst="rect">
            <a:avLst/>
          </a:prstGeom>
        </p:spPr>
        <p:txBody>
          <a:bodyPr lIns="0" tIns="0" rIns="0" bIns="0" rtlCol="0" anchor="t">
            <a:spAutoFit/>
          </a:bodyPr>
          <a:lstStyle/>
          <a:p>
            <a:pPr algn="ctr">
              <a:lnSpc>
                <a:spcPts val="5770"/>
              </a:lnSpc>
            </a:pPr>
            <a:r>
              <a:rPr lang="en-US" sz="4808">
                <a:solidFill>
                  <a:srgbClr val="323232"/>
                </a:solidFill>
                <a:latin typeface="Calistoga"/>
                <a:ea typeface="Calistoga"/>
                <a:cs typeface="Calistoga"/>
                <a:sym typeface="Calistoga"/>
              </a:rPr>
              <a:t> </a:t>
            </a:r>
            <a:r>
              <a:rPr lang="en-US" sz="4808">
                <a:solidFill>
                  <a:srgbClr val="4F674F"/>
                </a:solidFill>
                <a:latin typeface="Calistoga"/>
                <a:ea typeface="Calistoga"/>
                <a:cs typeface="Calistoga"/>
                <a:sym typeface="Calistoga"/>
              </a:rPr>
              <a:t>→</a:t>
            </a:r>
          </a:p>
        </p:txBody>
      </p:sp>
      <p:sp>
        <p:nvSpPr>
          <p:cNvPr id="12" name="TextBox 12"/>
          <p:cNvSpPr txBox="1"/>
          <p:nvPr/>
        </p:nvSpPr>
        <p:spPr>
          <a:xfrm>
            <a:off x="334274" y="6608247"/>
            <a:ext cx="10909766" cy="3343275"/>
          </a:xfrm>
          <a:prstGeom prst="rect">
            <a:avLst/>
          </a:prstGeom>
        </p:spPr>
        <p:txBody>
          <a:bodyPr lIns="0" tIns="0" rIns="0" bIns="0" rtlCol="0" anchor="t">
            <a:spAutoFit/>
          </a:bodyPr>
          <a:lstStyle/>
          <a:p>
            <a:pPr algn="just">
              <a:lnSpc>
                <a:spcPts val="2999"/>
              </a:lnSpc>
              <a:spcBef>
                <a:spcPct val="0"/>
              </a:spcBef>
            </a:pPr>
            <a:r>
              <a:rPr lang="en-US" sz="2499">
                <a:solidFill>
                  <a:srgbClr val="849F9F"/>
                </a:solidFill>
                <a:latin typeface="Calistoga"/>
                <a:ea typeface="Calistoga"/>
                <a:cs typeface="Calistoga"/>
                <a:sym typeface="Calistoga"/>
              </a:rPr>
              <a:t>   </a:t>
            </a:r>
            <a:r>
              <a:rPr lang="en-US" sz="2499" u="none">
                <a:solidFill>
                  <a:srgbClr val="849F9F"/>
                </a:solidFill>
                <a:latin typeface="Calistoga"/>
                <a:ea typeface="Calistoga"/>
                <a:cs typeface="Calistoga"/>
                <a:sym typeface="Calistoga"/>
              </a:rPr>
              <a:t>V</a:t>
            </a:r>
            <a:r>
              <a:rPr lang="en-US" sz="2499" u="sng">
                <a:solidFill>
                  <a:srgbClr val="849F9F"/>
                </a:solidFill>
                <a:latin typeface="Calistoga"/>
                <a:ea typeface="Calistoga"/>
                <a:cs typeface="Calistoga"/>
                <a:sym typeface="Calistoga"/>
              </a:rPr>
              <a:t>ề thành phần hồ sơ: </a:t>
            </a:r>
          </a:p>
          <a:p>
            <a:pPr algn="just">
              <a:lnSpc>
                <a:spcPts val="2999"/>
              </a:lnSpc>
              <a:spcBef>
                <a:spcPct val="0"/>
              </a:spcBef>
            </a:pPr>
            <a:r>
              <a:rPr lang="en-US" sz="2499">
                <a:solidFill>
                  <a:srgbClr val="849F9F"/>
                </a:solidFill>
                <a:latin typeface="Calistoga"/>
                <a:ea typeface="Calistoga"/>
                <a:cs typeface="Calistoga"/>
                <a:sym typeface="Calistoga"/>
              </a:rPr>
              <a:t>    Đơn theo Mẫu số 02 và một trong các giấy tờ sau đây:</a:t>
            </a:r>
          </a:p>
          <a:p>
            <a:pPr algn="just">
              <a:lnSpc>
                <a:spcPts val="2999"/>
              </a:lnSpc>
              <a:spcBef>
                <a:spcPct val="0"/>
              </a:spcBef>
            </a:pPr>
            <a:r>
              <a:rPr lang="en-US" sz="2499">
                <a:solidFill>
                  <a:srgbClr val="849F9F"/>
                </a:solidFill>
                <a:latin typeface="Calistoga"/>
                <a:ea typeface="Calistoga"/>
                <a:cs typeface="Calistoga"/>
                <a:sym typeface="Calistoga"/>
              </a:rPr>
              <a:t>   1. Giấy chứng nhận quyền sử dụng đất, quyền sở hữu tài sản gắn liền với đất hoặc Giấy chứng nhận về quyền sử dụng đất, quyền sở hữu nhà ở và tài sản khác gắn liền với đất; </a:t>
            </a:r>
          </a:p>
          <a:p>
            <a:pPr algn="just">
              <a:lnSpc>
                <a:spcPts val="2999"/>
              </a:lnSpc>
              <a:spcBef>
                <a:spcPct val="0"/>
              </a:spcBef>
            </a:pPr>
            <a:r>
              <a:rPr lang="en-US" sz="2499">
                <a:solidFill>
                  <a:srgbClr val="849F9F"/>
                </a:solidFill>
                <a:latin typeface="Calistoga"/>
                <a:ea typeface="Calistoga"/>
                <a:cs typeface="Calistoga"/>
                <a:sym typeface="Calistoga"/>
              </a:rPr>
              <a:t>   2. Một trong các loại giấy tờ quy định tại Điều 137 Luật Đất đai;</a:t>
            </a:r>
          </a:p>
          <a:p>
            <a:pPr algn="just">
              <a:lnSpc>
                <a:spcPts val="2999"/>
              </a:lnSpc>
              <a:spcBef>
                <a:spcPct val="0"/>
              </a:spcBef>
            </a:pPr>
            <a:r>
              <a:rPr lang="en-US" sz="2499">
                <a:solidFill>
                  <a:srgbClr val="849F9F"/>
                </a:solidFill>
                <a:latin typeface="Calistoga"/>
                <a:ea typeface="Calistoga"/>
                <a:cs typeface="Calistoga"/>
                <a:sym typeface="Calistoga"/>
              </a:rPr>
              <a:t>   3. Quyết định giao đất, quyết định cho thuê đất, quyết định cho phép chuyển mục đích sử dụng đất của cơ quan nhà nước có thẩm quyền theo quy định của pháp luật đất đai qua các thời kỳ.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BA9C"/>
        </a:solidFill>
        <a:effectLst/>
      </p:bgPr>
    </p:bg>
    <p:spTree>
      <p:nvGrpSpPr>
        <p:cNvPr id="1" name=""/>
        <p:cNvGrpSpPr/>
        <p:nvPr/>
      </p:nvGrpSpPr>
      <p:grpSpPr>
        <a:xfrm>
          <a:off x="0" y="0"/>
          <a:ext cx="0" cy="0"/>
          <a:chOff x="0" y="0"/>
          <a:chExt cx="0" cy="0"/>
        </a:xfrm>
      </p:grpSpPr>
      <p:sp>
        <p:nvSpPr>
          <p:cNvPr id="2" name="Freeform 2"/>
          <p:cNvSpPr/>
          <p:nvPr/>
        </p:nvSpPr>
        <p:spPr>
          <a:xfrm>
            <a:off x="507265" y="3306343"/>
            <a:ext cx="3401595" cy="3661208"/>
          </a:xfrm>
          <a:custGeom>
            <a:avLst/>
            <a:gdLst/>
            <a:ahLst/>
            <a:cxnLst/>
            <a:rect l="l" t="t" r="r" b="b"/>
            <a:pathLst>
              <a:path w="3401595" h="3661208">
                <a:moveTo>
                  <a:pt x="0" y="0"/>
                </a:moveTo>
                <a:lnTo>
                  <a:pt x="3401596" y="0"/>
                </a:lnTo>
                <a:lnTo>
                  <a:pt x="3401596" y="3661209"/>
                </a:lnTo>
                <a:lnTo>
                  <a:pt x="0" y="36612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2208063" y="328465"/>
            <a:ext cx="2558747" cy="2186565"/>
          </a:xfrm>
          <a:custGeom>
            <a:avLst/>
            <a:gdLst/>
            <a:ahLst/>
            <a:cxnLst/>
            <a:rect l="l" t="t" r="r" b="b"/>
            <a:pathLst>
              <a:path w="2558747" h="2186565">
                <a:moveTo>
                  <a:pt x="0" y="2186566"/>
                </a:moveTo>
                <a:lnTo>
                  <a:pt x="2558747" y="2186566"/>
                </a:lnTo>
                <a:lnTo>
                  <a:pt x="2558747" y="0"/>
                </a:lnTo>
                <a:lnTo>
                  <a:pt x="0" y="0"/>
                </a:lnTo>
                <a:lnTo>
                  <a:pt x="0" y="218656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07265" y="7758864"/>
            <a:ext cx="1450302" cy="1598529"/>
          </a:xfrm>
          <a:custGeom>
            <a:avLst/>
            <a:gdLst/>
            <a:ahLst/>
            <a:cxnLst/>
            <a:rect l="l" t="t" r="r" b="b"/>
            <a:pathLst>
              <a:path w="1450302" h="1598529">
                <a:moveTo>
                  <a:pt x="0" y="0"/>
                </a:moveTo>
                <a:lnTo>
                  <a:pt x="1450302" y="0"/>
                </a:lnTo>
                <a:lnTo>
                  <a:pt x="1450302" y="1598529"/>
                </a:lnTo>
                <a:lnTo>
                  <a:pt x="0" y="15985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4934056" y="337990"/>
            <a:ext cx="13049537" cy="3762375"/>
          </a:xfrm>
          <a:prstGeom prst="rect">
            <a:avLst/>
          </a:prstGeom>
        </p:spPr>
        <p:txBody>
          <a:bodyPr lIns="0" tIns="0" rIns="0" bIns="0" rtlCol="0" anchor="t">
            <a:spAutoFit/>
          </a:bodyPr>
          <a:lstStyle/>
          <a:p>
            <a:pPr marL="0" lvl="0" indent="0" algn="just">
              <a:lnSpc>
                <a:spcPts val="5399"/>
              </a:lnSpc>
            </a:pPr>
            <a:r>
              <a:rPr lang="en-US" sz="4499">
                <a:solidFill>
                  <a:srgbClr val="4F674F"/>
                </a:solidFill>
                <a:latin typeface="Calistoga"/>
                <a:ea typeface="Calistoga"/>
                <a:cs typeface="Calistoga"/>
                <a:sym typeface="Calistoga"/>
              </a:rPr>
              <a:t>Trình tự, thủ tục điều chỉnh quyết định giao đất, cho thuê đất, cho phép chuyển mục đích sử dụng đất (do thay đổi căn cứ quyết định giao đất, cho thuê đất, cho phép chuyển mục đích sử dụng đất):</a:t>
            </a:r>
          </a:p>
          <a:p>
            <a:pPr marL="0" lvl="0" indent="0" algn="just">
              <a:lnSpc>
                <a:spcPts val="8132"/>
              </a:lnSpc>
            </a:pPr>
            <a:endParaRPr lang="en-US" sz="4499">
              <a:solidFill>
                <a:srgbClr val="4F674F"/>
              </a:solidFill>
              <a:latin typeface="Calistoga"/>
              <a:ea typeface="Calistoga"/>
              <a:cs typeface="Calistoga"/>
              <a:sym typeface="Calistoga"/>
            </a:endParaRPr>
          </a:p>
        </p:txBody>
      </p:sp>
      <p:sp>
        <p:nvSpPr>
          <p:cNvPr id="6" name="TextBox 6"/>
          <p:cNvSpPr txBox="1"/>
          <p:nvPr/>
        </p:nvSpPr>
        <p:spPr>
          <a:xfrm>
            <a:off x="3856739" y="4265658"/>
            <a:ext cx="14126853" cy="6515100"/>
          </a:xfrm>
          <a:prstGeom prst="rect">
            <a:avLst/>
          </a:prstGeom>
        </p:spPr>
        <p:txBody>
          <a:bodyPr lIns="0" tIns="0" rIns="0" bIns="0" rtlCol="0" anchor="t">
            <a:spAutoFit/>
          </a:bodyPr>
          <a:lstStyle/>
          <a:p>
            <a:pPr algn="just">
              <a:lnSpc>
                <a:spcPts val="3599"/>
              </a:lnSpc>
            </a:pPr>
            <a:r>
              <a:rPr lang="en-US" sz="2999">
                <a:solidFill>
                  <a:srgbClr val="8F705A"/>
                </a:solidFill>
                <a:latin typeface="Calistoga"/>
                <a:ea typeface="Calistoga"/>
                <a:cs typeface="Calistoga"/>
                <a:sym typeface="Calistoga"/>
              </a:rPr>
              <a:t>        Bước 1: Người đề nghị điều chỉnh Quyết định giao đất …làm đơn theo Mẫu số 03</a:t>
            </a:r>
          </a:p>
          <a:p>
            <a:pPr algn="just">
              <a:lnSpc>
                <a:spcPts val="3599"/>
              </a:lnSpc>
            </a:pPr>
            <a:r>
              <a:rPr lang="en-US" sz="2999">
                <a:solidFill>
                  <a:srgbClr val="8F705A"/>
                </a:solidFill>
                <a:latin typeface="Calistoga"/>
                <a:ea typeface="Calistoga"/>
                <a:cs typeface="Calistoga"/>
                <a:sym typeface="Calistoga"/>
              </a:rPr>
              <a:t>      Bước 2: Cơ quan chuyên môn về nông nghiệp và môi trường thực hiện các công việc như trình bày phân trên (có kiểm tra thực địa).</a:t>
            </a:r>
          </a:p>
          <a:p>
            <a:pPr algn="just">
              <a:lnSpc>
                <a:spcPts val="3599"/>
              </a:lnSpc>
            </a:pPr>
            <a:r>
              <a:rPr lang="en-US" sz="2999">
                <a:solidFill>
                  <a:srgbClr val="8F705A"/>
                </a:solidFill>
                <a:latin typeface="Calistoga"/>
                <a:ea typeface="Calistoga"/>
                <a:cs typeface="Calistoga"/>
                <a:sym typeface="Calistoga"/>
              </a:rPr>
              <a:t>     Bước 3: Chủ tịch UBND cấp có thẩm quyền xem xét ban hành quyết định điều chỉnh QĐ giao đất…(Mẫu 08).</a:t>
            </a:r>
          </a:p>
          <a:p>
            <a:pPr marL="0" lvl="0" indent="0" algn="just">
              <a:lnSpc>
                <a:spcPts val="3599"/>
              </a:lnSpc>
            </a:pPr>
            <a:r>
              <a:rPr lang="en-US" sz="2999">
                <a:solidFill>
                  <a:srgbClr val="8F705A"/>
                </a:solidFill>
                <a:latin typeface="Calistoga"/>
                <a:ea typeface="Calistoga"/>
                <a:cs typeface="Calistoga"/>
                <a:sym typeface="Calistoga"/>
              </a:rPr>
              <a:t>      Theo quy định K4 Điều 124 Luật Đất đai: Cơ quan nhà nước có thẩm quyền giao đất, cho thuê đất, cho phép chuyển mục đích sử dụng đất quy định tại khoản 1 và khoản 2 Điều 124 Luật Đất đai là cơ quan có thẩm quyền quyết định điều chỉnh, gia hạn sử dụng đất đối với trường hợp người sử dụng đất đã có quyết định giao đất, cho thuê đất, cho phép chuyển mục đích sử dụng đất trước ngày Luật này có hiệu lực thi hành và các trường hợp quyết định giao đất, cho thuê đất, cho phép chuyển mục đích sử dụng đất theo quy định của Luật này.</a:t>
            </a:r>
          </a:p>
          <a:p>
            <a:pPr marL="0" lvl="0" indent="0" algn="just">
              <a:lnSpc>
                <a:spcPts val="8132"/>
              </a:lnSpc>
            </a:pPr>
            <a:endParaRPr lang="en-US" sz="2999">
              <a:solidFill>
                <a:srgbClr val="8F705A"/>
              </a:solidFill>
              <a:latin typeface="Calistoga"/>
              <a:ea typeface="Calistoga"/>
              <a:cs typeface="Calistoga"/>
              <a:sym typeface="Calistog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CD7"/>
        </a:solidFill>
        <a:effectLst/>
      </p:bgPr>
    </p:bg>
    <p:spTree>
      <p:nvGrpSpPr>
        <p:cNvPr id="1" name=""/>
        <p:cNvGrpSpPr/>
        <p:nvPr/>
      </p:nvGrpSpPr>
      <p:grpSpPr>
        <a:xfrm>
          <a:off x="0" y="0"/>
          <a:ext cx="0" cy="0"/>
          <a:chOff x="0" y="0"/>
          <a:chExt cx="0" cy="0"/>
        </a:xfrm>
      </p:grpSpPr>
      <p:sp>
        <p:nvSpPr>
          <p:cNvPr id="2" name="Freeform 2"/>
          <p:cNvSpPr/>
          <p:nvPr/>
        </p:nvSpPr>
        <p:spPr>
          <a:xfrm>
            <a:off x="-1312957" y="254225"/>
            <a:ext cx="8166792" cy="9536593"/>
          </a:xfrm>
          <a:custGeom>
            <a:avLst/>
            <a:gdLst/>
            <a:ahLst/>
            <a:cxnLst/>
            <a:rect l="l" t="t" r="r" b="b"/>
            <a:pathLst>
              <a:path w="8166792" h="9536593">
                <a:moveTo>
                  <a:pt x="0" y="0"/>
                </a:moveTo>
                <a:lnTo>
                  <a:pt x="8166792" y="0"/>
                </a:lnTo>
                <a:lnTo>
                  <a:pt x="8166792" y="9536594"/>
                </a:lnTo>
                <a:lnTo>
                  <a:pt x="0" y="95365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67841" y="-1241739"/>
            <a:ext cx="6413133" cy="6889108"/>
          </a:xfrm>
          <a:custGeom>
            <a:avLst/>
            <a:gdLst/>
            <a:ahLst/>
            <a:cxnLst/>
            <a:rect l="l" t="t" r="r" b="b"/>
            <a:pathLst>
              <a:path w="6413133" h="6889108">
                <a:moveTo>
                  <a:pt x="0" y="0"/>
                </a:moveTo>
                <a:lnTo>
                  <a:pt x="6413134" y="0"/>
                </a:lnTo>
                <a:lnTo>
                  <a:pt x="6413134" y="6889108"/>
                </a:lnTo>
                <a:lnTo>
                  <a:pt x="0" y="6889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313373" y="2099962"/>
            <a:ext cx="5996097" cy="6965037"/>
            <a:chOff x="0" y="0"/>
            <a:chExt cx="7994796" cy="9286716"/>
          </a:xfrm>
        </p:grpSpPr>
        <p:sp>
          <p:nvSpPr>
            <p:cNvPr id="5" name="TextBox 5"/>
            <p:cNvSpPr txBox="1"/>
            <p:nvPr/>
          </p:nvSpPr>
          <p:spPr>
            <a:xfrm>
              <a:off x="0" y="184314"/>
              <a:ext cx="7994796" cy="7781925"/>
            </a:xfrm>
            <a:prstGeom prst="rect">
              <a:avLst/>
            </a:prstGeom>
          </p:spPr>
          <p:txBody>
            <a:bodyPr lIns="0" tIns="0" rIns="0" bIns="0" rtlCol="0" anchor="t">
              <a:spAutoFit/>
            </a:bodyPr>
            <a:lstStyle/>
            <a:p>
              <a:pPr algn="just">
                <a:lnSpc>
                  <a:spcPts val="5145"/>
                </a:lnSpc>
              </a:pPr>
              <a:r>
                <a:rPr lang="en-US" sz="4288">
                  <a:solidFill>
                    <a:srgbClr val="4F674F"/>
                  </a:solidFill>
                  <a:latin typeface="Calistoga"/>
                  <a:ea typeface="Calistoga"/>
                  <a:cs typeface="Calistoga"/>
                  <a:sym typeface="Calistoga"/>
                </a:rPr>
                <a:t>Trình tự, thủ tục giao đất ở có thu tiền sử dụng đất không thông qua đấu giá, không đấu thầu đối với các đối tượng chính sách chưa có đất ở (khoản 3 Điều 124 Luật Đất đai):</a:t>
              </a:r>
            </a:p>
            <a:p>
              <a:pPr marL="0" lvl="0" indent="0" algn="just">
                <a:lnSpc>
                  <a:spcPts val="5145"/>
                </a:lnSpc>
              </a:pPr>
              <a:endParaRPr lang="en-US" sz="4288">
                <a:solidFill>
                  <a:srgbClr val="4F674F"/>
                </a:solidFill>
                <a:latin typeface="Calistoga"/>
                <a:ea typeface="Calistoga"/>
                <a:cs typeface="Calistoga"/>
                <a:sym typeface="Calistoga"/>
              </a:endParaRPr>
            </a:p>
          </p:txBody>
        </p:sp>
        <p:sp>
          <p:nvSpPr>
            <p:cNvPr id="6" name="TextBox 6"/>
            <p:cNvSpPr txBox="1"/>
            <p:nvPr/>
          </p:nvSpPr>
          <p:spPr>
            <a:xfrm>
              <a:off x="0" y="8656228"/>
              <a:ext cx="6804836" cy="561786"/>
            </a:xfrm>
            <a:prstGeom prst="rect">
              <a:avLst/>
            </a:prstGeom>
          </p:spPr>
          <p:txBody>
            <a:bodyPr lIns="0" tIns="0" rIns="0" bIns="0" rtlCol="0" anchor="t">
              <a:spAutoFit/>
            </a:bodyPr>
            <a:lstStyle/>
            <a:p>
              <a:pPr algn="l">
                <a:lnSpc>
                  <a:spcPts val="3482"/>
                </a:lnSpc>
              </a:pPr>
              <a:endParaRPr/>
            </a:p>
          </p:txBody>
        </p:sp>
      </p:grpSp>
      <p:sp>
        <p:nvSpPr>
          <p:cNvPr id="7" name="TextBox 7"/>
          <p:cNvSpPr txBox="1"/>
          <p:nvPr/>
        </p:nvSpPr>
        <p:spPr>
          <a:xfrm>
            <a:off x="7533709" y="848995"/>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01</a:t>
            </a:r>
          </a:p>
        </p:txBody>
      </p:sp>
      <p:sp>
        <p:nvSpPr>
          <p:cNvPr id="8" name="TextBox 8"/>
          <p:cNvSpPr txBox="1"/>
          <p:nvPr/>
        </p:nvSpPr>
        <p:spPr>
          <a:xfrm>
            <a:off x="7533709" y="2933700"/>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02</a:t>
            </a:r>
          </a:p>
        </p:txBody>
      </p:sp>
      <p:sp>
        <p:nvSpPr>
          <p:cNvPr id="9" name="TextBox 9"/>
          <p:cNvSpPr txBox="1"/>
          <p:nvPr/>
        </p:nvSpPr>
        <p:spPr>
          <a:xfrm>
            <a:off x="7602289" y="4508819"/>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03</a:t>
            </a:r>
          </a:p>
        </p:txBody>
      </p:sp>
      <p:sp>
        <p:nvSpPr>
          <p:cNvPr id="10" name="TextBox 10"/>
          <p:cNvSpPr txBox="1"/>
          <p:nvPr/>
        </p:nvSpPr>
        <p:spPr>
          <a:xfrm>
            <a:off x="9026133" y="212725"/>
            <a:ext cx="8827527" cy="2586990"/>
          </a:xfrm>
          <a:prstGeom prst="rect">
            <a:avLst/>
          </a:prstGeom>
        </p:spPr>
        <p:txBody>
          <a:bodyPr lIns="0" tIns="0" rIns="0" bIns="0" rtlCol="0" anchor="t">
            <a:spAutoFit/>
          </a:bodyPr>
          <a:lstStyle/>
          <a:p>
            <a:pPr algn="just">
              <a:lnSpc>
                <a:spcPts val="3499"/>
              </a:lnSpc>
            </a:pPr>
            <a:r>
              <a:rPr lang="en-US" sz="2499" b="1">
                <a:solidFill>
                  <a:srgbClr val="8F705A"/>
                </a:solidFill>
                <a:latin typeface="Public Sans Bold"/>
                <a:ea typeface="Public Sans Bold"/>
                <a:cs typeface="Public Sans Bold"/>
                <a:sym typeface="Public Sans Bold"/>
              </a:rPr>
              <a:t>Hằng năm, Ủy ban nhân dân cấp xã thông báo cho cá nhân khác có nhu cầu sử dụng đất nộp hồ sơ đề nghị giao đất ở (căn cứ vào quỹ đất đã được xác định vào mục đích đất ở theo quy hoạch, kế hoạch sử dụng đất cấp xã mà chưa giao tại địa phương.</a:t>
            </a:r>
          </a:p>
          <a:p>
            <a:pPr algn="just">
              <a:lnSpc>
                <a:spcPts val="3220"/>
              </a:lnSpc>
            </a:pPr>
            <a:endParaRPr lang="en-US" sz="2499" b="1">
              <a:solidFill>
                <a:srgbClr val="8F705A"/>
              </a:solidFill>
              <a:latin typeface="Public Sans Bold"/>
              <a:ea typeface="Public Sans Bold"/>
              <a:cs typeface="Public Sans Bold"/>
              <a:sym typeface="Public Sans Bold"/>
            </a:endParaRPr>
          </a:p>
        </p:txBody>
      </p:sp>
      <p:sp>
        <p:nvSpPr>
          <p:cNvPr id="11" name="TextBox 11"/>
          <p:cNvSpPr txBox="1"/>
          <p:nvPr/>
        </p:nvSpPr>
        <p:spPr>
          <a:xfrm>
            <a:off x="9026133" y="4380417"/>
            <a:ext cx="8827527" cy="798830"/>
          </a:xfrm>
          <a:prstGeom prst="rect">
            <a:avLst/>
          </a:prstGeom>
        </p:spPr>
        <p:txBody>
          <a:bodyPr lIns="0" tIns="0" rIns="0" bIns="0" rtlCol="0" anchor="t">
            <a:spAutoFit/>
          </a:bodyPr>
          <a:lstStyle/>
          <a:p>
            <a:pPr algn="just">
              <a:lnSpc>
                <a:spcPts val="3220"/>
              </a:lnSpc>
            </a:pPr>
            <a:r>
              <a:rPr lang="en-US" sz="2300" b="1">
                <a:solidFill>
                  <a:srgbClr val="8F705A"/>
                </a:solidFill>
                <a:latin typeface="Public Sans Bold"/>
                <a:ea typeface="Public Sans Bold"/>
                <a:cs typeface="Public Sans Bold"/>
                <a:sym typeface="Public Sans Bold"/>
              </a:rPr>
              <a:t>UBND cấp xã thành lập Hội đồng xét duyệt giao đất không đấu giá quyền sử dụng đất.</a:t>
            </a:r>
          </a:p>
        </p:txBody>
      </p:sp>
      <p:sp>
        <p:nvSpPr>
          <p:cNvPr id="12" name="Freeform 12"/>
          <p:cNvSpPr/>
          <p:nvPr/>
        </p:nvSpPr>
        <p:spPr>
          <a:xfrm>
            <a:off x="5039919" y="7658891"/>
            <a:ext cx="1813915" cy="1999306"/>
          </a:xfrm>
          <a:custGeom>
            <a:avLst/>
            <a:gdLst/>
            <a:ahLst/>
            <a:cxnLst/>
            <a:rect l="l" t="t" r="r" b="b"/>
            <a:pathLst>
              <a:path w="1813915" h="1999306">
                <a:moveTo>
                  <a:pt x="0" y="0"/>
                </a:moveTo>
                <a:lnTo>
                  <a:pt x="1813916" y="0"/>
                </a:lnTo>
                <a:lnTo>
                  <a:pt x="1813916" y="1999305"/>
                </a:lnTo>
                <a:lnTo>
                  <a:pt x="0" y="19993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498592" y="6800868"/>
            <a:ext cx="6586645" cy="400681"/>
          </a:xfrm>
          <a:prstGeom prst="rect">
            <a:avLst/>
          </a:prstGeom>
        </p:spPr>
        <p:txBody>
          <a:bodyPr lIns="0" tIns="0" rIns="0" bIns="0" rtlCol="0" anchor="t">
            <a:spAutoFit/>
          </a:bodyPr>
          <a:lstStyle/>
          <a:p>
            <a:pPr algn="l">
              <a:lnSpc>
                <a:spcPts val="3248"/>
              </a:lnSpc>
            </a:pPr>
            <a:endParaRPr/>
          </a:p>
        </p:txBody>
      </p:sp>
      <p:sp>
        <p:nvSpPr>
          <p:cNvPr id="14" name="TextBox 14"/>
          <p:cNvSpPr txBox="1"/>
          <p:nvPr/>
        </p:nvSpPr>
        <p:spPr>
          <a:xfrm>
            <a:off x="9026133" y="2954655"/>
            <a:ext cx="8827527" cy="1272540"/>
          </a:xfrm>
          <a:prstGeom prst="rect">
            <a:avLst/>
          </a:prstGeom>
        </p:spPr>
        <p:txBody>
          <a:bodyPr lIns="0" tIns="0" rIns="0" bIns="0" rtlCol="0" anchor="t">
            <a:spAutoFit/>
          </a:bodyPr>
          <a:lstStyle/>
          <a:p>
            <a:pPr algn="just">
              <a:lnSpc>
                <a:spcPts val="3499"/>
              </a:lnSpc>
            </a:pPr>
            <a:r>
              <a:rPr lang="en-US" sz="2499" b="1">
                <a:solidFill>
                  <a:srgbClr val="8F705A"/>
                </a:solidFill>
                <a:latin typeface="Public Sans Bold"/>
                <a:ea typeface="Public Sans Bold"/>
                <a:cs typeface="Public Sans Bold"/>
                <a:sym typeface="Public Sans Bold"/>
              </a:rPr>
              <a:t>Cá nhân có nhu cầu sử dụng đất nộp đơn đề nghị giao đất ở tại UBND cấp xã nơi có đất (Mẫu số 01).</a:t>
            </a:r>
          </a:p>
          <a:p>
            <a:pPr algn="l">
              <a:lnSpc>
                <a:spcPts val="3220"/>
              </a:lnSpc>
            </a:pPr>
            <a:endParaRPr lang="en-US" sz="2499" b="1">
              <a:solidFill>
                <a:srgbClr val="8F705A"/>
              </a:solidFill>
              <a:latin typeface="Public Sans Bold"/>
              <a:ea typeface="Public Sans Bold"/>
              <a:cs typeface="Public Sans Bold"/>
              <a:sym typeface="Public Sans Bold"/>
            </a:endParaRPr>
          </a:p>
        </p:txBody>
      </p:sp>
      <p:sp>
        <p:nvSpPr>
          <p:cNvPr id="15" name="TextBox 15"/>
          <p:cNvSpPr txBox="1"/>
          <p:nvPr/>
        </p:nvSpPr>
        <p:spPr>
          <a:xfrm>
            <a:off x="7602289" y="6222684"/>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04</a:t>
            </a:r>
          </a:p>
        </p:txBody>
      </p:sp>
      <p:sp>
        <p:nvSpPr>
          <p:cNvPr id="16" name="TextBox 16"/>
          <p:cNvSpPr txBox="1"/>
          <p:nvPr/>
        </p:nvSpPr>
        <p:spPr>
          <a:xfrm>
            <a:off x="9026133" y="5243514"/>
            <a:ext cx="8873247" cy="2586990"/>
          </a:xfrm>
          <a:prstGeom prst="rect">
            <a:avLst/>
          </a:prstGeom>
        </p:spPr>
        <p:txBody>
          <a:bodyPr lIns="0" tIns="0" rIns="0" bIns="0" rtlCol="0" anchor="t">
            <a:spAutoFit/>
          </a:bodyPr>
          <a:lstStyle/>
          <a:p>
            <a:pPr algn="just">
              <a:lnSpc>
                <a:spcPts val="3499"/>
              </a:lnSpc>
            </a:pPr>
            <a:r>
              <a:rPr lang="en-US" sz="2499" b="1">
                <a:solidFill>
                  <a:srgbClr val="8F705A"/>
                </a:solidFill>
                <a:latin typeface="Public Sans Bold"/>
                <a:ea typeface="Public Sans Bold"/>
                <a:cs typeface="Public Sans Bold"/>
                <a:sym typeface="Public Sans Bold"/>
              </a:rPr>
              <a:t>Hội đồng xét duyệt cá nhân đủ điều kiện giao đất không đấu giá quyền sử dụng đất theo quy định của UBND cấp tỉnh. UBND cấp tỉnh căn cứ vào tình hình thực tế của địa phương để ban hành điều kiện, trình tự, thủ tục thẩm định để giao đất không đấu giá quyền sử dụng đất cho cá nhân.</a:t>
            </a:r>
          </a:p>
          <a:p>
            <a:pPr algn="just">
              <a:lnSpc>
                <a:spcPts val="3220"/>
              </a:lnSpc>
            </a:pPr>
            <a:endParaRPr lang="en-US" sz="2499" b="1">
              <a:solidFill>
                <a:srgbClr val="8F705A"/>
              </a:solidFill>
              <a:latin typeface="Public Sans Bold"/>
              <a:ea typeface="Public Sans Bold"/>
              <a:cs typeface="Public Sans Bold"/>
              <a:sym typeface="Public Sans Bold"/>
            </a:endParaRPr>
          </a:p>
        </p:txBody>
      </p:sp>
      <p:sp>
        <p:nvSpPr>
          <p:cNvPr id="17" name="TextBox 17"/>
          <p:cNvSpPr txBox="1"/>
          <p:nvPr/>
        </p:nvSpPr>
        <p:spPr>
          <a:xfrm>
            <a:off x="9026133" y="7917499"/>
            <a:ext cx="8827527" cy="2110740"/>
          </a:xfrm>
          <a:prstGeom prst="rect">
            <a:avLst/>
          </a:prstGeom>
        </p:spPr>
        <p:txBody>
          <a:bodyPr lIns="0" tIns="0" rIns="0" bIns="0" rtlCol="0" anchor="t">
            <a:spAutoFit/>
          </a:bodyPr>
          <a:lstStyle/>
          <a:p>
            <a:pPr algn="just">
              <a:lnSpc>
                <a:spcPts val="3499"/>
              </a:lnSpc>
            </a:pPr>
            <a:r>
              <a:rPr lang="en-US" sz="2499" b="1">
                <a:solidFill>
                  <a:srgbClr val="8F705A"/>
                </a:solidFill>
                <a:latin typeface="Public Sans Bold"/>
                <a:ea typeface="Public Sans Bold"/>
                <a:cs typeface="Public Sans Bold"/>
                <a:sym typeface="Public Sans Bold"/>
              </a:rPr>
              <a:t>Cơ quan chuyên môn về nông nghiệp và môi trường cấp xã hoàn thiện hồ sơ để trình Chủ tịch UBND cấp xã ban hành quyết định giao đất cho cá nhân đủ điều kiện.</a:t>
            </a:r>
          </a:p>
          <a:p>
            <a:pPr algn="just">
              <a:lnSpc>
                <a:spcPts val="3220"/>
              </a:lnSpc>
            </a:pPr>
            <a:endParaRPr lang="en-US" sz="2499" b="1">
              <a:solidFill>
                <a:srgbClr val="8F705A"/>
              </a:solidFill>
              <a:latin typeface="Public Sans Bold"/>
              <a:ea typeface="Public Sans Bold"/>
              <a:cs typeface="Public Sans Bold"/>
              <a:sym typeface="Public Sans Bold"/>
            </a:endParaRPr>
          </a:p>
          <a:p>
            <a:pPr algn="l">
              <a:lnSpc>
                <a:spcPts val="3220"/>
              </a:lnSpc>
            </a:pPr>
            <a:endParaRPr lang="en-US" sz="2499" b="1">
              <a:solidFill>
                <a:srgbClr val="8F705A"/>
              </a:solidFill>
              <a:latin typeface="Public Sans Bold"/>
              <a:ea typeface="Public Sans Bold"/>
              <a:cs typeface="Public Sans Bold"/>
              <a:sym typeface="Public Sans Bold"/>
            </a:endParaRPr>
          </a:p>
        </p:txBody>
      </p:sp>
      <p:sp>
        <p:nvSpPr>
          <p:cNvPr id="18" name="TextBox 18"/>
          <p:cNvSpPr txBox="1"/>
          <p:nvPr/>
        </p:nvSpPr>
        <p:spPr>
          <a:xfrm>
            <a:off x="7602289" y="8315644"/>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extBox 2"/>
          <p:cNvSpPr txBox="1"/>
          <p:nvPr/>
        </p:nvSpPr>
        <p:spPr>
          <a:xfrm>
            <a:off x="4043081" y="988695"/>
            <a:ext cx="13886779" cy="1838325"/>
          </a:xfrm>
          <a:prstGeom prst="rect">
            <a:avLst/>
          </a:prstGeom>
        </p:spPr>
        <p:txBody>
          <a:bodyPr lIns="0" tIns="0" rIns="0" bIns="0" rtlCol="0" anchor="t">
            <a:spAutoFit/>
          </a:bodyPr>
          <a:lstStyle/>
          <a:p>
            <a:pPr marL="0" lvl="0" indent="0" algn="just">
              <a:lnSpc>
                <a:spcPts val="7200"/>
              </a:lnSpc>
            </a:pPr>
            <a:r>
              <a:rPr lang="en-US" sz="6000">
                <a:solidFill>
                  <a:srgbClr val="4F674F"/>
                </a:solidFill>
                <a:latin typeface="Calistoga"/>
                <a:ea typeface="Calistoga"/>
                <a:cs typeface="Calistoga"/>
                <a:sym typeface="Calistoga"/>
              </a:rPr>
              <a:t>Lưu ý quy định mới trong trình tự, thủ tục giao đất, cho thuê đất</a:t>
            </a:r>
          </a:p>
        </p:txBody>
      </p:sp>
      <p:sp>
        <p:nvSpPr>
          <p:cNvPr id="3" name="TextBox 3"/>
          <p:cNvSpPr txBox="1"/>
          <p:nvPr/>
        </p:nvSpPr>
        <p:spPr>
          <a:xfrm>
            <a:off x="3951641" y="3651250"/>
            <a:ext cx="13978219" cy="6391275"/>
          </a:xfrm>
          <a:prstGeom prst="rect">
            <a:avLst/>
          </a:prstGeom>
        </p:spPr>
        <p:txBody>
          <a:bodyPr lIns="0" tIns="0" rIns="0" bIns="0" rtlCol="0" anchor="t">
            <a:spAutoFit/>
          </a:bodyPr>
          <a:lstStyle/>
          <a:p>
            <a:pPr algn="just">
              <a:lnSpc>
                <a:spcPts val="4200"/>
              </a:lnSpc>
            </a:pPr>
            <a:r>
              <a:rPr lang="en-US" sz="3000">
                <a:solidFill>
                  <a:srgbClr val="323232"/>
                </a:solidFill>
                <a:latin typeface="Calistoga"/>
                <a:ea typeface="Calistoga"/>
                <a:cs typeface="Calistoga"/>
                <a:sym typeface="Calistoga"/>
              </a:rPr>
              <a:t>        </a:t>
            </a:r>
            <a:r>
              <a:rPr lang="en-US" sz="3000">
                <a:solidFill>
                  <a:srgbClr val="8F705A"/>
                </a:solidFill>
                <a:latin typeface="Calistoga"/>
                <a:ea typeface="Calistoga"/>
                <a:cs typeface="Calistoga"/>
                <a:sym typeface="Calistoga"/>
              </a:rPr>
              <a:t> 1. Đã lồng ghép thủ tục giao đất, cho thuê đất với thủ tục giao rừng, cho thuê rừng (đơn, tờ trình, quyết định; giao rừng lồng ghép với thủ tục giao đất không thu tiền sử dụng; thuê rừng lồng ghép với thủ tục cho thuê đất tính giá đất trong bảng giá đất).</a:t>
            </a:r>
          </a:p>
          <a:p>
            <a:pPr algn="just">
              <a:lnSpc>
                <a:spcPts val="4200"/>
              </a:lnSpc>
            </a:pPr>
            <a:r>
              <a:rPr lang="en-US" sz="3000">
                <a:solidFill>
                  <a:srgbClr val="8F705A"/>
                </a:solidFill>
                <a:latin typeface="Calistoga"/>
                <a:ea typeface="Calistoga"/>
                <a:cs typeface="Calistoga"/>
                <a:sym typeface="Calistoga"/>
              </a:rPr>
              <a:t>          2. Đã lồng ghép thủ tục thu tiền để Nhà nước bổ sung diện tích đất chuyên trồng lúa bị mất hoặc tăng hiệu quả sử dụng đất trồng lúa (đối với trường hợp sử dụng đất chuyên trồng lúa) trong thu tục giao đất, cho thuê đất, cho phép chuyển mục đích sử dụng đất. </a:t>
            </a:r>
          </a:p>
          <a:p>
            <a:pPr algn="just">
              <a:lnSpc>
                <a:spcPts val="4200"/>
              </a:lnSpc>
            </a:pPr>
            <a:r>
              <a:rPr lang="en-US" sz="3000">
                <a:solidFill>
                  <a:srgbClr val="8F705A"/>
                </a:solidFill>
                <a:latin typeface="Calistoga"/>
                <a:ea typeface="Calistoga"/>
                <a:cs typeface="Calistoga"/>
                <a:sym typeface="Calistoga"/>
              </a:rPr>
              <a:t>        3. Bổ sung quy định: Cơ quan chuyên môn về nông nghiệp và môi trường chủ trì, phối hợp các cơ quan có liên quan xác định trường hợp được miễn tiền sử dụng đất/tiền thuê đất theo quy định của pháp luật về tiền sử dụng đất, tiền thuê đất.</a:t>
            </a:r>
          </a:p>
          <a:p>
            <a:pPr algn="just">
              <a:lnSpc>
                <a:spcPts val="4200"/>
              </a:lnSpc>
            </a:pPr>
            <a:r>
              <a:rPr lang="en-US" sz="3000">
                <a:solidFill>
                  <a:srgbClr val="8F705A"/>
                </a:solidFill>
                <a:latin typeface="Calistoga"/>
                <a:ea typeface="Calistoga"/>
                <a:cs typeface="Calistoga"/>
                <a:sym typeface="Calistoga"/>
              </a:rPr>
              <a:t>         4. Không phải ký HĐ thuê đất đối với trường hợp thuê đất.</a:t>
            </a:r>
          </a:p>
        </p:txBody>
      </p:sp>
      <p:sp>
        <p:nvSpPr>
          <p:cNvPr id="4" name="Freeform 4"/>
          <p:cNvSpPr/>
          <p:nvPr/>
        </p:nvSpPr>
        <p:spPr>
          <a:xfrm>
            <a:off x="-4228037" y="4180575"/>
            <a:ext cx="6956631" cy="7085457"/>
          </a:xfrm>
          <a:custGeom>
            <a:avLst/>
            <a:gdLst/>
            <a:ahLst/>
            <a:cxnLst/>
            <a:rect l="l" t="t" r="r" b="b"/>
            <a:pathLst>
              <a:path w="6956631" h="7085457">
                <a:moveTo>
                  <a:pt x="0" y="0"/>
                </a:moveTo>
                <a:lnTo>
                  <a:pt x="6956631" y="0"/>
                </a:lnTo>
                <a:lnTo>
                  <a:pt x="6956631" y="7085458"/>
                </a:lnTo>
                <a:lnTo>
                  <a:pt x="0" y="70854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306255" y="-1119079"/>
            <a:ext cx="6034849" cy="6262579"/>
          </a:xfrm>
          <a:custGeom>
            <a:avLst/>
            <a:gdLst/>
            <a:ahLst/>
            <a:cxnLst/>
            <a:rect l="l" t="t" r="r" b="b"/>
            <a:pathLst>
              <a:path w="6034849" h="6262579">
                <a:moveTo>
                  <a:pt x="0" y="0"/>
                </a:moveTo>
                <a:lnTo>
                  <a:pt x="6034849" y="0"/>
                </a:lnTo>
                <a:lnTo>
                  <a:pt x="6034849" y="6262579"/>
                </a:lnTo>
                <a:lnTo>
                  <a:pt x="0" y="62625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1436842">
            <a:off x="1057374" y="2384215"/>
            <a:ext cx="2340418" cy="2392620"/>
          </a:xfrm>
          <a:custGeom>
            <a:avLst/>
            <a:gdLst/>
            <a:ahLst/>
            <a:cxnLst/>
            <a:rect l="l" t="t" r="r" b="b"/>
            <a:pathLst>
              <a:path w="2340418" h="2392620">
                <a:moveTo>
                  <a:pt x="0" y="0"/>
                </a:moveTo>
                <a:lnTo>
                  <a:pt x="2340417" y="0"/>
                </a:lnTo>
                <a:lnTo>
                  <a:pt x="2340417" y="2392620"/>
                </a:lnTo>
                <a:lnTo>
                  <a:pt x="0" y="23926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88830" y="7424858"/>
            <a:ext cx="3429121" cy="3841174"/>
          </a:xfrm>
          <a:custGeom>
            <a:avLst/>
            <a:gdLst/>
            <a:ahLst/>
            <a:cxnLst/>
            <a:rect l="l" t="t" r="r" b="b"/>
            <a:pathLst>
              <a:path w="3429121" h="3841174">
                <a:moveTo>
                  <a:pt x="0" y="0"/>
                </a:moveTo>
                <a:lnTo>
                  <a:pt x="3429121" y="0"/>
                </a:lnTo>
                <a:lnTo>
                  <a:pt x="3429121" y="3841175"/>
                </a:lnTo>
                <a:lnTo>
                  <a:pt x="0" y="38411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CD7"/>
        </a:solidFill>
        <a:effectLst/>
      </p:bgPr>
    </p:bg>
    <p:spTree>
      <p:nvGrpSpPr>
        <p:cNvPr id="1" name=""/>
        <p:cNvGrpSpPr/>
        <p:nvPr/>
      </p:nvGrpSpPr>
      <p:grpSpPr>
        <a:xfrm>
          <a:off x="0" y="0"/>
          <a:ext cx="0" cy="0"/>
          <a:chOff x="0" y="0"/>
          <a:chExt cx="0" cy="0"/>
        </a:xfrm>
      </p:grpSpPr>
      <p:sp>
        <p:nvSpPr>
          <p:cNvPr id="2" name="TextBox 2"/>
          <p:cNvSpPr txBox="1"/>
          <p:nvPr/>
        </p:nvSpPr>
        <p:spPr>
          <a:xfrm>
            <a:off x="2660715" y="4448175"/>
            <a:ext cx="12966571" cy="1323975"/>
          </a:xfrm>
          <a:prstGeom prst="rect">
            <a:avLst/>
          </a:prstGeom>
        </p:spPr>
        <p:txBody>
          <a:bodyPr lIns="0" tIns="0" rIns="0" bIns="0" rtlCol="0" anchor="t">
            <a:spAutoFit/>
          </a:bodyPr>
          <a:lstStyle/>
          <a:p>
            <a:pPr algn="ctr">
              <a:lnSpc>
                <a:spcPts val="10560"/>
              </a:lnSpc>
            </a:pPr>
            <a:r>
              <a:rPr lang="en-US" sz="8800">
                <a:solidFill>
                  <a:srgbClr val="4F674F"/>
                </a:solidFill>
                <a:latin typeface="Calistoga"/>
                <a:ea typeface="Calistoga"/>
                <a:cs typeface="Calistoga"/>
                <a:sym typeface="Calistoga"/>
              </a:rPr>
              <a:t>Trân trọng cảm ơn!</a:t>
            </a:r>
          </a:p>
        </p:txBody>
      </p:sp>
      <p:sp>
        <p:nvSpPr>
          <p:cNvPr id="3" name="Freeform 3"/>
          <p:cNvSpPr/>
          <p:nvPr/>
        </p:nvSpPr>
        <p:spPr>
          <a:xfrm>
            <a:off x="6909636" y="8332712"/>
            <a:ext cx="4468727" cy="4330603"/>
          </a:xfrm>
          <a:custGeom>
            <a:avLst/>
            <a:gdLst/>
            <a:ahLst/>
            <a:cxnLst/>
            <a:rect l="l" t="t" r="r" b="b"/>
            <a:pathLst>
              <a:path w="4468727" h="4330603">
                <a:moveTo>
                  <a:pt x="0" y="0"/>
                </a:moveTo>
                <a:lnTo>
                  <a:pt x="4468728" y="0"/>
                </a:lnTo>
                <a:lnTo>
                  <a:pt x="4468728" y="4330603"/>
                </a:lnTo>
                <a:lnTo>
                  <a:pt x="0" y="43306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9761459">
            <a:off x="13306057" y="-1085348"/>
            <a:ext cx="3869682" cy="3934058"/>
          </a:xfrm>
          <a:custGeom>
            <a:avLst/>
            <a:gdLst/>
            <a:ahLst/>
            <a:cxnLst/>
            <a:rect l="l" t="t" r="r" b="b"/>
            <a:pathLst>
              <a:path w="3869682" h="3934058">
                <a:moveTo>
                  <a:pt x="0" y="0"/>
                </a:moveTo>
                <a:lnTo>
                  <a:pt x="3869682" y="0"/>
                </a:lnTo>
                <a:lnTo>
                  <a:pt x="3869682" y="3934058"/>
                </a:lnTo>
                <a:lnTo>
                  <a:pt x="0" y="39340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400000">
            <a:off x="791562" y="-3354260"/>
            <a:ext cx="4549596" cy="6708520"/>
          </a:xfrm>
          <a:custGeom>
            <a:avLst/>
            <a:gdLst/>
            <a:ahLst/>
            <a:cxnLst/>
            <a:rect l="l" t="t" r="r" b="b"/>
            <a:pathLst>
              <a:path w="4549596" h="6708520">
                <a:moveTo>
                  <a:pt x="0" y="0"/>
                </a:moveTo>
                <a:lnTo>
                  <a:pt x="4549596" y="0"/>
                </a:lnTo>
                <a:lnTo>
                  <a:pt x="4549596" y="6708520"/>
                </a:lnTo>
                <a:lnTo>
                  <a:pt x="0" y="67085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621355" y="1522036"/>
            <a:ext cx="1598529" cy="1505524"/>
          </a:xfrm>
          <a:custGeom>
            <a:avLst/>
            <a:gdLst/>
            <a:ahLst/>
            <a:cxnLst/>
            <a:rect l="l" t="t" r="r" b="b"/>
            <a:pathLst>
              <a:path w="1598529" h="1505524">
                <a:moveTo>
                  <a:pt x="0" y="0"/>
                </a:moveTo>
                <a:lnTo>
                  <a:pt x="1598529" y="0"/>
                </a:lnTo>
                <a:lnTo>
                  <a:pt x="1598529" y="1505524"/>
                </a:lnTo>
                <a:lnTo>
                  <a:pt x="0" y="150552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2261669" y="-4129497"/>
            <a:ext cx="7145543" cy="7844408"/>
          </a:xfrm>
          <a:custGeom>
            <a:avLst/>
            <a:gdLst/>
            <a:ahLst/>
            <a:cxnLst/>
            <a:rect l="l" t="t" r="r" b="b"/>
            <a:pathLst>
              <a:path w="7145543" h="7844408">
                <a:moveTo>
                  <a:pt x="0" y="0"/>
                </a:moveTo>
                <a:lnTo>
                  <a:pt x="7145543" y="0"/>
                </a:lnTo>
                <a:lnTo>
                  <a:pt x="7145543" y="7844408"/>
                </a:lnTo>
                <a:lnTo>
                  <a:pt x="0" y="78444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35162" y="517193"/>
            <a:ext cx="10577761" cy="2114550"/>
          </a:xfrm>
          <a:prstGeom prst="rect">
            <a:avLst/>
          </a:prstGeom>
        </p:spPr>
        <p:txBody>
          <a:bodyPr lIns="0" tIns="0" rIns="0" bIns="0" rtlCol="0" anchor="t">
            <a:spAutoFit/>
          </a:bodyPr>
          <a:lstStyle/>
          <a:p>
            <a:pPr marL="0" lvl="0" indent="0" algn="l">
              <a:lnSpc>
                <a:spcPts val="4799"/>
              </a:lnSpc>
            </a:pPr>
            <a:r>
              <a:rPr lang="en-US" sz="3999">
                <a:solidFill>
                  <a:srgbClr val="4F674F"/>
                </a:solidFill>
                <a:latin typeface="Calistoga"/>
                <a:ea typeface="Calistoga"/>
                <a:cs typeface="Calistoga"/>
                <a:sym typeface="Calistoga"/>
              </a:rPr>
              <a:t>THẨM QUYỀN GIAO ĐẤT, CHO THUÊ ĐẤT, CHO PHÉP CHUYỂN MỤC ĐÍCH SỬ DỤNG ĐẤT</a:t>
            </a:r>
          </a:p>
          <a:p>
            <a:pPr marL="0" lvl="0" indent="0" algn="l">
              <a:lnSpc>
                <a:spcPts val="7200"/>
              </a:lnSpc>
            </a:pPr>
            <a:endParaRPr lang="en-US" sz="3999">
              <a:solidFill>
                <a:srgbClr val="4F674F"/>
              </a:solidFill>
              <a:latin typeface="Calistoga"/>
              <a:ea typeface="Calistoga"/>
              <a:cs typeface="Calistoga"/>
              <a:sym typeface="Calistoga"/>
            </a:endParaRPr>
          </a:p>
        </p:txBody>
      </p:sp>
      <p:sp>
        <p:nvSpPr>
          <p:cNvPr id="4" name="TextBox 4"/>
          <p:cNvSpPr txBox="1"/>
          <p:nvPr/>
        </p:nvSpPr>
        <p:spPr>
          <a:xfrm>
            <a:off x="435162" y="4857911"/>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01</a:t>
            </a:r>
          </a:p>
        </p:txBody>
      </p:sp>
      <p:sp>
        <p:nvSpPr>
          <p:cNvPr id="5" name="TextBox 5"/>
          <p:cNvSpPr txBox="1"/>
          <p:nvPr/>
        </p:nvSpPr>
        <p:spPr>
          <a:xfrm>
            <a:off x="883440" y="2205037"/>
            <a:ext cx="9738360" cy="1714500"/>
          </a:xfrm>
          <a:prstGeom prst="rect">
            <a:avLst/>
          </a:prstGeom>
        </p:spPr>
        <p:txBody>
          <a:bodyPr lIns="0" tIns="0" rIns="0" bIns="0" rtlCol="0" anchor="t">
            <a:spAutoFit/>
          </a:bodyPr>
          <a:lstStyle/>
          <a:p>
            <a:pPr algn="just">
              <a:lnSpc>
                <a:spcPts val="3600"/>
              </a:lnSpc>
              <a:spcBef>
                <a:spcPct val="0"/>
              </a:spcBef>
            </a:pPr>
            <a:r>
              <a:rPr lang="en-US" sz="3000">
                <a:solidFill>
                  <a:srgbClr val="8F705A"/>
                </a:solidFill>
                <a:latin typeface="Calistoga"/>
                <a:ea typeface="Calistoga"/>
                <a:cs typeface="Calistoga"/>
                <a:sym typeface="Calistoga"/>
              </a:rPr>
              <a:t>Nghị định số 151/2025/NĐ-CP (Điều 5; Điều 9; Điều 10) đã phần quyền về thẩm quyền giao đất, cho thuê đất, cho phép chuyển mục đích sử dụng đất: </a:t>
            </a:r>
          </a:p>
          <a:p>
            <a:pPr algn="just">
              <a:lnSpc>
                <a:spcPts val="2639"/>
              </a:lnSpc>
              <a:spcBef>
                <a:spcPct val="0"/>
              </a:spcBef>
            </a:pPr>
            <a:endParaRPr lang="en-US" sz="3000">
              <a:solidFill>
                <a:srgbClr val="8F705A"/>
              </a:solidFill>
              <a:latin typeface="Calistoga"/>
              <a:ea typeface="Calistoga"/>
              <a:cs typeface="Calistoga"/>
              <a:sym typeface="Calistoga"/>
            </a:endParaRPr>
          </a:p>
        </p:txBody>
      </p:sp>
      <p:sp>
        <p:nvSpPr>
          <p:cNvPr id="6" name="TextBox 6"/>
          <p:cNvSpPr txBox="1"/>
          <p:nvPr/>
        </p:nvSpPr>
        <p:spPr>
          <a:xfrm>
            <a:off x="1853683" y="4448175"/>
            <a:ext cx="5974080" cy="1381125"/>
          </a:xfrm>
          <a:prstGeom prst="rect">
            <a:avLst/>
          </a:prstGeom>
        </p:spPr>
        <p:txBody>
          <a:bodyPr lIns="0" tIns="0" rIns="0" bIns="0" rtlCol="0" anchor="t">
            <a:spAutoFit/>
          </a:bodyPr>
          <a:lstStyle/>
          <a:p>
            <a:pPr algn="just">
              <a:lnSpc>
                <a:spcPts val="3600"/>
              </a:lnSpc>
              <a:spcBef>
                <a:spcPct val="0"/>
              </a:spcBef>
            </a:pPr>
            <a:r>
              <a:rPr lang="en-US" sz="3000">
                <a:solidFill>
                  <a:srgbClr val="8F705A"/>
                </a:solidFill>
                <a:latin typeface="Calistoga"/>
                <a:ea typeface="Calistoga"/>
                <a:cs typeface="Calistoga"/>
                <a:sym typeface="Calistoga"/>
              </a:rPr>
              <a:t> </a:t>
            </a:r>
            <a:r>
              <a:rPr lang="en-US" sz="3000">
                <a:solidFill>
                  <a:srgbClr val="4F674F"/>
                </a:solidFill>
                <a:latin typeface="Calistoga"/>
                <a:ea typeface="Calistoga"/>
                <a:cs typeface="Calistoga"/>
                <a:sym typeface="Calistoga"/>
              </a:rPr>
              <a:t>Thẩm quyền của UBND cấp huyện chuyển giao cho Chủ tịch UBND cấp xã thực hiện</a:t>
            </a:r>
          </a:p>
        </p:txBody>
      </p:sp>
      <p:sp>
        <p:nvSpPr>
          <p:cNvPr id="7" name="TextBox 7"/>
          <p:cNvSpPr txBox="1"/>
          <p:nvPr/>
        </p:nvSpPr>
        <p:spPr>
          <a:xfrm>
            <a:off x="1853683" y="8001000"/>
            <a:ext cx="5974080" cy="1257300"/>
          </a:xfrm>
          <a:prstGeom prst="rect">
            <a:avLst/>
          </a:prstGeom>
        </p:spPr>
        <p:txBody>
          <a:bodyPr lIns="0" tIns="0" rIns="0" bIns="0" rtlCol="0" anchor="t">
            <a:spAutoFit/>
          </a:bodyPr>
          <a:lstStyle/>
          <a:p>
            <a:pPr algn="just">
              <a:lnSpc>
                <a:spcPts val="3600"/>
              </a:lnSpc>
              <a:spcBef>
                <a:spcPct val="0"/>
              </a:spcBef>
            </a:pPr>
            <a:r>
              <a:rPr lang="en-US" sz="3000">
                <a:solidFill>
                  <a:srgbClr val="4F674F"/>
                </a:solidFill>
                <a:latin typeface="Calistoga"/>
                <a:ea typeface="Calistoga"/>
                <a:cs typeface="Calistoga"/>
                <a:sym typeface="Calistoga"/>
              </a:rPr>
              <a:t>Thẩm quyền của UBND cấp tỉnh do Chủ tịch UBND cấp tỉnh thực hiện </a:t>
            </a:r>
          </a:p>
          <a:p>
            <a:pPr algn="just">
              <a:lnSpc>
                <a:spcPts val="2639"/>
              </a:lnSpc>
              <a:spcBef>
                <a:spcPct val="0"/>
              </a:spcBef>
            </a:pPr>
            <a:endParaRPr lang="en-US" sz="3000">
              <a:solidFill>
                <a:srgbClr val="4F674F"/>
              </a:solidFill>
              <a:latin typeface="Calistoga"/>
              <a:ea typeface="Calistoga"/>
              <a:cs typeface="Calistoga"/>
              <a:sym typeface="Calistoga"/>
            </a:endParaRPr>
          </a:p>
        </p:txBody>
      </p:sp>
      <p:sp>
        <p:nvSpPr>
          <p:cNvPr id="8" name="TextBox 8"/>
          <p:cNvSpPr txBox="1"/>
          <p:nvPr/>
        </p:nvSpPr>
        <p:spPr>
          <a:xfrm>
            <a:off x="289902" y="8169593"/>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02</a:t>
            </a:r>
          </a:p>
        </p:txBody>
      </p:sp>
      <p:sp>
        <p:nvSpPr>
          <p:cNvPr id="9" name="Freeform 9"/>
          <p:cNvSpPr/>
          <p:nvPr/>
        </p:nvSpPr>
        <p:spPr>
          <a:xfrm>
            <a:off x="14827956" y="517193"/>
            <a:ext cx="2359207" cy="2626647"/>
          </a:xfrm>
          <a:custGeom>
            <a:avLst/>
            <a:gdLst/>
            <a:ahLst/>
            <a:cxnLst/>
            <a:rect l="l" t="t" r="r" b="b"/>
            <a:pathLst>
              <a:path w="2359207" h="2626647">
                <a:moveTo>
                  <a:pt x="0" y="0"/>
                </a:moveTo>
                <a:lnTo>
                  <a:pt x="2359207" y="0"/>
                </a:lnTo>
                <a:lnTo>
                  <a:pt x="2359207" y="2626647"/>
                </a:lnTo>
                <a:lnTo>
                  <a:pt x="0" y="26266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9062464" y="3714911"/>
            <a:ext cx="9174480" cy="2971800"/>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      1. Quyết định giao đất, cho thuê đất, cho phép chuyển mục đích sử dụng đất đối với cá nhân quy định và điểm a khoản 2 Điều 123 Luật Đất đai;</a:t>
            </a:r>
          </a:p>
          <a:p>
            <a:pPr algn="just">
              <a:lnSpc>
                <a:spcPts val="2999"/>
              </a:lnSpc>
              <a:spcBef>
                <a:spcPct val="0"/>
              </a:spcBef>
            </a:pPr>
            <a:r>
              <a:rPr lang="en-US" sz="2499">
                <a:solidFill>
                  <a:srgbClr val="8F705A"/>
                </a:solidFill>
                <a:latin typeface="Calistoga"/>
                <a:ea typeface="Calistoga"/>
                <a:cs typeface="Calistoga"/>
                <a:sym typeface="Calistoga"/>
              </a:rPr>
              <a:t>      2. Quyết định giao đất đối với cộng đồng dân cư quy định tại điểm b khoản 2 Điều 123 Luật Đất đai; </a:t>
            </a:r>
          </a:p>
          <a:p>
            <a:pPr algn="just">
              <a:lnSpc>
                <a:spcPts val="2999"/>
              </a:lnSpc>
              <a:spcBef>
                <a:spcPct val="0"/>
              </a:spcBef>
            </a:pPr>
            <a:r>
              <a:rPr lang="en-US" sz="2499">
                <a:solidFill>
                  <a:srgbClr val="8F705A"/>
                </a:solidFill>
                <a:latin typeface="Calistoga"/>
                <a:ea typeface="Calistoga"/>
                <a:cs typeface="Calistoga"/>
                <a:sym typeface="Calistoga"/>
              </a:rPr>
              <a:t>       3. Quyết định giao đất nông nghiệp cho cá nhân quy định tại điểm b khoản 2 Điều 178 Luật Đất đai.</a:t>
            </a:r>
          </a:p>
          <a:p>
            <a:pPr algn="just">
              <a:lnSpc>
                <a:spcPts val="2999"/>
              </a:lnSpc>
              <a:spcBef>
                <a:spcPct val="0"/>
              </a:spcBef>
            </a:pPr>
            <a:r>
              <a:rPr lang="en-US" sz="2499">
                <a:solidFill>
                  <a:srgbClr val="8F705A"/>
                </a:solidFill>
                <a:latin typeface="Calistoga"/>
                <a:ea typeface="Calistoga"/>
                <a:cs typeface="Calistoga"/>
                <a:sym typeface="Calistoga"/>
              </a:rPr>
              <a:t>         (quy định tại điểm m khoản 1 Điều 5 NĐ 151/2025/NĐ-CP)</a:t>
            </a:r>
          </a:p>
        </p:txBody>
      </p:sp>
      <p:sp>
        <p:nvSpPr>
          <p:cNvPr id="11" name="TextBox 11"/>
          <p:cNvSpPr txBox="1"/>
          <p:nvPr/>
        </p:nvSpPr>
        <p:spPr>
          <a:xfrm>
            <a:off x="8932840" y="7421880"/>
            <a:ext cx="9174480" cy="2562225"/>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       Quyết định giao đất, cho thuê đất, cho phép chuyển mục đích sử dụng đất đối với trường hợp quy định tại khoản 1 Điều 123 Luật Đất đai, trừ các trường hợp UBND cấp tỉnh phần quyền, phân cấp cho cho Chủ tịch UBND cấp xã quy định tại khoản 3 Điều 10 Nghị định này </a:t>
            </a:r>
          </a:p>
          <a:p>
            <a:pPr algn="just">
              <a:lnSpc>
                <a:spcPts val="2999"/>
              </a:lnSpc>
              <a:spcBef>
                <a:spcPct val="0"/>
              </a:spcBef>
            </a:pPr>
            <a:r>
              <a:rPr lang="en-US" sz="2499">
                <a:solidFill>
                  <a:srgbClr val="8F705A"/>
                </a:solidFill>
                <a:latin typeface="Calistoga"/>
                <a:ea typeface="Calistoga"/>
                <a:cs typeface="Calistoga"/>
                <a:sym typeface="Calistoga"/>
              </a:rPr>
              <a:t>         (quy định tại điểm d khoản 1 Điều 9 ND 151/2025/NĐ-CP).</a:t>
            </a:r>
          </a:p>
          <a:p>
            <a:pPr algn="just">
              <a:lnSpc>
                <a:spcPts val="2639"/>
              </a:lnSpc>
              <a:spcBef>
                <a:spcPct val="0"/>
              </a:spcBef>
            </a:pPr>
            <a:endParaRPr lang="en-US" sz="2499">
              <a:solidFill>
                <a:srgbClr val="8F705A"/>
              </a:solidFill>
              <a:latin typeface="Calistoga"/>
              <a:ea typeface="Calistoga"/>
              <a:cs typeface="Calistoga"/>
              <a:sym typeface="Calistoga"/>
            </a:endParaRPr>
          </a:p>
        </p:txBody>
      </p:sp>
      <p:sp>
        <p:nvSpPr>
          <p:cNvPr id="12" name="TextBox 12"/>
          <p:cNvSpPr txBox="1"/>
          <p:nvPr/>
        </p:nvSpPr>
        <p:spPr>
          <a:xfrm>
            <a:off x="7827763" y="4794792"/>
            <a:ext cx="1006101" cy="771525"/>
          </a:xfrm>
          <a:prstGeom prst="rect">
            <a:avLst/>
          </a:prstGeom>
        </p:spPr>
        <p:txBody>
          <a:bodyPr lIns="0" tIns="0" rIns="0" bIns="0" rtlCol="0" anchor="t">
            <a:spAutoFit/>
          </a:bodyPr>
          <a:lstStyle/>
          <a:p>
            <a:pPr algn="ctr">
              <a:lnSpc>
                <a:spcPts val="6000"/>
              </a:lnSpc>
            </a:pPr>
            <a:r>
              <a:rPr lang="en-US" sz="5000">
                <a:solidFill>
                  <a:srgbClr val="323232"/>
                </a:solidFill>
                <a:latin typeface="Calistoga"/>
                <a:ea typeface="Calistoga"/>
                <a:cs typeface="Calistoga"/>
                <a:sym typeface="Calistoga"/>
              </a:rPr>
              <a:t> </a:t>
            </a:r>
            <a:r>
              <a:rPr lang="en-US" sz="5000">
                <a:solidFill>
                  <a:srgbClr val="4F674F"/>
                </a:solidFill>
                <a:latin typeface="Calistoga"/>
                <a:ea typeface="Calistoga"/>
                <a:cs typeface="Calistoga"/>
                <a:sym typeface="Calistoga"/>
              </a:rPr>
              <a:t>→</a:t>
            </a:r>
          </a:p>
        </p:txBody>
      </p:sp>
      <p:sp>
        <p:nvSpPr>
          <p:cNvPr id="13" name="TextBox 13"/>
          <p:cNvSpPr txBox="1"/>
          <p:nvPr/>
        </p:nvSpPr>
        <p:spPr>
          <a:xfrm>
            <a:off x="7827763" y="8354285"/>
            <a:ext cx="1006101" cy="771525"/>
          </a:xfrm>
          <a:prstGeom prst="rect">
            <a:avLst/>
          </a:prstGeom>
        </p:spPr>
        <p:txBody>
          <a:bodyPr lIns="0" tIns="0" rIns="0" bIns="0" rtlCol="0" anchor="t">
            <a:spAutoFit/>
          </a:bodyPr>
          <a:lstStyle/>
          <a:p>
            <a:pPr algn="ctr">
              <a:lnSpc>
                <a:spcPts val="6000"/>
              </a:lnSpc>
            </a:pPr>
            <a:r>
              <a:rPr lang="en-US" sz="5000">
                <a:solidFill>
                  <a:srgbClr val="323232"/>
                </a:solidFill>
                <a:latin typeface="Calistoga"/>
                <a:ea typeface="Calistoga"/>
                <a:cs typeface="Calistoga"/>
                <a:sym typeface="Calistoga"/>
              </a:rPr>
              <a:t> </a:t>
            </a:r>
            <a:r>
              <a:rPr lang="en-US" sz="5000">
                <a:solidFill>
                  <a:srgbClr val="4F674F"/>
                </a:solidFill>
                <a:latin typeface="Calistoga"/>
                <a:ea typeface="Calistoga"/>
                <a:cs typeface="Calistoga"/>
                <a:sym typeface="Calistog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0644533" cy="3057525"/>
          </a:xfrm>
          <a:prstGeom prst="rect">
            <a:avLst/>
          </a:prstGeom>
        </p:spPr>
        <p:txBody>
          <a:bodyPr lIns="0" tIns="0" rIns="0" bIns="0" rtlCol="0" anchor="t">
            <a:spAutoFit/>
          </a:bodyPr>
          <a:lstStyle/>
          <a:p>
            <a:pPr marL="0" lvl="0" indent="0" algn="just">
              <a:lnSpc>
                <a:spcPts val="6000"/>
              </a:lnSpc>
            </a:pPr>
            <a:r>
              <a:rPr lang="en-US" sz="5000">
                <a:solidFill>
                  <a:srgbClr val="4F674F"/>
                </a:solidFill>
                <a:latin typeface="Calistoga"/>
                <a:ea typeface="Calistoga"/>
                <a:cs typeface="Calistoga"/>
                <a:sym typeface="Calistoga"/>
              </a:rPr>
              <a:t>Thẩm quyền của Ủy ban nhân dân cấp tỉnh do Chủ tịch Ủy ban nhân dân cấp xã thực hiện (khoản 3 Điều 10 NĐ số 151/2025/NĐ-CP), bao gồm:</a:t>
            </a:r>
          </a:p>
        </p:txBody>
      </p:sp>
      <p:sp>
        <p:nvSpPr>
          <p:cNvPr id="3" name="TextBox 3"/>
          <p:cNvSpPr txBox="1"/>
          <p:nvPr/>
        </p:nvSpPr>
        <p:spPr>
          <a:xfrm>
            <a:off x="1028700" y="4662325"/>
            <a:ext cx="10371459" cy="5812155"/>
          </a:xfrm>
          <a:prstGeom prst="rect">
            <a:avLst/>
          </a:prstGeom>
        </p:spPr>
        <p:txBody>
          <a:bodyPr lIns="0" tIns="0" rIns="0" bIns="0" rtlCol="0" anchor="t">
            <a:spAutoFit/>
          </a:bodyPr>
          <a:lstStyle/>
          <a:p>
            <a:pPr algn="just">
              <a:lnSpc>
                <a:spcPts val="5320"/>
              </a:lnSpc>
            </a:pPr>
            <a:r>
              <a:rPr lang="en-US" sz="3800">
                <a:solidFill>
                  <a:srgbClr val="8F705A"/>
                </a:solidFill>
                <a:latin typeface="Calistoga"/>
                <a:ea typeface="Calistoga"/>
                <a:cs typeface="Calistoga"/>
                <a:sym typeface="Calistoga"/>
              </a:rPr>
              <a:t>     1. Quyết định giao đất không thu tiền sử dụng đất (Điều 118 Luật Đất đai);</a:t>
            </a:r>
          </a:p>
          <a:p>
            <a:pPr algn="just">
              <a:lnSpc>
                <a:spcPts val="5320"/>
              </a:lnSpc>
            </a:pPr>
            <a:r>
              <a:rPr lang="en-US" sz="3800">
                <a:solidFill>
                  <a:srgbClr val="8F705A"/>
                </a:solidFill>
                <a:latin typeface="Calistoga"/>
                <a:ea typeface="Calistoga"/>
                <a:cs typeface="Calistoga"/>
                <a:sym typeface="Calistoga"/>
              </a:rPr>
              <a:t>   2. Quyết định cho thuê đất thu tiền thuê đất hàng năm (khoản 3 Điều 120 Luật Đất đai);</a:t>
            </a:r>
          </a:p>
          <a:p>
            <a:pPr algn="just">
              <a:lnSpc>
                <a:spcPts val="5320"/>
              </a:lnSpc>
            </a:pPr>
            <a:r>
              <a:rPr lang="en-US" sz="3800">
                <a:solidFill>
                  <a:srgbClr val="8F705A"/>
                </a:solidFill>
                <a:latin typeface="Calistoga"/>
                <a:ea typeface="Calistoga"/>
                <a:cs typeface="Calistoga"/>
                <a:sym typeface="Calistoga"/>
              </a:rPr>
              <a:t>    3. Quyết định giao đất, cho thuê đất, cho phép chuyển mục đích sử dụng đất đối với các trường hợp được miễn toàn bộ tiền sử dụng đất, tiền thuê đất cho cả thời gian thuê.</a:t>
            </a:r>
          </a:p>
          <a:p>
            <a:pPr algn="just">
              <a:lnSpc>
                <a:spcPts val="3919"/>
              </a:lnSpc>
            </a:pPr>
            <a:endParaRPr lang="en-US" sz="3800">
              <a:solidFill>
                <a:srgbClr val="8F705A"/>
              </a:solidFill>
              <a:latin typeface="Calistoga"/>
              <a:ea typeface="Calistoga"/>
              <a:cs typeface="Calistoga"/>
              <a:sym typeface="Calistoga"/>
            </a:endParaRPr>
          </a:p>
        </p:txBody>
      </p:sp>
      <p:sp>
        <p:nvSpPr>
          <p:cNvPr id="4" name="Freeform 4"/>
          <p:cNvSpPr/>
          <p:nvPr/>
        </p:nvSpPr>
        <p:spPr>
          <a:xfrm>
            <a:off x="14135485" y="-1711480"/>
            <a:ext cx="5491871" cy="6029000"/>
          </a:xfrm>
          <a:custGeom>
            <a:avLst/>
            <a:gdLst/>
            <a:ahLst/>
            <a:cxnLst/>
            <a:rect l="l" t="t" r="r" b="b"/>
            <a:pathLst>
              <a:path w="5491871" h="6029000">
                <a:moveTo>
                  <a:pt x="0" y="0"/>
                </a:moveTo>
                <a:lnTo>
                  <a:pt x="5491871" y="0"/>
                </a:lnTo>
                <a:lnTo>
                  <a:pt x="5491871" y="6029000"/>
                </a:lnTo>
                <a:lnTo>
                  <a:pt x="0" y="6029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2391677" y="1303020"/>
            <a:ext cx="1502132" cy="1652345"/>
          </a:xfrm>
          <a:custGeom>
            <a:avLst/>
            <a:gdLst/>
            <a:ahLst/>
            <a:cxnLst/>
            <a:rect l="l" t="t" r="r" b="b"/>
            <a:pathLst>
              <a:path w="1502132" h="1652345">
                <a:moveTo>
                  <a:pt x="0" y="0"/>
                </a:moveTo>
                <a:lnTo>
                  <a:pt x="1502132" y="0"/>
                </a:lnTo>
                <a:lnTo>
                  <a:pt x="1502132" y="1652345"/>
                </a:lnTo>
                <a:lnTo>
                  <a:pt x="0" y="16523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2071637" y="5086350"/>
            <a:ext cx="6003003" cy="3948430"/>
          </a:xfrm>
          <a:prstGeom prst="rect">
            <a:avLst/>
          </a:prstGeom>
        </p:spPr>
        <p:txBody>
          <a:bodyPr lIns="0" tIns="0" rIns="0" bIns="0" rtlCol="0" anchor="t">
            <a:spAutoFit/>
          </a:bodyPr>
          <a:lstStyle/>
          <a:p>
            <a:pPr algn="just">
              <a:lnSpc>
                <a:spcPts val="3919"/>
              </a:lnSpc>
            </a:pPr>
            <a:endParaRPr/>
          </a:p>
          <a:p>
            <a:pPr algn="just">
              <a:lnSpc>
                <a:spcPts val="3919"/>
              </a:lnSpc>
            </a:pPr>
            <a:r>
              <a:rPr lang="en-US" sz="2799">
                <a:solidFill>
                  <a:srgbClr val="6D8B79"/>
                </a:solidFill>
                <a:latin typeface="Calistoga"/>
                <a:ea typeface="Calistoga"/>
                <a:cs typeface="Calistoga"/>
                <a:sym typeface="Calistoga"/>
              </a:rPr>
              <a:t>    Không áp dụng đối với trường hợp dự án có nhiều hình thức sử dụng đất mà trong đó có diện tích thuộc trường hợp Nhà nước giao đất có thu tiền sử dụng đất hoặc cho thuê đất thu tiền thuê đất một lần cho cả thời gian thuê. </a:t>
            </a:r>
          </a:p>
        </p:txBody>
      </p:sp>
      <p:sp>
        <p:nvSpPr>
          <p:cNvPr id="7" name="TextBox 7"/>
          <p:cNvSpPr txBox="1"/>
          <p:nvPr/>
        </p:nvSpPr>
        <p:spPr>
          <a:xfrm>
            <a:off x="12391677" y="4019550"/>
            <a:ext cx="2246729" cy="1091565"/>
          </a:xfrm>
          <a:prstGeom prst="rect">
            <a:avLst/>
          </a:prstGeom>
        </p:spPr>
        <p:txBody>
          <a:bodyPr lIns="0" tIns="0" rIns="0" bIns="0" rtlCol="0" anchor="t">
            <a:spAutoFit/>
          </a:bodyPr>
          <a:lstStyle/>
          <a:p>
            <a:pPr algn="just">
              <a:lnSpc>
                <a:spcPts val="3919"/>
              </a:lnSpc>
            </a:pPr>
            <a:endParaRPr/>
          </a:p>
          <a:p>
            <a:pPr algn="just">
              <a:lnSpc>
                <a:spcPts val="4900"/>
              </a:lnSpc>
            </a:pPr>
            <a:r>
              <a:rPr lang="en-US" sz="3500" u="sng">
                <a:solidFill>
                  <a:srgbClr val="6D8B79"/>
                </a:solidFill>
                <a:latin typeface="Calistoga"/>
                <a:ea typeface="Calistoga"/>
                <a:cs typeface="Calistoga"/>
                <a:sym typeface="Calistoga"/>
              </a:rPr>
              <a:t>Ghi chú: </a:t>
            </a:r>
            <a:r>
              <a:rPr lang="en-US" sz="3500">
                <a:solidFill>
                  <a:srgbClr val="6D8B79"/>
                </a:solidFill>
                <a:latin typeface="Calistoga"/>
                <a:ea typeface="Calistoga"/>
                <a:cs typeface="Calistoga"/>
                <a:sym typeface="Calistoga"/>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CD7"/>
        </a:solidFill>
        <a:effectLst/>
      </p:bgPr>
    </p:bg>
    <p:spTree>
      <p:nvGrpSpPr>
        <p:cNvPr id="1" name=""/>
        <p:cNvGrpSpPr/>
        <p:nvPr/>
      </p:nvGrpSpPr>
      <p:grpSpPr>
        <a:xfrm>
          <a:off x="0" y="0"/>
          <a:ext cx="0" cy="0"/>
          <a:chOff x="0" y="0"/>
          <a:chExt cx="0" cy="0"/>
        </a:xfrm>
      </p:grpSpPr>
      <p:sp>
        <p:nvSpPr>
          <p:cNvPr id="2" name="Freeform 2"/>
          <p:cNvSpPr/>
          <p:nvPr/>
        </p:nvSpPr>
        <p:spPr>
          <a:xfrm>
            <a:off x="13449399" y="9258300"/>
            <a:ext cx="5277691" cy="5405456"/>
          </a:xfrm>
          <a:custGeom>
            <a:avLst/>
            <a:gdLst/>
            <a:ahLst/>
            <a:cxnLst/>
            <a:rect l="l" t="t" r="r" b="b"/>
            <a:pathLst>
              <a:path w="5277691" h="5405456">
                <a:moveTo>
                  <a:pt x="0" y="0"/>
                </a:moveTo>
                <a:lnTo>
                  <a:pt x="5277691" y="0"/>
                </a:lnTo>
                <a:lnTo>
                  <a:pt x="5277691" y="5405456"/>
                </a:lnTo>
                <a:lnTo>
                  <a:pt x="0" y="54054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90427" y="6880586"/>
            <a:ext cx="3337747" cy="3738820"/>
          </a:xfrm>
          <a:custGeom>
            <a:avLst/>
            <a:gdLst/>
            <a:ahLst/>
            <a:cxnLst/>
            <a:rect l="l" t="t" r="r" b="b"/>
            <a:pathLst>
              <a:path w="3337747" h="3738820">
                <a:moveTo>
                  <a:pt x="0" y="0"/>
                </a:moveTo>
                <a:lnTo>
                  <a:pt x="3337746" y="0"/>
                </a:lnTo>
                <a:lnTo>
                  <a:pt x="3337746" y="3738820"/>
                </a:lnTo>
                <a:lnTo>
                  <a:pt x="0" y="37388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77843" y="6711461"/>
            <a:ext cx="4457439" cy="5979492"/>
          </a:xfrm>
          <a:custGeom>
            <a:avLst/>
            <a:gdLst/>
            <a:ahLst/>
            <a:cxnLst/>
            <a:rect l="l" t="t" r="r" b="b"/>
            <a:pathLst>
              <a:path w="4457439" h="5979492">
                <a:moveTo>
                  <a:pt x="0" y="0"/>
                </a:moveTo>
                <a:lnTo>
                  <a:pt x="4457439" y="0"/>
                </a:lnTo>
                <a:lnTo>
                  <a:pt x="4457439" y="5979491"/>
                </a:lnTo>
                <a:lnTo>
                  <a:pt x="0" y="59794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322805" y="8680319"/>
            <a:ext cx="2808145" cy="2772405"/>
          </a:xfrm>
          <a:custGeom>
            <a:avLst/>
            <a:gdLst/>
            <a:ahLst/>
            <a:cxnLst/>
            <a:rect l="l" t="t" r="r" b="b"/>
            <a:pathLst>
              <a:path w="2808145" h="2772405">
                <a:moveTo>
                  <a:pt x="0" y="0"/>
                </a:moveTo>
                <a:lnTo>
                  <a:pt x="2808145" y="0"/>
                </a:lnTo>
                <a:lnTo>
                  <a:pt x="2808145" y="2772405"/>
                </a:lnTo>
                <a:lnTo>
                  <a:pt x="0" y="27724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88878" y="4527453"/>
            <a:ext cx="1448079" cy="1363827"/>
          </a:xfrm>
          <a:custGeom>
            <a:avLst/>
            <a:gdLst/>
            <a:ahLst/>
            <a:cxnLst/>
            <a:rect l="l" t="t" r="r" b="b"/>
            <a:pathLst>
              <a:path w="1448079" h="1363827">
                <a:moveTo>
                  <a:pt x="0" y="0"/>
                </a:moveTo>
                <a:lnTo>
                  <a:pt x="1448079" y="0"/>
                </a:lnTo>
                <a:lnTo>
                  <a:pt x="1448079" y="1363827"/>
                </a:lnTo>
                <a:lnTo>
                  <a:pt x="0" y="13638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124054" y="-804162"/>
            <a:ext cx="3006896" cy="2733541"/>
          </a:xfrm>
          <a:custGeom>
            <a:avLst/>
            <a:gdLst/>
            <a:ahLst/>
            <a:cxnLst/>
            <a:rect l="l" t="t" r="r" b="b"/>
            <a:pathLst>
              <a:path w="3006896" h="2733541">
                <a:moveTo>
                  <a:pt x="0" y="0"/>
                </a:moveTo>
                <a:lnTo>
                  <a:pt x="3006896" y="0"/>
                </a:lnTo>
                <a:lnTo>
                  <a:pt x="3006896" y="2733541"/>
                </a:lnTo>
                <a:lnTo>
                  <a:pt x="0" y="27335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41701" y="-209020"/>
            <a:ext cx="3074550" cy="3309202"/>
          </a:xfrm>
          <a:custGeom>
            <a:avLst/>
            <a:gdLst/>
            <a:ahLst/>
            <a:cxnLst/>
            <a:rect l="l" t="t" r="r" b="b"/>
            <a:pathLst>
              <a:path w="3074550" h="3309202">
                <a:moveTo>
                  <a:pt x="0" y="0"/>
                </a:moveTo>
                <a:lnTo>
                  <a:pt x="3074550" y="0"/>
                </a:lnTo>
                <a:lnTo>
                  <a:pt x="3074550" y="3309202"/>
                </a:lnTo>
                <a:lnTo>
                  <a:pt x="0" y="330920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TextBox 9"/>
          <p:cNvSpPr txBox="1"/>
          <p:nvPr/>
        </p:nvSpPr>
        <p:spPr>
          <a:xfrm>
            <a:off x="1729267" y="367617"/>
            <a:ext cx="13707758" cy="2867025"/>
          </a:xfrm>
          <a:prstGeom prst="rect">
            <a:avLst/>
          </a:prstGeom>
        </p:spPr>
        <p:txBody>
          <a:bodyPr lIns="0" tIns="0" rIns="0" bIns="0" rtlCol="0" anchor="t">
            <a:spAutoFit/>
          </a:bodyPr>
          <a:lstStyle/>
          <a:p>
            <a:pPr algn="l">
              <a:lnSpc>
                <a:spcPts val="6000"/>
              </a:lnSpc>
            </a:pPr>
            <a:r>
              <a:rPr lang="en-US" sz="5000">
                <a:solidFill>
                  <a:srgbClr val="4F674F"/>
                </a:solidFill>
                <a:latin typeface="Calistoga"/>
                <a:ea typeface="Calistoga"/>
                <a:cs typeface="Calistoga"/>
                <a:sym typeface="Calistoga"/>
              </a:rPr>
              <a:t>TRÌNH TỰ, THỦ TỤC GIAO ĐẤT, CHO THUÊ ĐẤT, CHO PHÉP CHUYỂN MỤC ĐÍCH SỬ ĐẤT</a:t>
            </a:r>
          </a:p>
          <a:p>
            <a:pPr marL="0" lvl="0" indent="0" algn="l">
              <a:lnSpc>
                <a:spcPts val="5318"/>
              </a:lnSpc>
            </a:pPr>
            <a:r>
              <a:rPr lang="en-US" sz="4432">
                <a:solidFill>
                  <a:srgbClr val="4F674F"/>
                </a:solidFill>
                <a:latin typeface="Calistoga"/>
                <a:ea typeface="Calistoga"/>
                <a:cs typeface="Calistoga"/>
                <a:sym typeface="Calistoga"/>
              </a:rPr>
              <a:t>(Phần III Phụ lục I ban hành kèm theo Nghị định số 151/2025/NĐ-CP, quy định 06 trình tự, thủ tục) </a:t>
            </a:r>
          </a:p>
        </p:txBody>
      </p:sp>
      <p:sp>
        <p:nvSpPr>
          <p:cNvPr id="10" name="TextBox 10"/>
          <p:cNvSpPr txBox="1"/>
          <p:nvPr/>
        </p:nvSpPr>
        <p:spPr>
          <a:xfrm>
            <a:off x="936978" y="5776506"/>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02</a:t>
            </a:r>
          </a:p>
        </p:txBody>
      </p:sp>
      <p:sp>
        <p:nvSpPr>
          <p:cNvPr id="11" name="TextBox 11"/>
          <p:cNvSpPr txBox="1"/>
          <p:nvPr/>
        </p:nvSpPr>
        <p:spPr>
          <a:xfrm>
            <a:off x="936978" y="4184553"/>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01</a:t>
            </a:r>
          </a:p>
        </p:txBody>
      </p:sp>
      <p:sp>
        <p:nvSpPr>
          <p:cNvPr id="12" name="TextBox 12"/>
          <p:cNvSpPr txBox="1"/>
          <p:nvPr/>
        </p:nvSpPr>
        <p:spPr>
          <a:xfrm>
            <a:off x="936978" y="6880586"/>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03</a:t>
            </a:r>
          </a:p>
        </p:txBody>
      </p:sp>
      <p:sp>
        <p:nvSpPr>
          <p:cNvPr id="13" name="TextBox 13"/>
          <p:cNvSpPr txBox="1"/>
          <p:nvPr/>
        </p:nvSpPr>
        <p:spPr>
          <a:xfrm>
            <a:off x="936978" y="8337419"/>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04</a:t>
            </a:r>
          </a:p>
        </p:txBody>
      </p:sp>
      <p:sp>
        <p:nvSpPr>
          <p:cNvPr id="14" name="TextBox 14"/>
          <p:cNvSpPr txBox="1"/>
          <p:nvPr/>
        </p:nvSpPr>
        <p:spPr>
          <a:xfrm>
            <a:off x="2668468" y="3599927"/>
            <a:ext cx="15328959" cy="2095500"/>
          </a:xfrm>
          <a:prstGeom prst="rect">
            <a:avLst/>
          </a:prstGeom>
        </p:spPr>
        <p:txBody>
          <a:bodyPr lIns="0" tIns="0" rIns="0" bIns="0" rtlCol="0" anchor="t">
            <a:spAutoFit/>
          </a:bodyPr>
          <a:lstStyle/>
          <a:p>
            <a:pPr algn="just">
              <a:lnSpc>
                <a:spcPts val="3359"/>
              </a:lnSpc>
              <a:spcBef>
                <a:spcPct val="0"/>
              </a:spcBef>
            </a:pPr>
            <a:r>
              <a:rPr lang="en-US" sz="2799">
                <a:solidFill>
                  <a:srgbClr val="8F705A"/>
                </a:solidFill>
                <a:latin typeface="Calistoga"/>
                <a:ea typeface="Calistoga"/>
                <a:cs typeface="Calistoga"/>
                <a:sym typeface="Calistoga"/>
              </a:rPr>
              <a:t>Trình tự, thủ tục giao đất, cho thuê đất, chuyển mục đích sử dụng đất đối với trường hợp giao đất, cho thuê đất không đấu giá quyền sử dụng đất, không đấu thầu lựa chọn nhà đầu tư thực hiện dự án có sử dụng đất; trường hợp giao đất, cho thuê đất thông qua đấu thầu lựa chọn nhà đầu tư thực hiện dự án có sử dụng đất; giao đất và giao rừng; cho thuê đất và cho thuê rừng; gia hạn sử dụng đất khi hết thời hạn sử dụng đất.</a:t>
            </a:r>
          </a:p>
        </p:txBody>
      </p:sp>
      <p:sp>
        <p:nvSpPr>
          <p:cNvPr id="15" name="TextBox 15"/>
          <p:cNvSpPr txBox="1"/>
          <p:nvPr/>
        </p:nvSpPr>
        <p:spPr>
          <a:xfrm>
            <a:off x="2668468" y="5909856"/>
            <a:ext cx="9174480" cy="419100"/>
          </a:xfrm>
          <a:prstGeom prst="rect">
            <a:avLst/>
          </a:prstGeom>
        </p:spPr>
        <p:txBody>
          <a:bodyPr lIns="0" tIns="0" rIns="0" bIns="0" rtlCol="0" anchor="t">
            <a:spAutoFit/>
          </a:bodyPr>
          <a:lstStyle/>
          <a:p>
            <a:pPr algn="just">
              <a:lnSpc>
                <a:spcPts val="3359"/>
              </a:lnSpc>
              <a:spcBef>
                <a:spcPct val="0"/>
              </a:spcBef>
            </a:pPr>
            <a:r>
              <a:rPr lang="en-US" sz="2799">
                <a:solidFill>
                  <a:srgbClr val="8F705A"/>
                </a:solidFill>
                <a:latin typeface="Calistoga"/>
                <a:ea typeface="Calistoga"/>
                <a:cs typeface="Calistoga"/>
                <a:sym typeface="Calistoga"/>
              </a:rPr>
              <a:t> Trình tự, thủ tục chuyển hình thức giao đất, cho thuê đất.</a:t>
            </a:r>
          </a:p>
        </p:txBody>
      </p:sp>
      <p:sp>
        <p:nvSpPr>
          <p:cNvPr id="16" name="TextBox 16"/>
          <p:cNvSpPr txBox="1"/>
          <p:nvPr/>
        </p:nvSpPr>
        <p:spPr>
          <a:xfrm>
            <a:off x="2781740" y="6594836"/>
            <a:ext cx="15215687" cy="1257300"/>
          </a:xfrm>
          <a:prstGeom prst="rect">
            <a:avLst/>
          </a:prstGeom>
        </p:spPr>
        <p:txBody>
          <a:bodyPr lIns="0" tIns="0" rIns="0" bIns="0" rtlCol="0" anchor="t">
            <a:spAutoFit/>
          </a:bodyPr>
          <a:lstStyle/>
          <a:p>
            <a:pPr algn="just">
              <a:lnSpc>
                <a:spcPts val="3359"/>
              </a:lnSpc>
              <a:spcBef>
                <a:spcPct val="0"/>
              </a:spcBef>
            </a:pPr>
            <a:r>
              <a:rPr lang="en-US" sz="2799">
                <a:solidFill>
                  <a:srgbClr val="8F705A"/>
                </a:solidFill>
                <a:latin typeface="Calistoga"/>
                <a:ea typeface="Calistoga"/>
                <a:cs typeface="Calistoga"/>
                <a:sym typeface="Calistoga"/>
              </a:rPr>
              <a:t>Trình tự, thủ tục điều chỉnh quyết định giao đất, cho thuê đất, cho phép chuyển mục đích sử dụng đất do thay đổi căn cứ quyết định giao đất, cho thuê đất, cho phép chuyển mục đích sử dụng đất; điều chỉnh thời hạn sử dụng đất của dự án đầu tư.</a:t>
            </a:r>
          </a:p>
        </p:txBody>
      </p:sp>
      <p:sp>
        <p:nvSpPr>
          <p:cNvPr id="17" name="TextBox 17"/>
          <p:cNvSpPr txBox="1"/>
          <p:nvPr/>
        </p:nvSpPr>
        <p:spPr>
          <a:xfrm>
            <a:off x="2725104" y="8024806"/>
            <a:ext cx="15215687" cy="1676400"/>
          </a:xfrm>
          <a:prstGeom prst="rect">
            <a:avLst/>
          </a:prstGeom>
        </p:spPr>
        <p:txBody>
          <a:bodyPr lIns="0" tIns="0" rIns="0" bIns="0" rtlCol="0" anchor="t">
            <a:spAutoFit/>
          </a:bodyPr>
          <a:lstStyle/>
          <a:p>
            <a:pPr algn="just">
              <a:lnSpc>
                <a:spcPts val="3359"/>
              </a:lnSpc>
              <a:spcBef>
                <a:spcPct val="0"/>
              </a:spcBef>
            </a:pPr>
            <a:r>
              <a:rPr lang="en-US" sz="2799">
                <a:solidFill>
                  <a:srgbClr val="8F705A"/>
                </a:solidFill>
                <a:latin typeface="Calistoga"/>
                <a:ea typeface="Calistoga"/>
                <a:cs typeface="Calistoga"/>
                <a:sym typeface="Calistoga"/>
              </a:rPr>
              <a:t>Trình tự, thủ tục điều chỉnh quyết định giao đất, cho thuê đất, cho phép chuyển mục đích sử dụng đất do sai sót về ranh giới, vị trí, diện tích, mục đích sử dụng giữa bản đồ quy hoạch, bản đồ địa chính, quyết định giao đất, cho thuê đất, cho phép chuyển mục đích sử dụng đất và số liệu bàn giao đất trên thực địa.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CD7"/>
        </a:solidFill>
        <a:effectLst/>
      </p:bgPr>
    </p:bg>
    <p:spTree>
      <p:nvGrpSpPr>
        <p:cNvPr id="1" name=""/>
        <p:cNvGrpSpPr/>
        <p:nvPr/>
      </p:nvGrpSpPr>
      <p:grpSpPr>
        <a:xfrm>
          <a:off x="0" y="0"/>
          <a:ext cx="0" cy="0"/>
          <a:chOff x="0" y="0"/>
          <a:chExt cx="0" cy="0"/>
        </a:xfrm>
      </p:grpSpPr>
      <p:sp>
        <p:nvSpPr>
          <p:cNvPr id="2" name="Freeform 2"/>
          <p:cNvSpPr/>
          <p:nvPr/>
        </p:nvSpPr>
        <p:spPr>
          <a:xfrm>
            <a:off x="13412356" y="8749996"/>
            <a:ext cx="5277691" cy="5405456"/>
          </a:xfrm>
          <a:custGeom>
            <a:avLst/>
            <a:gdLst/>
            <a:ahLst/>
            <a:cxnLst/>
            <a:rect l="l" t="t" r="r" b="b"/>
            <a:pathLst>
              <a:path w="5277691" h="5405456">
                <a:moveTo>
                  <a:pt x="0" y="0"/>
                </a:moveTo>
                <a:lnTo>
                  <a:pt x="5277691" y="0"/>
                </a:lnTo>
                <a:lnTo>
                  <a:pt x="5277691" y="5405456"/>
                </a:lnTo>
                <a:lnTo>
                  <a:pt x="0" y="54054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90427" y="6880586"/>
            <a:ext cx="3337747" cy="3738820"/>
          </a:xfrm>
          <a:custGeom>
            <a:avLst/>
            <a:gdLst/>
            <a:ahLst/>
            <a:cxnLst/>
            <a:rect l="l" t="t" r="r" b="b"/>
            <a:pathLst>
              <a:path w="3337747" h="3738820">
                <a:moveTo>
                  <a:pt x="0" y="0"/>
                </a:moveTo>
                <a:lnTo>
                  <a:pt x="3337746" y="0"/>
                </a:lnTo>
                <a:lnTo>
                  <a:pt x="3337746" y="3738820"/>
                </a:lnTo>
                <a:lnTo>
                  <a:pt x="0" y="37388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93558" y="6821004"/>
            <a:ext cx="4457439" cy="5979492"/>
          </a:xfrm>
          <a:custGeom>
            <a:avLst/>
            <a:gdLst/>
            <a:ahLst/>
            <a:cxnLst/>
            <a:rect l="l" t="t" r="r" b="b"/>
            <a:pathLst>
              <a:path w="4457439" h="5979492">
                <a:moveTo>
                  <a:pt x="0" y="0"/>
                </a:moveTo>
                <a:lnTo>
                  <a:pt x="4457440" y="0"/>
                </a:lnTo>
                <a:lnTo>
                  <a:pt x="4457440" y="5979492"/>
                </a:lnTo>
                <a:lnTo>
                  <a:pt x="0" y="59794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322805" y="8680319"/>
            <a:ext cx="2808145" cy="2772405"/>
          </a:xfrm>
          <a:custGeom>
            <a:avLst/>
            <a:gdLst/>
            <a:ahLst/>
            <a:cxnLst/>
            <a:rect l="l" t="t" r="r" b="b"/>
            <a:pathLst>
              <a:path w="2808145" h="2772405">
                <a:moveTo>
                  <a:pt x="0" y="0"/>
                </a:moveTo>
                <a:lnTo>
                  <a:pt x="2808145" y="0"/>
                </a:lnTo>
                <a:lnTo>
                  <a:pt x="2808145" y="2772405"/>
                </a:lnTo>
                <a:lnTo>
                  <a:pt x="0" y="27724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88878" y="4527453"/>
            <a:ext cx="1448079" cy="1363827"/>
          </a:xfrm>
          <a:custGeom>
            <a:avLst/>
            <a:gdLst/>
            <a:ahLst/>
            <a:cxnLst/>
            <a:rect l="l" t="t" r="r" b="b"/>
            <a:pathLst>
              <a:path w="1448079" h="1363827">
                <a:moveTo>
                  <a:pt x="0" y="0"/>
                </a:moveTo>
                <a:lnTo>
                  <a:pt x="1448079" y="0"/>
                </a:lnTo>
                <a:lnTo>
                  <a:pt x="1448079" y="1363827"/>
                </a:lnTo>
                <a:lnTo>
                  <a:pt x="0" y="13638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124054" y="-804162"/>
            <a:ext cx="3006896" cy="2733541"/>
          </a:xfrm>
          <a:custGeom>
            <a:avLst/>
            <a:gdLst/>
            <a:ahLst/>
            <a:cxnLst/>
            <a:rect l="l" t="t" r="r" b="b"/>
            <a:pathLst>
              <a:path w="3006896" h="2733541">
                <a:moveTo>
                  <a:pt x="0" y="0"/>
                </a:moveTo>
                <a:lnTo>
                  <a:pt x="3006896" y="0"/>
                </a:lnTo>
                <a:lnTo>
                  <a:pt x="3006896" y="2733541"/>
                </a:lnTo>
                <a:lnTo>
                  <a:pt x="0" y="27335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41701" y="-209020"/>
            <a:ext cx="3074550" cy="3309202"/>
          </a:xfrm>
          <a:custGeom>
            <a:avLst/>
            <a:gdLst/>
            <a:ahLst/>
            <a:cxnLst/>
            <a:rect l="l" t="t" r="r" b="b"/>
            <a:pathLst>
              <a:path w="3074550" h="3309202">
                <a:moveTo>
                  <a:pt x="0" y="0"/>
                </a:moveTo>
                <a:lnTo>
                  <a:pt x="3074550" y="0"/>
                </a:lnTo>
                <a:lnTo>
                  <a:pt x="3074550" y="3309202"/>
                </a:lnTo>
                <a:lnTo>
                  <a:pt x="0" y="330920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TextBox 9"/>
          <p:cNvSpPr txBox="1"/>
          <p:nvPr/>
        </p:nvSpPr>
        <p:spPr>
          <a:xfrm>
            <a:off x="1729267" y="367617"/>
            <a:ext cx="13707758" cy="2867025"/>
          </a:xfrm>
          <a:prstGeom prst="rect">
            <a:avLst/>
          </a:prstGeom>
        </p:spPr>
        <p:txBody>
          <a:bodyPr lIns="0" tIns="0" rIns="0" bIns="0" rtlCol="0" anchor="t">
            <a:spAutoFit/>
          </a:bodyPr>
          <a:lstStyle/>
          <a:p>
            <a:pPr algn="l">
              <a:lnSpc>
                <a:spcPts val="6000"/>
              </a:lnSpc>
            </a:pPr>
            <a:r>
              <a:rPr lang="en-US" sz="5000">
                <a:solidFill>
                  <a:srgbClr val="4F674F"/>
                </a:solidFill>
                <a:latin typeface="Calistoga"/>
                <a:ea typeface="Calistoga"/>
                <a:cs typeface="Calistoga"/>
                <a:sym typeface="Calistoga"/>
              </a:rPr>
              <a:t>TRÌNH TỰ, THỦ TỤC GIAO ĐẤT, CHO THUÊ ĐẤT, CHO PHÉP CHUYỂN MỤC ĐÍCH SỬ ĐẤT</a:t>
            </a:r>
          </a:p>
          <a:p>
            <a:pPr marL="0" lvl="0" indent="0" algn="l">
              <a:lnSpc>
                <a:spcPts val="5318"/>
              </a:lnSpc>
            </a:pPr>
            <a:r>
              <a:rPr lang="en-US" sz="4432">
                <a:solidFill>
                  <a:srgbClr val="4F674F"/>
                </a:solidFill>
                <a:latin typeface="Calistoga"/>
                <a:ea typeface="Calistoga"/>
                <a:cs typeface="Calistoga"/>
                <a:sym typeface="Calistoga"/>
              </a:rPr>
              <a:t>(Phần III Phụ lục I ban hành kèm theo Nghị định số 151/2025/NĐ-CP, quy định 06 trình tự, thủ tục) </a:t>
            </a:r>
          </a:p>
        </p:txBody>
      </p:sp>
      <p:sp>
        <p:nvSpPr>
          <p:cNvPr id="10" name="TextBox 10"/>
          <p:cNvSpPr txBox="1"/>
          <p:nvPr/>
        </p:nvSpPr>
        <p:spPr>
          <a:xfrm>
            <a:off x="837865" y="9124950"/>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06</a:t>
            </a:r>
          </a:p>
        </p:txBody>
      </p:sp>
      <p:sp>
        <p:nvSpPr>
          <p:cNvPr id="11" name="TextBox 11"/>
          <p:cNvSpPr txBox="1"/>
          <p:nvPr/>
        </p:nvSpPr>
        <p:spPr>
          <a:xfrm>
            <a:off x="936978" y="4184553"/>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05</a:t>
            </a:r>
          </a:p>
        </p:txBody>
      </p:sp>
      <p:sp>
        <p:nvSpPr>
          <p:cNvPr id="12" name="TextBox 12"/>
          <p:cNvSpPr txBox="1"/>
          <p:nvPr/>
        </p:nvSpPr>
        <p:spPr>
          <a:xfrm>
            <a:off x="2668468" y="3599927"/>
            <a:ext cx="15328959" cy="5029200"/>
          </a:xfrm>
          <a:prstGeom prst="rect">
            <a:avLst/>
          </a:prstGeom>
        </p:spPr>
        <p:txBody>
          <a:bodyPr lIns="0" tIns="0" rIns="0" bIns="0" rtlCol="0" anchor="t">
            <a:spAutoFit/>
          </a:bodyPr>
          <a:lstStyle/>
          <a:p>
            <a:pPr algn="just">
              <a:lnSpc>
                <a:spcPts val="3359"/>
              </a:lnSpc>
              <a:spcBef>
                <a:spcPct val="0"/>
              </a:spcBef>
            </a:pPr>
            <a:r>
              <a:rPr lang="en-US" sz="2799">
                <a:solidFill>
                  <a:srgbClr val="8F705A"/>
                </a:solidFill>
                <a:latin typeface="Calistoga"/>
                <a:ea typeface="Calistoga"/>
                <a:cs typeface="Calistoga"/>
                <a:sym typeface="Calistoga"/>
              </a:rPr>
              <a:t>Trình tự, thủ tục giao đất ở có thu tiền sử dụng đất không thông qua đấu giá, không đấu thầu lựa chọn nhà đầu tư thực hiện dự án có sử dụng đất đối với cá nhân là cán bộ, công chức, viên chức, sĩ quan tại ngũ, quân nhân chuyên nghiệp, công chức quốc phòng, công nhân và viên chức quốc phòng, sĩ quan, hạ sĩ quan, công nhân công an, người làm công tác cơ yếu và người làm công tác khác trong tổ chức cơ yếu hưởng lương từ ngân sách nhà nước mà chưa được giao đất ở, nhà ở; giáo viên, nhân viên y tế đang công tác tại các xã biên giới, hải đảo thuộc vùng có điều kiện kinh tế - xã hội khó khăn, vùng có điều kiện kinh tế - xã hội đặc biệt khó khăn nhưng chưa có đất ở, nhà ở tại nơi công tác hoặc chưa được hưởng chính sách hỗ trợ về nhà ở theo quy định của pháp luật về nhà ở; cá nhân thường trú tại xã mà không có đất ở và chưa được Nhà nước giao đất ở hoặc chưa được hưởng chính sách hỗ trợ về nhà ở theo quy định của pháp luật về nhà ở; cá nhân thường trú tại thị trấn thuộc vùng có điều kiện kinh tế - xã hội khó khăn, vùng có điều kiện kinh tế - xã hội đặc biệt khó khăn mà không có đất ở và chưa được Nhà nước giao đất ở.</a:t>
            </a:r>
          </a:p>
        </p:txBody>
      </p:sp>
      <p:sp>
        <p:nvSpPr>
          <p:cNvPr id="13" name="TextBox 13"/>
          <p:cNvSpPr txBox="1"/>
          <p:nvPr/>
        </p:nvSpPr>
        <p:spPr>
          <a:xfrm>
            <a:off x="2668468" y="9258300"/>
            <a:ext cx="10743888" cy="1257300"/>
          </a:xfrm>
          <a:prstGeom prst="rect">
            <a:avLst/>
          </a:prstGeom>
        </p:spPr>
        <p:txBody>
          <a:bodyPr lIns="0" tIns="0" rIns="0" bIns="0" rtlCol="0" anchor="t">
            <a:spAutoFit/>
          </a:bodyPr>
          <a:lstStyle/>
          <a:p>
            <a:pPr algn="just">
              <a:lnSpc>
                <a:spcPts val="3359"/>
              </a:lnSpc>
              <a:spcBef>
                <a:spcPct val="0"/>
              </a:spcBef>
            </a:pPr>
            <a:r>
              <a:rPr lang="en-US" sz="2799">
                <a:solidFill>
                  <a:srgbClr val="8F705A"/>
                </a:solidFill>
                <a:latin typeface="Calistoga"/>
                <a:ea typeface="Calistoga"/>
                <a:cs typeface="Calistoga"/>
                <a:sym typeface="Calistoga"/>
              </a:rPr>
              <a:t> Trình tự, thủ tục giao đất, cho thuê đất, giao khu vực biển để thực hiện hoạt động lấn biển.</a:t>
            </a:r>
          </a:p>
          <a:p>
            <a:pPr algn="just">
              <a:lnSpc>
                <a:spcPts val="3359"/>
              </a:lnSpc>
              <a:spcBef>
                <a:spcPct val="0"/>
              </a:spcBef>
            </a:pPr>
            <a:endParaRPr lang="en-US" sz="2799">
              <a:solidFill>
                <a:srgbClr val="8F705A"/>
              </a:solidFill>
              <a:latin typeface="Calistoga"/>
              <a:ea typeface="Calistoga"/>
              <a:cs typeface="Calistoga"/>
              <a:sym typeface="Calistog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0762668" y="-4129497"/>
            <a:ext cx="8644544" cy="9490018"/>
          </a:xfrm>
          <a:custGeom>
            <a:avLst/>
            <a:gdLst/>
            <a:ahLst/>
            <a:cxnLst/>
            <a:rect l="l" t="t" r="r" b="b"/>
            <a:pathLst>
              <a:path w="8644544" h="9490018">
                <a:moveTo>
                  <a:pt x="0" y="0"/>
                </a:moveTo>
                <a:lnTo>
                  <a:pt x="8644544" y="0"/>
                </a:lnTo>
                <a:lnTo>
                  <a:pt x="8644544" y="9490018"/>
                </a:lnTo>
                <a:lnTo>
                  <a:pt x="0" y="94900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3" name="Picture 3"/>
          <p:cNvPicPr>
            <a:picLocks noChangeAspect="1"/>
          </p:cNvPicPr>
          <p:nvPr/>
        </p:nvPicPr>
        <p:blipFill>
          <a:blip r:embed="rId4"/>
          <a:stretch>
            <a:fillRect/>
          </a:stretch>
        </p:blipFill>
        <p:spPr>
          <a:xfrm>
            <a:off x="12295452" y="5278506"/>
            <a:ext cx="6179386" cy="4900147"/>
          </a:xfrm>
          <a:prstGeom prst="rect">
            <a:avLst/>
          </a:prstGeom>
        </p:spPr>
      </p:pic>
      <p:sp>
        <p:nvSpPr>
          <p:cNvPr id="4" name="TextBox 4"/>
          <p:cNvSpPr txBox="1"/>
          <p:nvPr/>
        </p:nvSpPr>
        <p:spPr>
          <a:xfrm>
            <a:off x="435162" y="507668"/>
            <a:ext cx="12726260" cy="3486150"/>
          </a:xfrm>
          <a:prstGeom prst="rect">
            <a:avLst/>
          </a:prstGeom>
        </p:spPr>
        <p:txBody>
          <a:bodyPr lIns="0" tIns="0" rIns="0" bIns="0" rtlCol="0" anchor="t">
            <a:spAutoFit/>
          </a:bodyPr>
          <a:lstStyle/>
          <a:p>
            <a:pPr marL="0" lvl="0" indent="0" algn="l">
              <a:lnSpc>
                <a:spcPts val="6000"/>
              </a:lnSpc>
            </a:pPr>
            <a:r>
              <a:rPr lang="en-US" sz="5000">
                <a:solidFill>
                  <a:srgbClr val="4F674F"/>
                </a:solidFill>
                <a:latin typeface="Calistoga"/>
                <a:ea typeface="Calistoga"/>
                <a:cs typeface="Calistoga"/>
                <a:sym typeface="Calistoga"/>
              </a:rPr>
              <a:t>THỦ TỤC HÀNH CHÍNH CẤP TỈNH  </a:t>
            </a:r>
          </a:p>
          <a:p>
            <a:pPr marL="0" lvl="0" indent="0" algn="l">
              <a:lnSpc>
                <a:spcPts val="4799"/>
              </a:lnSpc>
            </a:pPr>
            <a:r>
              <a:rPr lang="en-US" sz="3999">
                <a:solidFill>
                  <a:srgbClr val="4F674F"/>
                </a:solidFill>
                <a:latin typeface="Calistoga"/>
                <a:ea typeface="Calistoga"/>
                <a:cs typeface="Calistoga"/>
                <a:sym typeface="Calistoga"/>
              </a:rPr>
              <a:t>(Quyết định số 2304/QĐ-BNMT ngày 23/6/2025 công bố thủ tục hành chính…)</a:t>
            </a:r>
          </a:p>
          <a:p>
            <a:pPr marL="0" lvl="0" indent="0" algn="l">
              <a:lnSpc>
                <a:spcPts val="4799"/>
              </a:lnSpc>
            </a:pPr>
            <a:endParaRPr lang="en-US" sz="3999">
              <a:solidFill>
                <a:srgbClr val="4F674F"/>
              </a:solidFill>
              <a:latin typeface="Calistoga"/>
              <a:ea typeface="Calistoga"/>
              <a:cs typeface="Calistoga"/>
              <a:sym typeface="Calistoga"/>
            </a:endParaRPr>
          </a:p>
          <a:p>
            <a:pPr marL="0" lvl="0" indent="0" algn="l">
              <a:lnSpc>
                <a:spcPts val="7200"/>
              </a:lnSpc>
            </a:pPr>
            <a:endParaRPr lang="en-US" sz="3999">
              <a:solidFill>
                <a:srgbClr val="4F674F"/>
              </a:solidFill>
              <a:latin typeface="Calistoga"/>
              <a:ea typeface="Calistoga"/>
              <a:cs typeface="Calistoga"/>
              <a:sym typeface="Calistoga"/>
            </a:endParaRPr>
          </a:p>
        </p:txBody>
      </p:sp>
      <p:sp>
        <p:nvSpPr>
          <p:cNvPr id="5" name="TextBox 5"/>
          <p:cNvSpPr txBox="1"/>
          <p:nvPr/>
        </p:nvSpPr>
        <p:spPr>
          <a:xfrm>
            <a:off x="435162" y="3727118"/>
            <a:ext cx="1187076" cy="533400"/>
          </a:xfrm>
          <a:prstGeom prst="rect">
            <a:avLst/>
          </a:prstGeom>
        </p:spPr>
        <p:txBody>
          <a:bodyPr lIns="0" tIns="0" rIns="0" bIns="0" rtlCol="0" anchor="t">
            <a:spAutoFit/>
          </a:bodyPr>
          <a:lstStyle/>
          <a:p>
            <a:pPr algn="ctr">
              <a:lnSpc>
                <a:spcPts val="4200"/>
              </a:lnSpc>
            </a:pPr>
            <a:r>
              <a:rPr lang="en-US" sz="3500">
                <a:solidFill>
                  <a:srgbClr val="323232"/>
                </a:solidFill>
                <a:latin typeface="Calistoga"/>
                <a:ea typeface="Calistoga"/>
                <a:cs typeface="Calistoga"/>
                <a:sym typeface="Calistoga"/>
              </a:rPr>
              <a:t>01</a:t>
            </a:r>
          </a:p>
        </p:txBody>
      </p:sp>
      <p:sp>
        <p:nvSpPr>
          <p:cNvPr id="6" name="TextBox 6"/>
          <p:cNvSpPr txBox="1"/>
          <p:nvPr/>
        </p:nvSpPr>
        <p:spPr>
          <a:xfrm>
            <a:off x="1813080" y="2928938"/>
            <a:ext cx="10193165" cy="2228850"/>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Giao đất, cho thuê đất, chuyển mục đích sử dụng đất đối với trường hợp giao đất, cho thuê đất không đấu giá quyền sử dụng đất, không đấu thầu lựa chọn nhà đầu tư thực hiện dự án có sử dụng đất; trường hợp giao đất, cho thuê đất thông qua đấu thầu lựa chọn nhà đầu tư thực hiện dự án có sử dụng đất; giao đất và giao rừng; cho thuê đất và cho thuê rừng; gia hạn sử dụng đất khi hết thời hạn sử dụng đất.</a:t>
            </a:r>
          </a:p>
        </p:txBody>
      </p:sp>
      <p:sp>
        <p:nvSpPr>
          <p:cNvPr id="7" name="TextBox 7"/>
          <p:cNvSpPr txBox="1"/>
          <p:nvPr/>
        </p:nvSpPr>
        <p:spPr>
          <a:xfrm>
            <a:off x="1813080" y="5319712"/>
            <a:ext cx="9767169" cy="371475"/>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Chuyển hình thức giao đất, cho thuê đất.</a:t>
            </a:r>
          </a:p>
        </p:txBody>
      </p:sp>
      <p:sp>
        <p:nvSpPr>
          <p:cNvPr id="8" name="TextBox 8"/>
          <p:cNvSpPr txBox="1"/>
          <p:nvPr/>
        </p:nvSpPr>
        <p:spPr>
          <a:xfrm>
            <a:off x="1813080" y="5830723"/>
            <a:ext cx="10193165" cy="1485900"/>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Điều chỉnh quyết định giao đất, cho thuê đất, cho phép chuyển mục đích sử dụng đất do thay đổi căn cứ quyết định giao đất, cho thuê đất, cho phép chuyển mục đích sử dụng đất; điều chỉnh thời hạn sử dụng đất của dự án đầu tư.</a:t>
            </a:r>
          </a:p>
        </p:txBody>
      </p:sp>
      <p:sp>
        <p:nvSpPr>
          <p:cNvPr id="9" name="TextBox 9"/>
          <p:cNvSpPr txBox="1"/>
          <p:nvPr/>
        </p:nvSpPr>
        <p:spPr>
          <a:xfrm>
            <a:off x="1813080" y="7385915"/>
            <a:ext cx="10193165" cy="1857375"/>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Điều chỉnh quyết định giao đất, cho thuê đất, cho phép chuyển mục đích sử dụng đất do sai sót về ranh giới, vị trí, diện tích, mục đích sử dụng giữa bản đồ quy hoạch, bản đồ địa chính, quyết định giao đất, cho thuê đất, cho phép chuyển mục đích sử dụng đất và số liệu bàn giao đất trên thực địa.</a:t>
            </a:r>
          </a:p>
        </p:txBody>
      </p:sp>
      <p:sp>
        <p:nvSpPr>
          <p:cNvPr id="10" name="TextBox 10"/>
          <p:cNvSpPr txBox="1"/>
          <p:nvPr/>
        </p:nvSpPr>
        <p:spPr>
          <a:xfrm>
            <a:off x="1813080" y="9605962"/>
            <a:ext cx="10380092" cy="371475"/>
          </a:xfrm>
          <a:prstGeom prst="rect">
            <a:avLst/>
          </a:prstGeom>
        </p:spPr>
        <p:txBody>
          <a:bodyPr lIns="0" tIns="0" rIns="0" bIns="0" rtlCol="0" anchor="t">
            <a:spAutoFit/>
          </a:bodyPr>
          <a:lstStyle/>
          <a:p>
            <a:pPr algn="just">
              <a:lnSpc>
                <a:spcPts val="2999"/>
              </a:lnSpc>
              <a:spcBef>
                <a:spcPct val="0"/>
              </a:spcBef>
            </a:pPr>
            <a:r>
              <a:rPr lang="en-US" sz="2499">
                <a:solidFill>
                  <a:srgbClr val="8F705A"/>
                </a:solidFill>
                <a:latin typeface="Calistoga"/>
                <a:ea typeface="Calistoga"/>
                <a:cs typeface="Calistoga"/>
                <a:sym typeface="Calistoga"/>
              </a:rPr>
              <a:t>Giao đất, cho thuê đất, giao khu vực biển để thực hiện hoạt động lấn biển.</a:t>
            </a:r>
          </a:p>
        </p:txBody>
      </p:sp>
      <p:sp>
        <p:nvSpPr>
          <p:cNvPr id="11" name="TextBox 11"/>
          <p:cNvSpPr txBox="1"/>
          <p:nvPr/>
        </p:nvSpPr>
        <p:spPr>
          <a:xfrm>
            <a:off x="435162" y="5260055"/>
            <a:ext cx="1187076" cy="533400"/>
          </a:xfrm>
          <a:prstGeom prst="rect">
            <a:avLst/>
          </a:prstGeom>
        </p:spPr>
        <p:txBody>
          <a:bodyPr lIns="0" tIns="0" rIns="0" bIns="0" rtlCol="0" anchor="t">
            <a:spAutoFit/>
          </a:bodyPr>
          <a:lstStyle/>
          <a:p>
            <a:pPr algn="ctr">
              <a:lnSpc>
                <a:spcPts val="4200"/>
              </a:lnSpc>
            </a:pPr>
            <a:r>
              <a:rPr lang="en-US" sz="3500">
                <a:solidFill>
                  <a:srgbClr val="323232"/>
                </a:solidFill>
                <a:latin typeface="Calistoga"/>
                <a:ea typeface="Calistoga"/>
                <a:cs typeface="Calistoga"/>
                <a:sym typeface="Calistoga"/>
              </a:rPr>
              <a:t>02</a:t>
            </a:r>
          </a:p>
        </p:txBody>
      </p:sp>
      <p:sp>
        <p:nvSpPr>
          <p:cNvPr id="12" name="TextBox 12"/>
          <p:cNvSpPr txBox="1"/>
          <p:nvPr/>
        </p:nvSpPr>
        <p:spPr>
          <a:xfrm>
            <a:off x="435162" y="6283159"/>
            <a:ext cx="1187076" cy="533400"/>
          </a:xfrm>
          <a:prstGeom prst="rect">
            <a:avLst/>
          </a:prstGeom>
        </p:spPr>
        <p:txBody>
          <a:bodyPr lIns="0" tIns="0" rIns="0" bIns="0" rtlCol="0" anchor="t">
            <a:spAutoFit/>
          </a:bodyPr>
          <a:lstStyle/>
          <a:p>
            <a:pPr algn="ctr">
              <a:lnSpc>
                <a:spcPts val="4200"/>
              </a:lnSpc>
            </a:pPr>
            <a:r>
              <a:rPr lang="en-US" sz="3500">
                <a:solidFill>
                  <a:srgbClr val="323232"/>
                </a:solidFill>
                <a:latin typeface="Calistoga"/>
                <a:ea typeface="Calistoga"/>
                <a:cs typeface="Calistoga"/>
                <a:sym typeface="Calistoga"/>
              </a:rPr>
              <a:t>03</a:t>
            </a:r>
          </a:p>
        </p:txBody>
      </p:sp>
      <p:sp>
        <p:nvSpPr>
          <p:cNvPr id="13" name="TextBox 13"/>
          <p:cNvSpPr txBox="1"/>
          <p:nvPr/>
        </p:nvSpPr>
        <p:spPr>
          <a:xfrm>
            <a:off x="435162" y="8047902"/>
            <a:ext cx="1187076" cy="533400"/>
          </a:xfrm>
          <a:prstGeom prst="rect">
            <a:avLst/>
          </a:prstGeom>
        </p:spPr>
        <p:txBody>
          <a:bodyPr lIns="0" tIns="0" rIns="0" bIns="0" rtlCol="0" anchor="t">
            <a:spAutoFit/>
          </a:bodyPr>
          <a:lstStyle/>
          <a:p>
            <a:pPr algn="ctr">
              <a:lnSpc>
                <a:spcPts val="4200"/>
              </a:lnSpc>
            </a:pPr>
            <a:r>
              <a:rPr lang="en-US" sz="3500">
                <a:solidFill>
                  <a:srgbClr val="323232"/>
                </a:solidFill>
                <a:latin typeface="Calistoga"/>
                <a:ea typeface="Calistoga"/>
                <a:cs typeface="Calistoga"/>
                <a:sym typeface="Calistoga"/>
              </a:rPr>
              <a:t>04</a:t>
            </a:r>
          </a:p>
        </p:txBody>
      </p:sp>
      <p:sp>
        <p:nvSpPr>
          <p:cNvPr id="14" name="TextBox 14"/>
          <p:cNvSpPr txBox="1"/>
          <p:nvPr/>
        </p:nvSpPr>
        <p:spPr>
          <a:xfrm>
            <a:off x="435162" y="9525000"/>
            <a:ext cx="1187076" cy="533400"/>
          </a:xfrm>
          <a:prstGeom prst="rect">
            <a:avLst/>
          </a:prstGeom>
        </p:spPr>
        <p:txBody>
          <a:bodyPr lIns="0" tIns="0" rIns="0" bIns="0" rtlCol="0" anchor="t">
            <a:spAutoFit/>
          </a:bodyPr>
          <a:lstStyle/>
          <a:p>
            <a:pPr algn="ctr">
              <a:lnSpc>
                <a:spcPts val="4200"/>
              </a:lnSpc>
            </a:pPr>
            <a:r>
              <a:rPr lang="en-US" sz="3500">
                <a:solidFill>
                  <a:srgbClr val="323232"/>
                </a:solidFill>
                <a:latin typeface="Calistoga"/>
                <a:ea typeface="Calistoga"/>
                <a:cs typeface="Calistoga"/>
                <a:sym typeface="Calistoga"/>
              </a:rPr>
              <a:t>05</a:t>
            </a:r>
          </a:p>
        </p:txBody>
      </p:sp>
      <p:sp>
        <p:nvSpPr>
          <p:cNvPr id="15" name="Freeform 15"/>
          <p:cNvSpPr/>
          <p:nvPr/>
        </p:nvSpPr>
        <p:spPr>
          <a:xfrm>
            <a:off x="13489600" y="517193"/>
            <a:ext cx="3697563" cy="4116720"/>
          </a:xfrm>
          <a:custGeom>
            <a:avLst/>
            <a:gdLst/>
            <a:ahLst/>
            <a:cxnLst/>
            <a:rect l="l" t="t" r="r" b="b"/>
            <a:pathLst>
              <a:path w="3697563" h="4116720">
                <a:moveTo>
                  <a:pt x="0" y="0"/>
                </a:moveTo>
                <a:lnTo>
                  <a:pt x="3697563" y="0"/>
                </a:lnTo>
                <a:lnTo>
                  <a:pt x="3697563" y="4116720"/>
                </a:lnTo>
                <a:lnTo>
                  <a:pt x="0" y="41167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CD7"/>
        </a:solidFill>
        <a:effectLst/>
      </p:bgPr>
    </p:bg>
    <p:spTree>
      <p:nvGrpSpPr>
        <p:cNvPr id="1" name=""/>
        <p:cNvGrpSpPr/>
        <p:nvPr/>
      </p:nvGrpSpPr>
      <p:grpSpPr>
        <a:xfrm>
          <a:off x="0" y="0"/>
          <a:ext cx="0" cy="0"/>
          <a:chOff x="0" y="0"/>
          <a:chExt cx="0" cy="0"/>
        </a:xfrm>
      </p:grpSpPr>
      <p:sp>
        <p:nvSpPr>
          <p:cNvPr id="2" name="Freeform 2"/>
          <p:cNvSpPr/>
          <p:nvPr/>
        </p:nvSpPr>
        <p:spPr>
          <a:xfrm>
            <a:off x="14038560" y="9398250"/>
            <a:ext cx="5277691" cy="5405456"/>
          </a:xfrm>
          <a:custGeom>
            <a:avLst/>
            <a:gdLst/>
            <a:ahLst/>
            <a:cxnLst/>
            <a:rect l="l" t="t" r="r" b="b"/>
            <a:pathLst>
              <a:path w="5277691" h="5405456">
                <a:moveTo>
                  <a:pt x="0" y="0"/>
                </a:moveTo>
                <a:lnTo>
                  <a:pt x="5277691" y="0"/>
                </a:lnTo>
                <a:lnTo>
                  <a:pt x="5277691" y="5405456"/>
                </a:lnTo>
                <a:lnTo>
                  <a:pt x="0" y="54054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90427" y="6880586"/>
            <a:ext cx="3337747" cy="3738820"/>
          </a:xfrm>
          <a:custGeom>
            <a:avLst/>
            <a:gdLst/>
            <a:ahLst/>
            <a:cxnLst/>
            <a:rect l="l" t="t" r="r" b="b"/>
            <a:pathLst>
              <a:path w="3337747" h="3738820">
                <a:moveTo>
                  <a:pt x="0" y="0"/>
                </a:moveTo>
                <a:lnTo>
                  <a:pt x="3337746" y="0"/>
                </a:lnTo>
                <a:lnTo>
                  <a:pt x="3337746" y="3738820"/>
                </a:lnTo>
                <a:lnTo>
                  <a:pt x="0" y="37388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333385" y="6882984"/>
            <a:ext cx="4457439" cy="5979492"/>
          </a:xfrm>
          <a:custGeom>
            <a:avLst/>
            <a:gdLst/>
            <a:ahLst/>
            <a:cxnLst/>
            <a:rect l="l" t="t" r="r" b="b"/>
            <a:pathLst>
              <a:path w="4457439" h="5979492">
                <a:moveTo>
                  <a:pt x="0" y="0"/>
                </a:moveTo>
                <a:lnTo>
                  <a:pt x="4457439" y="0"/>
                </a:lnTo>
                <a:lnTo>
                  <a:pt x="4457439" y="5979492"/>
                </a:lnTo>
                <a:lnTo>
                  <a:pt x="0" y="59794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322805" y="8680319"/>
            <a:ext cx="2808145" cy="2772405"/>
          </a:xfrm>
          <a:custGeom>
            <a:avLst/>
            <a:gdLst/>
            <a:ahLst/>
            <a:cxnLst/>
            <a:rect l="l" t="t" r="r" b="b"/>
            <a:pathLst>
              <a:path w="2808145" h="2772405">
                <a:moveTo>
                  <a:pt x="0" y="0"/>
                </a:moveTo>
                <a:lnTo>
                  <a:pt x="2808145" y="0"/>
                </a:lnTo>
                <a:lnTo>
                  <a:pt x="2808145" y="2772405"/>
                </a:lnTo>
                <a:lnTo>
                  <a:pt x="0" y="27724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88878" y="4527453"/>
            <a:ext cx="1448079" cy="1363827"/>
          </a:xfrm>
          <a:custGeom>
            <a:avLst/>
            <a:gdLst/>
            <a:ahLst/>
            <a:cxnLst/>
            <a:rect l="l" t="t" r="r" b="b"/>
            <a:pathLst>
              <a:path w="1448079" h="1363827">
                <a:moveTo>
                  <a:pt x="0" y="0"/>
                </a:moveTo>
                <a:lnTo>
                  <a:pt x="1448079" y="0"/>
                </a:lnTo>
                <a:lnTo>
                  <a:pt x="1448079" y="1363827"/>
                </a:lnTo>
                <a:lnTo>
                  <a:pt x="0" y="13638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124054" y="-804162"/>
            <a:ext cx="3006896" cy="2733541"/>
          </a:xfrm>
          <a:custGeom>
            <a:avLst/>
            <a:gdLst/>
            <a:ahLst/>
            <a:cxnLst/>
            <a:rect l="l" t="t" r="r" b="b"/>
            <a:pathLst>
              <a:path w="3006896" h="2733541">
                <a:moveTo>
                  <a:pt x="0" y="0"/>
                </a:moveTo>
                <a:lnTo>
                  <a:pt x="3006896" y="0"/>
                </a:lnTo>
                <a:lnTo>
                  <a:pt x="3006896" y="2733541"/>
                </a:lnTo>
                <a:lnTo>
                  <a:pt x="0" y="27335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41701" y="-209020"/>
            <a:ext cx="3074550" cy="3309202"/>
          </a:xfrm>
          <a:custGeom>
            <a:avLst/>
            <a:gdLst/>
            <a:ahLst/>
            <a:cxnLst/>
            <a:rect l="l" t="t" r="r" b="b"/>
            <a:pathLst>
              <a:path w="3074550" h="3309202">
                <a:moveTo>
                  <a:pt x="0" y="0"/>
                </a:moveTo>
                <a:lnTo>
                  <a:pt x="3074550" y="0"/>
                </a:lnTo>
                <a:lnTo>
                  <a:pt x="3074550" y="3309202"/>
                </a:lnTo>
                <a:lnTo>
                  <a:pt x="0" y="330920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TextBox 9"/>
          <p:cNvSpPr txBox="1"/>
          <p:nvPr/>
        </p:nvSpPr>
        <p:spPr>
          <a:xfrm>
            <a:off x="6188890" y="367617"/>
            <a:ext cx="9597340" cy="923925"/>
          </a:xfrm>
          <a:prstGeom prst="rect">
            <a:avLst/>
          </a:prstGeom>
        </p:spPr>
        <p:txBody>
          <a:bodyPr lIns="0" tIns="0" rIns="0" bIns="0" rtlCol="0" anchor="t">
            <a:spAutoFit/>
          </a:bodyPr>
          <a:lstStyle/>
          <a:p>
            <a:pPr marL="0" lvl="0" indent="0" algn="l">
              <a:lnSpc>
                <a:spcPts val="7200"/>
              </a:lnSpc>
            </a:pPr>
            <a:r>
              <a:rPr lang="en-US" sz="6000">
                <a:solidFill>
                  <a:srgbClr val="4F674F"/>
                </a:solidFill>
                <a:latin typeface="Calistoga"/>
                <a:ea typeface="Calistoga"/>
                <a:cs typeface="Calistoga"/>
                <a:sym typeface="Calistoga"/>
              </a:rPr>
              <a:t>Thủ tục hành chính cấp xã</a:t>
            </a:r>
          </a:p>
        </p:txBody>
      </p:sp>
      <p:sp>
        <p:nvSpPr>
          <p:cNvPr id="10" name="TextBox 10"/>
          <p:cNvSpPr txBox="1"/>
          <p:nvPr/>
        </p:nvSpPr>
        <p:spPr>
          <a:xfrm>
            <a:off x="435162" y="3429000"/>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02</a:t>
            </a:r>
          </a:p>
        </p:txBody>
      </p:sp>
      <p:sp>
        <p:nvSpPr>
          <p:cNvPr id="11" name="TextBox 11"/>
          <p:cNvSpPr txBox="1"/>
          <p:nvPr/>
        </p:nvSpPr>
        <p:spPr>
          <a:xfrm>
            <a:off x="435162" y="2169771"/>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01</a:t>
            </a:r>
          </a:p>
        </p:txBody>
      </p:sp>
      <p:sp>
        <p:nvSpPr>
          <p:cNvPr id="12" name="TextBox 12"/>
          <p:cNvSpPr txBox="1"/>
          <p:nvPr/>
        </p:nvSpPr>
        <p:spPr>
          <a:xfrm>
            <a:off x="542191" y="4300537"/>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03</a:t>
            </a:r>
          </a:p>
        </p:txBody>
      </p:sp>
      <p:sp>
        <p:nvSpPr>
          <p:cNvPr id="13" name="TextBox 13"/>
          <p:cNvSpPr txBox="1"/>
          <p:nvPr/>
        </p:nvSpPr>
        <p:spPr>
          <a:xfrm>
            <a:off x="542191" y="5598353"/>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04</a:t>
            </a:r>
          </a:p>
        </p:txBody>
      </p:sp>
      <p:sp>
        <p:nvSpPr>
          <p:cNvPr id="14" name="TextBox 14"/>
          <p:cNvSpPr txBox="1"/>
          <p:nvPr/>
        </p:nvSpPr>
        <p:spPr>
          <a:xfrm>
            <a:off x="565663" y="7739130"/>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ea typeface="Calistoga"/>
                <a:cs typeface="Calistoga"/>
                <a:sym typeface="Calistoga"/>
              </a:rPr>
              <a:t>05</a:t>
            </a:r>
          </a:p>
        </p:txBody>
      </p:sp>
      <p:sp>
        <p:nvSpPr>
          <p:cNvPr id="15" name="TextBox 15"/>
          <p:cNvSpPr txBox="1"/>
          <p:nvPr/>
        </p:nvSpPr>
        <p:spPr>
          <a:xfrm>
            <a:off x="1944904" y="1788771"/>
            <a:ext cx="14296797" cy="1447800"/>
          </a:xfrm>
          <a:prstGeom prst="rect">
            <a:avLst/>
          </a:prstGeom>
        </p:spPr>
        <p:txBody>
          <a:bodyPr lIns="0" tIns="0" rIns="0" bIns="0" rtlCol="0" anchor="t">
            <a:spAutoFit/>
          </a:bodyPr>
          <a:lstStyle/>
          <a:p>
            <a:pPr algn="just">
              <a:lnSpc>
                <a:spcPts val="2879"/>
              </a:lnSpc>
              <a:spcBef>
                <a:spcPct val="0"/>
              </a:spcBef>
            </a:pPr>
            <a:r>
              <a:rPr lang="en-US" sz="2400">
                <a:solidFill>
                  <a:srgbClr val="8F705A"/>
                </a:solidFill>
                <a:latin typeface="Calistoga"/>
                <a:ea typeface="Calistoga"/>
                <a:cs typeface="Calistoga"/>
                <a:sym typeface="Calistoga"/>
              </a:rPr>
              <a:t>Giao đất, cho thuê đất, chuyển mục đích sử dụng đất đối với trường hợp giao đất, cho thuê đất không đấu giá quyền sử dụng đất, không đấu thầu lựa chọn nhà đầu tư thực hiện dự án có sử dụng đất; trường hợp giao đất, cho thuê đất thông qua đấu thầu lựa chọn nhà đầu tư thực hiện dự án có sử dụng đất; giao đất và giao rừng; cho thuê đất và cho thuê rừng; gia hạn sử dụng đất khi hết thời hạn sử dụng đất.</a:t>
            </a:r>
          </a:p>
        </p:txBody>
      </p:sp>
      <p:sp>
        <p:nvSpPr>
          <p:cNvPr id="16" name="TextBox 16"/>
          <p:cNvSpPr txBox="1"/>
          <p:nvPr/>
        </p:nvSpPr>
        <p:spPr>
          <a:xfrm>
            <a:off x="1944904" y="3499069"/>
            <a:ext cx="9174480" cy="361950"/>
          </a:xfrm>
          <a:prstGeom prst="rect">
            <a:avLst/>
          </a:prstGeom>
        </p:spPr>
        <p:txBody>
          <a:bodyPr lIns="0" tIns="0" rIns="0" bIns="0" rtlCol="0" anchor="t">
            <a:spAutoFit/>
          </a:bodyPr>
          <a:lstStyle/>
          <a:p>
            <a:pPr algn="just">
              <a:lnSpc>
                <a:spcPts val="2879"/>
              </a:lnSpc>
              <a:spcBef>
                <a:spcPct val="0"/>
              </a:spcBef>
            </a:pPr>
            <a:r>
              <a:rPr lang="en-US" sz="2400">
                <a:solidFill>
                  <a:srgbClr val="8F705A"/>
                </a:solidFill>
                <a:latin typeface="Calistoga"/>
                <a:ea typeface="Calistoga"/>
                <a:cs typeface="Calistoga"/>
                <a:sym typeface="Calistoga"/>
              </a:rPr>
              <a:t>Chuyển hình thức giao đất, cho thuê đất.</a:t>
            </a:r>
          </a:p>
        </p:txBody>
      </p:sp>
      <p:sp>
        <p:nvSpPr>
          <p:cNvPr id="17" name="TextBox 17"/>
          <p:cNvSpPr txBox="1"/>
          <p:nvPr/>
        </p:nvSpPr>
        <p:spPr>
          <a:xfrm>
            <a:off x="1944904" y="4123517"/>
            <a:ext cx="14296797" cy="1085850"/>
          </a:xfrm>
          <a:prstGeom prst="rect">
            <a:avLst/>
          </a:prstGeom>
        </p:spPr>
        <p:txBody>
          <a:bodyPr lIns="0" tIns="0" rIns="0" bIns="0" rtlCol="0" anchor="t">
            <a:spAutoFit/>
          </a:bodyPr>
          <a:lstStyle/>
          <a:p>
            <a:pPr algn="just">
              <a:lnSpc>
                <a:spcPts val="2879"/>
              </a:lnSpc>
              <a:spcBef>
                <a:spcPct val="0"/>
              </a:spcBef>
            </a:pPr>
            <a:r>
              <a:rPr lang="en-US" sz="2400">
                <a:solidFill>
                  <a:srgbClr val="8F705A"/>
                </a:solidFill>
                <a:latin typeface="Calistoga"/>
                <a:ea typeface="Calistoga"/>
                <a:cs typeface="Calistoga"/>
                <a:sym typeface="Calistoga"/>
              </a:rPr>
              <a:t>Điều chỉnh quyết định giao đất, cho thuê đất, cho phép chuyển mục đích sử dụng đất do thay đổi căn cứ quyết định giao đất, cho thuê đất, cho phép chuyển mục đích sử dụng đất; điều chỉnh thời hạn sử dụng đất của dự án đầu tư.</a:t>
            </a:r>
          </a:p>
        </p:txBody>
      </p:sp>
      <p:sp>
        <p:nvSpPr>
          <p:cNvPr id="18" name="TextBox 18"/>
          <p:cNvSpPr txBox="1"/>
          <p:nvPr/>
        </p:nvSpPr>
        <p:spPr>
          <a:xfrm>
            <a:off x="1944904" y="5352680"/>
            <a:ext cx="14296797" cy="1085850"/>
          </a:xfrm>
          <a:prstGeom prst="rect">
            <a:avLst/>
          </a:prstGeom>
        </p:spPr>
        <p:txBody>
          <a:bodyPr lIns="0" tIns="0" rIns="0" bIns="0" rtlCol="0" anchor="t">
            <a:spAutoFit/>
          </a:bodyPr>
          <a:lstStyle/>
          <a:p>
            <a:pPr algn="just">
              <a:lnSpc>
                <a:spcPts val="2879"/>
              </a:lnSpc>
              <a:spcBef>
                <a:spcPct val="0"/>
              </a:spcBef>
            </a:pPr>
            <a:r>
              <a:rPr lang="en-US" sz="2400">
                <a:solidFill>
                  <a:srgbClr val="8F705A"/>
                </a:solidFill>
                <a:latin typeface="Calistoga"/>
                <a:ea typeface="Calistoga"/>
                <a:cs typeface="Calistoga"/>
                <a:sym typeface="Calistoga"/>
              </a:rPr>
              <a:t>Điều chỉnh quyết định giao đất, cho thuê đất, cho phép chuyển mục đích sử dụng đất do sai sót về ranh giới, vị trí, diện tích, mục đích sử dụng giữa bản đồ quy hoạch, bản đồ địa chính, quyết định giao đất, cho thuê đất, cho phép chuyển mục đích sử dụng đất và số liệu bàn giao đất trên thực địa.</a:t>
            </a:r>
          </a:p>
        </p:txBody>
      </p:sp>
      <p:sp>
        <p:nvSpPr>
          <p:cNvPr id="19" name="TextBox 19"/>
          <p:cNvSpPr txBox="1"/>
          <p:nvPr/>
        </p:nvSpPr>
        <p:spPr>
          <a:xfrm>
            <a:off x="1944904" y="6615180"/>
            <a:ext cx="14296797" cy="3257550"/>
          </a:xfrm>
          <a:prstGeom prst="rect">
            <a:avLst/>
          </a:prstGeom>
        </p:spPr>
        <p:txBody>
          <a:bodyPr lIns="0" tIns="0" rIns="0" bIns="0" rtlCol="0" anchor="t">
            <a:spAutoFit/>
          </a:bodyPr>
          <a:lstStyle/>
          <a:p>
            <a:pPr algn="just">
              <a:lnSpc>
                <a:spcPts val="2879"/>
              </a:lnSpc>
              <a:spcBef>
                <a:spcPct val="0"/>
              </a:spcBef>
            </a:pPr>
            <a:r>
              <a:rPr lang="en-US" sz="2400">
                <a:solidFill>
                  <a:srgbClr val="8F705A"/>
                </a:solidFill>
                <a:latin typeface="Calistoga"/>
                <a:ea typeface="Calistoga"/>
                <a:cs typeface="Calistoga"/>
                <a:sym typeface="Calistoga"/>
              </a:rPr>
              <a:t>Giao đất ở có thu tiền sử dụng đất không thông qua đấu giá, không đấu thầu lựa chọn nhà đầu tư thực hiện dự án có sử dụng đất đối với cá nhân là cán bộ, công chức, viên chức, sĩ quan tại ngũ, quân nhân chuyên nghiệp, công chức quốc phòng, công nhân và viên chức quốc phòng, sĩ quan, hạ sĩ quan, công nhân công an, người làm công tác cơ yếu và người làm công tác khác trong tổ chức cơ yếu hưởng lương từ ngân sách nhà nước mà chưa được giao đất ở, nhà ở; giáo viên, nhân viên y tế đang công tác tại các xã biên giới, hải đảo thuộc vùng có điều kiện kinh tế - xã hội khó khăn, vùng có điều kiện kinh tế - xã hội đặc biệt khó khăn nhưng chưa có đất ở, nhà ở tại nơi công tác hoặc chưa được hưởng chính sách hỗ trợ về nhà ở theo quy định của pháp luật về nhà ở; cá nhân thường trú tại xã mà không có đất ở và chưa được Nhà nước giao đất ở hoặc chưa được hưởng chính sách hỗ trợ về nhà ở theo quy định của pháp luật về nhà 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1604653" cy="2895600"/>
          </a:xfrm>
          <a:prstGeom prst="rect">
            <a:avLst/>
          </a:prstGeom>
        </p:spPr>
        <p:txBody>
          <a:bodyPr lIns="0" tIns="0" rIns="0" bIns="0" rtlCol="0" anchor="t">
            <a:spAutoFit/>
          </a:bodyPr>
          <a:lstStyle/>
          <a:p>
            <a:pPr marL="0" lvl="0" indent="0" algn="just">
              <a:lnSpc>
                <a:spcPts val="7200"/>
              </a:lnSpc>
            </a:pPr>
            <a:r>
              <a:rPr lang="en-US" sz="6000">
                <a:solidFill>
                  <a:srgbClr val="4F674F"/>
                </a:solidFill>
                <a:latin typeface="Calistoga"/>
                <a:ea typeface="Calistoga"/>
                <a:cs typeface="Calistoga"/>
                <a:sym typeface="Calistoga"/>
              </a:rPr>
              <a:t>NỘI DUNG TRÌNH TỰ, THỦ TỤC GIAO ĐẤT, CHO THUÊ ĐẤT…</a:t>
            </a:r>
          </a:p>
          <a:p>
            <a:pPr marL="0" lvl="0" indent="0" algn="just">
              <a:lnSpc>
                <a:spcPts val="8399"/>
              </a:lnSpc>
            </a:pPr>
            <a:endParaRPr lang="en-US" sz="6000">
              <a:solidFill>
                <a:srgbClr val="4F674F"/>
              </a:solidFill>
              <a:latin typeface="Calistoga"/>
              <a:ea typeface="Calistoga"/>
              <a:cs typeface="Calistoga"/>
              <a:sym typeface="Calistoga"/>
            </a:endParaRPr>
          </a:p>
        </p:txBody>
      </p:sp>
      <p:sp>
        <p:nvSpPr>
          <p:cNvPr id="3" name="TextBox 3"/>
          <p:cNvSpPr txBox="1"/>
          <p:nvPr/>
        </p:nvSpPr>
        <p:spPr>
          <a:xfrm>
            <a:off x="1028700" y="3565155"/>
            <a:ext cx="7991332" cy="5929630"/>
          </a:xfrm>
          <a:prstGeom prst="rect">
            <a:avLst/>
          </a:prstGeom>
        </p:spPr>
        <p:txBody>
          <a:bodyPr lIns="0" tIns="0" rIns="0" bIns="0" rtlCol="0" anchor="t">
            <a:spAutoFit/>
          </a:bodyPr>
          <a:lstStyle/>
          <a:p>
            <a:pPr algn="just">
              <a:lnSpc>
                <a:spcPts val="3919"/>
              </a:lnSpc>
            </a:pPr>
            <a:r>
              <a:rPr lang="en-US" sz="2799">
                <a:solidFill>
                  <a:srgbClr val="8F705A"/>
                </a:solidFill>
                <a:latin typeface="Calistoga"/>
                <a:ea typeface="Calistoga"/>
                <a:cs typeface="Calistoga"/>
                <a:sym typeface="Calistoga"/>
              </a:rPr>
              <a:t>      Trình tự, thủ tục giao đất, cho thuê đất, chuyển mục đích sử dụng đất đã lồng nghép với nội dung giao rừng, cho thuê rừng (về hồ sơ, đơn, tờ trình, quyết định; giao rừng lồng ghép với thủ tục giao đất không thu tiền sử dụng; thuê rừng lồng ghép với thủ tục cho thuê đất tính giá đất trong bảng giá đất). </a:t>
            </a:r>
          </a:p>
          <a:p>
            <a:pPr algn="just">
              <a:lnSpc>
                <a:spcPts val="3919"/>
              </a:lnSpc>
            </a:pPr>
            <a:r>
              <a:rPr lang="en-US" sz="2799">
                <a:solidFill>
                  <a:srgbClr val="6D8B79"/>
                </a:solidFill>
                <a:latin typeface="Calistoga"/>
                <a:ea typeface="Calistoga"/>
                <a:cs typeface="Calistoga"/>
                <a:sym typeface="Calistoga"/>
              </a:rPr>
              <a:t>      </a:t>
            </a:r>
            <a:r>
              <a:rPr lang="en-US" sz="2799">
                <a:solidFill>
                  <a:srgbClr val="8F705A"/>
                </a:solidFill>
                <a:latin typeface="Calistoga"/>
                <a:ea typeface="Calistoga"/>
                <a:cs typeface="Calistoga"/>
                <a:sym typeface="Calistoga"/>
              </a:rPr>
              <a:t>Đã lồng ghép thủ tục thu tiền để Nhà nước bổ sung diện tích đất chuyên trồng lúa bị mất hoặc tăng hiệu quả sử dụng đất trồng lúa (trường hợp sử dụng đất chuyên trồng lúa)</a:t>
            </a:r>
          </a:p>
          <a:p>
            <a:pPr algn="just">
              <a:lnSpc>
                <a:spcPts val="3919"/>
              </a:lnSpc>
            </a:pPr>
            <a:endParaRPr lang="en-US" sz="2799">
              <a:solidFill>
                <a:srgbClr val="8F705A"/>
              </a:solidFill>
              <a:latin typeface="Calistoga"/>
              <a:ea typeface="Calistoga"/>
              <a:cs typeface="Calistoga"/>
              <a:sym typeface="Calistoga"/>
            </a:endParaRPr>
          </a:p>
        </p:txBody>
      </p:sp>
      <p:sp>
        <p:nvSpPr>
          <p:cNvPr id="4" name="TextBox 4"/>
          <p:cNvSpPr txBox="1"/>
          <p:nvPr/>
        </p:nvSpPr>
        <p:spPr>
          <a:xfrm>
            <a:off x="9362613" y="4889070"/>
            <a:ext cx="1233999" cy="2488616"/>
          </a:xfrm>
          <a:prstGeom prst="rect">
            <a:avLst/>
          </a:prstGeom>
        </p:spPr>
        <p:txBody>
          <a:bodyPr lIns="0" tIns="0" rIns="0" bIns="0" rtlCol="0" anchor="t">
            <a:spAutoFit/>
          </a:bodyPr>
          <a:lstStyle/>
          <a:p>
            <a:pPr algn="ctr">
              <a:lnSpc>
                <a:spcPts val="4898"/>
              </a:lnSpc>
            </a:pPr>
            <a:r>
              <a:rPr lang="en-US" sz="4082">
                <a:solidFill>
                  <a:srgbClr val="DD6E5F"/>
                </a:solidFill>
                <a:latin typeface="Calistoga"/>
                <a:ea typeface="Calistoga"/>
                <a:cs typeface="Calistoga"/>
                <a:sym typeface="Calistoga"/>
              </a:rPr>
              <a:t>Hồ sơ gồm có</a:t>
            </a:r>
          </a:p>
        </p:txBody>
      </p:sp>
      <p:sp>
        <p:nvSpPr>
          <p:cNvPr id="5" name="Freeform 5"/>
          <p:cNvSpPr/>
          <p:nvPr/>
        </p:nvSpPr>
        <p:spPr>
          <a:xfrm>
            <a:off x="15027188" y="-1711480"/>
            <a:ext cx="4600168" cy="5050085"/>
          </a:xfrm>
          <a:custGeom>
            <a:avLst/>
            <a:gdLst/>
            <a:ahLst/>
            <a:cxnLst/>
            <a:rect l="l" t="t" r="r" b="b"/>
            <a:pathLst>
              <a:path w="4600168" h="5050085">
                <a:moveTo>
                  <a:pt x="0" y="0"/>
                </a:moveTo>
                <a:lnTo>
                  <a:pt x="4600168" y="0"/>
                </a:lnTo>
                <a:lnTo>
                  <a:pt x="4600168" y="5050084"/>
                </a:lnTo>
                <a:lnTo>
                  <a:pt x="0" y="50500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2633353" y="1028700"/>
            <a:ext cx="1502132" cy="1652345"/>
          </a:xfrm>
          <a:custGeom>
            <a:avLst/>
            <a:gdLst/>
            <a:ahLst/>
            <a:cxnLst/>
            <a:rect l="l" t="t" r="r" b="b"/>
            <a:pathLst>
              <a:path w="1502132" h="1652345">
                <a:moveTo>
                  <a:pt x="0" y="0"/>
                </a:moveTo>
                <a:lnTo>
                  <a:pt x="1502132" y="0"/>
                </a:lnTo>
                <a:lnTo>
                  <a:pt x="1502132" y="1652345"/>
                </a:lnTo>
                <a:lnTo>
                  <a:pt x="0" y="16523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10939193" y="3876675"/>
            <a:ext cx="7144601" cy="6188119"/>
          </a:xfrm>
          <a:prstGeom prst="rect">
            <a:avLst/>
          </a:prstGeom>
        </p:spPr>
        <p:txBody>
          <a:bodyPr lIns="0" tIns="0" rIns="0" bIns="0" rtlCol="0" anchor="t">
            <a:spAutoFit/>
          </a:bodyPr>
          <a:lstStyle/>
          <a:p>
            <a:pPr algn="just">
              <a:lnSpc>
                <a:spcPts val="3785"/>
              </a:lnSpc>
            </a:pPr>
            <a:r>
              <a:rPr lang="en-US" sz="2704">
                <a:solidFill>
                  <a:srgbClr val="849F9F"/>
                </a:solidFill>
                <a:latin typeface="Calistoga"/>
                <a:ea typeface="Calistoga"/>
                <a:cs typeface="Calistoga"/>
                <a:sym typeface="Calistoga"/>
              </a:rPr>
              <a:t>1.  Đơn theo mẫu;</a:t>
            </a:r>
          </a:p>
          <a:p>
            <a:pPr algn="just">
              <a:lnSpc>
                <a:spcPts val="3785"/>
              </a:lnSpc>
            </a:pPr>
            <a:r>
              <a:rPr lang="en-US" sz="2704">
                <a:solidFill>
                  <a:srgbClr val="849F9F"/>
                </a:solidFill>
                <a:latin typeface="Calistoga"/>
                <a:ea typeface="Calistoga"/>
                <a:cs typeface="Calistoga"/>
                <a:sym typeface="Calistoga"/>
              </a:rPr>
              <a:t>2. Đối với trường hợp đề nghị giao đất và giao rừng, kèm theo Dự án đầu tư đối với khu rừng đề nghị giao; báo cáo điều tra, đánh giá hiện trạng rừng và bản đồ hiện trạng rừng theo quy định của pháp luật về lâm nghiệp; </a:t>
            </a:r>
          </a:p>
          <a:p>
            <a:pPr algn="just">
              <a:lnSpc>
                <a:spcPts val="3785"/>
              </a:lnSpc>
            </a:pPr>
            <a:r>
              <a:rPr lang="en-US" sz="2704">
                <a:solidFill>
                  <a:srgbClr val="849F9F"/>
                </a:solidFill>
                <a:latin typeface="Calistoga"/>
                <a:ea typeface="Calistoga"/>
                <a:cs typeface="Calistoga"/>
                <a:sym typeface="Calistoga"/>
              </a:rPr>
              <a:t>3. Đối với trường hợp chuyển mục đích sử dụng đất chuyên trồng lúa, kèm theo Phương án sử dụng tầng đất mặt;</a:t>
            </a:r>
          </a:p>
          <a:p>
            <a:pPr algn="just">
              <a:lnSpc>
                <a:spcPts val="3785"/>
              </a:lnSpc>
            </a:pPr>
            <a:r>
              <a:rPr lang="en-US" sz="2704">
                <a:solidFill>
                  <a:srgbClr val="849F9F"/>
                </a:solidFill>
                <a:latin typeface="Calistoga"/>
                <a:ea typeface="Calistoga"/>
                <a:cs typeface="Calistoga"/>
                <a:sym typeface="Calistoga"/>
              </a:rPr>
              <a:t>4. Một trong các loại giấy tờ về căn cứ giao đất, cho thuê đất, cho phép chuyển mục đích sử dụng đất quy định tại Điều 116 Luật Đất đai.</a:t>
            </a:r>
          </a:p>
          <a:p>
            <a:pPr algn="just">
              <a:lnSpc>
                <a:spcPts val="3785"/>
              </a:lnSpc>
            </a:pPr>
            <a:endParaRPr lang="en-US" sz="2704">
              <a:solidFill>
                <a:srgbClr val="849F9F"/>
              </a:solidFill>
              <a:latin typeface="Calistoga"/>
              <a:ea typeface="Calistoga"/>
              <a:cs typeface="Calistoga"/>
              <a:sym typeface="Calistog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extBox 2"/>
          <p:cNvSpPr txBox="1"/>
          <p:nvPr/>
        </p:nvSpPr>
        <p:spPr>
          <a:xfrm>
            <a:off x="641690" y="612775"/>
            <a:ext cx="12419792" cy="793750"/>
          </a:xfrm>
          <a:prstGeom prst="rect">
            <a:avLst/>
          </a:prstGeom>
        </p:spPr>
        <p:txBody>
          <a:bodyPr lIns="0" tIns="0" rIns="0" bIns="0" rtlCol="0" anchor="t">
            <a:spAutoFit/>
          </a:bodyPr>
          <a:lstStyle/>
          <a:p>
            <a:pPr algn="l">
              <a:lnSpc>
                <a:spcPts val="6350"/>
              </a:lnSpc>
            </a:pPr>
            <a:r>
              <a:rPr lang="en-US" sz="5000">
                <a:solidFill>
                  <a:srgbClr val="4F674F"/>
                </a:solidFill>
                <a:latin typeface="Calistoga"/>
                <a:ea typeface="Calistoga"/>
                <a:cs typeface="Calistoga"/>
                <a:sym typeface="Calistoga"/>
              </a:rPr>
              <a:t>Trình tự, thủ tục giao đất, cho thuê đất...</a:t>
            </a:r>
          </a:p>
        </p:txBody>
      </p:sp>
      <p:sp>
        <p:nvSpPr>
          <p:cNvPr id="3" name="Freeform 3"/>
          <p:cNvSpPr/>
          <p:nvPr/>
        </p:nvSpPr>
        <p:spPr>
          <a:xfrm>
            <a:off x="7104342" y="4190903"/>
            <a:ext cx="1789024" cy="2459908"/>
          </a:xfrm>
          <a:custGeom>
            <a:avLst/>
            <a:gdLst/>
            <a:ahLst/>
            <a:cxnLst/>
            <a:rect l="l" t="t" r="r" b="b"/>
            <a:pathLst>
              <a:path w="1789024" h="2459908">
                <a:moveTo>
                  <a:pt x="0" y="0"/>
                </a:moveTo>
                <a:lnTo>
                  <a:pt x="1789024" y="0"/>
                </a:lnTo>
                <a:lnTo>
                  <a:pt x="1789024" y="2459907"/>
                </a:lnTo>
                <a:lnTo>
                  <a:pt x="0" y="24599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27239" y="2934788"/>
            <a:ext cx="6430853" cy="6325620"/>
          </a:xfrm>
          <a:custGeom>
            <a:avLst/>
            <a:gdLst/>
            <a:ahLst/>
            <a:cxnLst/>
            <a:rect l="l" t="t" r="r" b="b"/>
            <a:pathLst>
              <a:path w="6430853" h="6325620">
                <a:moveTo>
                  <a:pt x="0" y="0"/>
                </a:moveTo>
                <a:lnTo>
                  <a:pt x="6430853" y="0"/>
                </a:lnTo>
                <a:lnTo>
                  <a:pt x="6430853" y="6325621"/>
                </a:lnTo>
                <a:lnTo>
                  <a:pt x="0" y="63256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510938" y="3992538"/>
            <a:ext cx="4831404" cy="4077661"/>
          </a:xfrm>
          <a:prstGeom prst="rect">
            <a:avLst/>
          </a:prstGeom>
        </p:spPr>
        <p:txBody>
          <a:bodyPr lIns="0" tIns="0" rIns="0" bIns="0" rtlCol="0" anchor="t">
            <a:spAutoFit/>
          </a:bodyPr>
          <a:lstStyle/>
          <a:p>
            <a:pPr algn="ctr">
              <a:lnSpc>
                <a:spcPts val="3587"/>
              </a:lnSpc>
            </a:pPr>
            <a:r>
              <a:rPr lang="en-US" sz="2825">
                <a:solidFill>
                  <a:srgbClr val="4F674F"/>
                </a:solidFill>
                <a:latin typeface="Calistoga"/>
                <a:ea typeface="Calistoga"/>
                <a:cs typeface="Calistoga"/>
                <a:sym typeface="Calistoga"/>
              </a:rPr>
              <a:t>Bước 1: </a:t>
            </a:r>
          </a:p>
          <a:p>
            <a:pPr algn="just">
              <a:lnSpc>
                <a:spcPts val="3587"/>
              </a:lnSpc>
            </a:pPr>
            <a:r>
              <a:rPr lang="en-US" sz="2825">
                <a:solidFill>
                  <a:srgbClr val="4F674F"/>
                </a:solidFill>
                <a:latin typeface="Calistoga"/>
                <a:ea typeface="Calistoga"/>
                <a:cs typeface="Calistoga"/>
                <a:sym typeface="Calistoga"/>
              </a:rPr>
              <a:t>Người đề nghị nộp hồ sơ đến Trung tâm Phục vụ hành chính công. </a:t>
            </a:r>
          </a:p>
          <a:p>
            <a:pPr algn="just">
              <a:lnSpc>
                <a:spcPts val="3587"/>
              </a:lnSpc>
            </a:pPr>
            <a:r>
              <a:rPr lang="en-US" sz="2825">
                <a:solidFill>
                  <a:srgbClr val="4F674F"/>
                </a:solidFill>
                <a:latin typeface="Calistoga"/>
                <a:ea typeface="Calistoga"/>
                <a:cs typeface="Calistoga"/>
                <a:sym typeface="Calistoga"/>
              </a:rPr>
              <a:t>Sau đó Trung tâm chuyển hồ sơ đến cơ quan chuyên môn về nông nghiệp và môi trường cấp thẩm quyền.</a:t>
            </a:r>
          </a:p>
          <a:p>
            <a:pPr algn="just">
              <a:lnSpc>
                <a:spcPts val="3844"/>
              </a:lnSpc>
            </a:pPr>
            <a:endParaRPr lang="en-US" sz="2825">
              <a:solidFill>
                <a:srgbClr val="4F674F"/>
              </a:solidFill>
              <a:latin typeface="Calistoga"/>
              <a:ea typeface="Calistoga"/>
              <a:cs typeface="Calistoga"/>
              <a:sym typeface="Calistoga"/>
            </a:endParaRPr>
          </a:p>
        </p:txBody>
      </p:sp>
      <p:sp>
        <p:nvSpPr>
          <p:cNvPr id="6" name="Freeform 6"/>
          <p:cNvSpPr/>
          <p:nvPr/>
        </p:nvSpPr>
        <p:spPr>
          <a:xfrm>
            <a:off x="8384450" y="1028700"/>
            <a:ext cx="9754843" cy="9595218"/>
          </a:xfrm>
          <a:custGeom>
            <a:avLst/>
            <a:gdLst/>
            <a:ahLst/>
            <a:cxnLst/>
            <a:rect l="l" t="t" r="r" b="b"/>
            <a:pathLst>
              <a:path w="9754843" h="9595218">
                <a:moveTo>
                  <a:pt x="0" y="0"/>
                </a:moveTo>
                <a:lnTo>
                  <a:pt x="9754843" y="0"/>
                </a:lnTo>
                <a:lnTo>
                  <a:pt x="9754843" y="9595218"/>
                </a:lnTo>
                <a:lnTo>
                  <a:pt x="0" y="95952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9656885" y="1963973"/>
            <a:ext cx="7745968" cy="8659945"/>
          </a:xfrm>
          <a:prstGeom prst="rect">
            <a:avLst/>
          </a:prstGeom>
        </p:spPr>
        <p:txBody>
          <a:bodyPr lIns="0" tIns="0" rIns="0" bIns="0" rtlCol="0" anchor="t">
            <a:spAutoFit/>
          </a:bodyPr>
          <a:lstStyle/>
          <a:p>
            <a:pPr algn="ctr">
              <a:lnSpc>
                <a:spcPts val="3124"/>
              </a:lnSpc>
              <a:spcBef>
                <a:spcPct val="0"/>
              </a:spcBef>
            </a:pPr>
            <a:r>
              <a:rPr lang="en-US" sz="2603">
                <a:solidFill>
                  <a:srgbClr val="8F705A"/>
                </a:solidFill>
                <a:latin typeface="Calistoga"/>
                <a:ea typeface="Calistoga"/>
                <a:cs typeface="Calistoga"/>
                <a:sym typeface="Calistoga"/>
              </a:rPr>
              <a:t>Bước 2: </a:t>
            </a:r>
          </a:p>
          <a:p>
            <a:pPr algn="just">
              <a:lnSpc>
                <a:spcPts val="2826"/>
              </a:lnSpc>
              <a:spcBef>
                <a:spcPct val="0"/>
              </a:spcBef>
            </a:pPr>
            <a:r>
              <a:rPr lang="en-US" sz="2355">
                <a:solidFill>
                  <a:srgbClr val="8F705A"/>
                </a:solidFill>
                <a:latin typeface="Calistoga"/>
                <a:ea typeface="Calistoga"/>
                <a:cs typeface="Calistoga"/>
                <a:sym typeface="Calistoga"/>
              </a:rPr>
              <a:t>      Cơ quan chuyên môn về nông nghiệp và môi trường thực hiện: </a:t>
            </a:r>
          </a:p>
          <a:p>
            <a:pPr algn="just">
              <a:lnSpc>
                <a:spcPts val="2826"/>
              </a:lnSpc>
              <a:spcBef>
                <a:spcPct val="0"/>
              </a:spcBef>
            </a:pPr>
            <a:r>
              <a:rPr lang="en-US" sz="2355">
                <a:solidFill>
                  <a:srgbClr val="8F705A"/>
                </a:solidFill>
                <a:latin typeface="Calistoga"/>
                <a:ea typeface="Calistoga"/>
                <a:cs typeface="Calistoga"/>
                <a:sym typeface="Calistoga"/>
              </a:rPr>
              <a:t>    a) Giao Văn phòng đăng ký đất đai hoặc chi nhánh Văn phòng đăng ký đất đai c</a:t>
            </a:r>
            <a:r>
              <a:rPr lang="en-US" sz="2355" u="sng">
                <a:solidFill>
                  <a:srgbClr val="8F705A"/>
                </a:solidFill>
                <a:latin typeface="Calistoga"/>
                <a:ea typeface="Calistoga"/>
                <a:cs typeface="Calistoga"/>
                <a:sym typeface="Calistoga"/>
              </a:rPr>
              <a:t>ung cấp thông tin về cơ sở dữ liệu đất đai, lập trích lục bản đồ địa chính thửa đất</a:t>
            </a:r>
            <a:r>
              <a:rPr lang="en-US" sz="2355">
                <a:solidFill>
                  <a:srgbClr val="8F705A"/>
                </a:solidFill>
                <a:latin typeface="Calistoga"/>
                <a:ea typeface="Calistoga"/>
                <a:cs typeface="Calistoga"/>
                <a:sym typeface="Calistoga"/>
              </a:rPr>
              <a:t> đối với trường hợp hồ sơ đầy đủ và hợp lệ; </a:t>
            </a:r>
          </a:p>
          <a:p>
            <a:pPr algn="just">
              <a:lnSpc>
                <a:spcPts val="2826"/>
              </a:lnSpc>
              <a:spcBef>
                <a:spcPct val="0"/>
              </a:spcBef>
            </a:pPr>
            <a:r>
              <a:rPr lang="en-US" sz="2355">
                <a:solidFill>
                  <a:srgbClr val="8F705A"/>
                </a:solidFill>
                <a:latin typeface="Calistoga"/>
                <a:ea typeface="Calistoga"/>
                <a:cs typeface="Calistoga"/>
                <a:sym typeface="Calistoga"/>
              </a:rPr>
              <a:t>     b) Hướng dẫn người nộp HS </a:t>
            </a:r>
            <a:r>
              <a:rPr lang="en-US" sz="2355" u="sng">
                <a:solidFill>
                  <a:srgbClr val="8F705A"/>
                </a:solidFill>
                <a:latin typeface="Calistoga"/>
                <a:ea typeface="Calistoga"/>
                <a:cs typeface="Calistoga"/>
                <a:sym typeface="Calistoga"/>
              </a:rPr>
              <a:t>bổ sung trích đo địa chính thửa đất</a:t>
            </a:r>
            <a:r>
              <a:rPr lang="en-US" sz="2355">
                <a:solidFill>
                  <a:srgbClr val="8F705A"/>
                </a:solidFill>
                <a:latin typeface="Calistoga"/>
                <a:ea typeface="Calistoga"/>
                <a:cs typeface="Calistoga"/>
                <a:sym typeface="Calistoga"/>
              </a:rPr>
              <a:t> đối với thửa đất tại nơi chưa có bản đồ địa chính hoặc làm lại HS hoặc bổ sung HS và nộp lại đối với trường hợp HS không đầy đủ, không hợp lệ; </a:t>
            </a:r>
          </a:p>
          <a:p>
            <a:pPr algn="just">
              <a:lnSpc>
                <a:spcPts val="2826"/>
              </a:lnSpc>
              <a:spcBef>
                <a:spcPct val="0"/>
              </a:spcBef>
            </a:pPr>
            <a:r>
              <a:rPr lang="en-US" sz="2355">
                <a:solidFill>
                  <a:srgbClr val="8F705A"/>
                </a:solidFill>
                <a:latin typeface="Calistoga"/>
                <a:ea typeface="Calistoga"/>
                <a:cs typeface="Calistoga"/>
                <a:sym typeface="Calistoga"/>
              </a:rPr>
              <a:t>    c) Rà soát, kiểm tra hồ sơ; </a:t>
            </a:r>
            <a:r>
              <a:rPr lang="en-US" sz="2355" u="sng">
                <a:solidFill>
                  <a:srgbClr val="8F705A"/>
                </a:solidFill>
                <a:latin typeface="Calistoga"/>
                <a:ea typeface="Calistoga"/>
                <a:cs typeface="Calistoga"/>
                <a:sym typeface="Calistoga"/>
              </a:rPr>
              <a:t>kiểm tra thực địa</a:t>
            </a:r>
            <a:r>
              <a:rPr lang="en-US" sz="2355">
                <a:solidFill>
                  <a:srgbClr val="8F705A"/>
                </a:solidFill>
                <a:latin typeface="Calistoga"/>
                <a:ea typeface="Calistoga"/>
                <a:cs typeface="Calistoga"/>
                <a:sym typeface="Calistoga"/>
              </a:rPr>
              <a:t>; tổ chức </a:t>
            </a:r>
            <a:r>
              <a:rPr lang="en-US" sz="2355" u="sng">
                <a:solidFill>
                  <a:srgbClr val="8F705A"/>
                </a:solidFill>
                <a:latin typeface="Calistoga"/>
                <a:ea typeface="Calistoga"/>
                <a:cs typeface="Calistoga"/>
                <a:sym typeface="Calistoga"/>
              </a:rPr>
              <a:t>kiểm tra phương án sử dụng tầng đất mặt</a:t>
            </a:r>
            <a:r>
              <a:rPr lang="en-US" sz="2355">
                <a:solidFill>
                  <a:srgbClr val="8F705A"/>
                </a:solidFill>
                <a:latin typeface="Calistoga"/>
                <a:ea typeface="Calistoga"/>
                <a:cs typeface="Calistoga"/>
                <a:sym typeface="Calistoga"/>
              </a:rPr>
              <a:t> đối với trường hợp chuyển mục đích sử dụng đất chuyên trồng lúa.</a:t>
            </a:r>
          </a:p>
          <a:p>
            <a:pPr algn="just">
              <a:lnSpc>
                <a:spcPts val="2826"/>
              </a:lnSpc>
              <a:spcBef>
                <a:spcPct val="0"/>
              </a:spcBef>
            </a:pPr>
            <a:r>
              <a:rPr lang="en-US" sz="2355">
                <a:solidFill>
                  <a:srgbClr val="8F705A"/>
                </a:solidFill>
                <a:latin typeface="Calistoga"/>
                <a:ea typeface="Calistoga"/>
                <a:cs typeface="Calistoga"/>
                <a:sym typeface="Calistoga"/>
              </a:rPr>
              <a:t>     d) Chủ trì, phối hợp các cơ quan có liên quan xác định trường hợp được miễn tiền sử dụng đất/tiền thuê đất theo quy định của pháp luật về tiền sử dụng đất, tiền thuê đất (nếu có);</a:t>
            </a:r>
          </a:p>
          <a:p>
            <a:pPr algn="just">
              <a:lnSpc>
                <a:spcPts val="2826"/>
              </a:lnSpc>
              <a:spcBef>
                <a:spcPct val="0"/>
              </a:spcBef>
            </a:pPr>
            <a:r>
              <a:rPr lang="en-US" sz="2355">
                <a:solidFill>
                  <a:srgbClr val="8F705A"/>
                </a:solidFill>
                <a:latin typeface="Calistoga"/>
                <a:ea typeface="Calistoga"/>
                <a:cs typeface="Calistoga"/>
                <a:sym typeface="Calistoga"/>
              </a:rPr>
              <a:t>    đ) Hoàn thiện hồ sơ trình Chủ tịch UBND cấp có thẩm quyền ban hành quyết định giao đất/cho thuê đất/cho phép chuyển mục đích sử dụng đất/cho thuê đất và cho thuê rừng.  </a:t>
            </a:r>
          </a:p>
          <a:p>
            <a:pPr algn="just">
              <a:lnSpc>
                <a:spcPts val="7268"/>
              </a:lnSpc>
              <a:spcBef>
                <a:spcPct val="0"/>
              </a:spcBef>
            </a:pPr>
            <a:endParaRPr lang="en-US" sz="2355">
              <a:solidFill>
                <a:srgbClr val="8F705A"/>
              </a:solidFill>
              <a:latin typeface="Calistoga"/>
              <a:ea typeface="Calistoga"/>
              <a:cs typeface="Calistoga"/>
              <a:sym typeface="Calistog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3875</Words>
  <Application>Microsoft Office PowerPoint</Application>
  <PresentationFormat>Custom</PresentationFormat>
  <Paragraphs>147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Calistoga</vt:lpstr>
      <vt:lpstr>Public Sans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đào và Xanh lá Hình dạng Hữu cơ Hội thảo Thiền Hội thảo Trực tuyến Bản thuyết trình Keynote</dc:title>
  <cp:lastModifiedBy>Admin</cp:lastModifiedBy>
  <cp:revision>2</cp:revision>
  <cp:lastPrinted>2025-07-31T12:32:04Z</cp:lastPrinted>
  <dcterms:created xsi:type="dcterms:W3CDTF">2006-08-16T00:00:00Z</dcterms:created>
  <dcterms:modified xsi:type="dcterms:W3CDTF">2025-07-31T12:34:06Z</dcterms:modified>
  <dc:identifier>DAGuosYqMjA</dc:identifier>
</cp:coreProperties>
</file>