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8288000" cy="10287000"/>
  <p:notesSz cx="6858000" cy="9144000"/>
  <p:embeddedFontLst>
    <p:embeddedFont>
      <p:font typeface="Canva Sans Bold" panose="020B0604020202020204" charset="0"/>
      <p:regular r:id="rId33"/>
      <p:bold r:id="rId34"/>
    </p:embeddedFont>
    <p:embeddedFont>
      <p:font typeface="Muli Bold Italics" panose="020B0604020202020204" charset="0"/>
      <p:regular r:id="rId35"/>
      <p:bold r:id="rId36"/>
      <p:italic r:id="rId37"/>
      <p:boldItalic r:id="rId38"/>
    </p:embeddedFont>
    <p:embeddedFont>
      <p:font typeface="Muli" panose="020B0604020202020204" charset="0"/>
      <p:regular r:id="rId39"/>
    </p:embeddedFont>
    <p:embeddedFont>
      <p:font typeface="Muli Bold" panose="020B0604020202020204" charset="0"/>
      <p:regular r:id="rId40"/>
      <p:bold r:id="rId41"/>
    </p:embeddedFont>
    <p:embeddedFont>
      <p:font typeface="Calibri" panose="020F0502020204030204" pitchFamily="34" charset="0"/>
      <p:regular r:id="rId42"/>
      <p:bold r:id="rId43"/>
      <p:italic r:id="rId44"/>
      <p:boldItalic r:id="rId45"/>
    </p:embeddedFont>
    <p:embeddedFont>
      <p:font typeface="Muli Italics" panose="020B0604020202020204" charset="0"/>
      <p:regular r:id="rId46"/>
      <p: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690" autoAdjust="0"/>
    <p:restoredTop sz="94648" autoAdjust="0"/>
  </p:normalViewPr>
  <p:slideViewPr>
    <p:cSldViewPr>
      <p:cViewPr varScale="1">
        <p:scale>
          <a:sx n="73" d="100"/>
          <a:sy n="73" d="100"/>
        </p:scale>
        <p:origin x="1110"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6.png"/><Relationship Id="rId7" Type="http://schemas.openxmlformats.org/officeDocument/2006/relationships/image" Target="../media/image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7.svg"/><Relationship Id="rId9"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6.png"/><Relationship Id="rId7" Type="http://schemas.openxmlformats.org/officeDocument/2006/relationships/image" Target="../media/image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7.svg"/><Relationship Id="rId9" Type="http://schemas.openxmlformats.org/officeDocument/2006/relationships/image" Target="../media/image27.jpeg"/></Relationships>
</file>

<file path=ppt/slides/_rels/slide1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6.png"/><Relationship Id="rId7" Type="http://schemas.openxmlformats.org/officeDocument/2006/relationships/image" Target="../media/image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7.svg"/><Relationship Id="rId9" Type="http://schemas.openxmlformats.org/officeDocument/2006/relationships/image" Target="../media/image27.jpeg"/></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png"/><Relationship Id="rId7" Type="http://schemas.openxmlformats.org/officeDocument/2006/relationships/image" Target="../media/image34.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2.svg"/><Relationship Id="rId4" Type="http://schemas.openxmlformats.org/officeDocument/2006/relationships/image" Target="../media/image28.png"/><Relationship Id="rId9" Type="http://schemas.openxmlformats.org/officeDocument/2006/relationships/image" Target="../media/image36.sv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12.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7.svg"/><Relationship Id="rId10" Type="http://schemas.openxmlformats.org/officeDocument/2006/relationships/image" Target="../media/image10.jpeg"/><Relationship Id="rId4" Type="http://schemas.openxmlformats.org/officeDocument/2006/relationships/image" Target="../media/image6.png"/><Relationship Id="rId9" Type="http://schemas.openxmlformats.org/officeDocument/2006/relationships/image" Target="../media/image9.sv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6.png"/><Relationship Id="rId7" Type="http://schemas.openxmlformats.org/officeDocument/2006/relationships/image" Target="../media/image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9.svg"/><Relationship Id="rId10" Type="http://schemas.openxmlformats.org/officeDocument/2006/relationships/image" Target="../media/image12.svg"/><Relationship Id="rId4" Type="http://schemas.openxmlformats.org/officeDocument/2006/relationships/image" Target="../media/image7.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7.svg"/><Relationship Id="rId7"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2.svg"/><Relationship Id="rId4" Type="http://schemas.openxmlformats.org/officeDocument/2006/relationships/image" Target="../media/image9.png"/><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9.png"/><Relationship Id="rId10" Type="http://schemas.openxmlformats.org/officeDocument/2006/relationships/image" Target="../media/image11.jpeg"/><Relationship Id="rId4" Type="http://schemas.openxmlformats.org/officeDocument/2006/relationships/image" Target="../media/image7.svg"/><Relationship Id="rId9" Type="http://schemas.openxmlformats.org/officeDocument/2006/relationships/image" Target="../media/image9.sv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6.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7.sv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VN"/>
          </a:p>
        </p:txBody>
      </p:sp>
      <p:grpSp>
        <p:nvGrpSpPr>
          <p:cNvPr id="3" name="Group 3"/>
          <p:cNvGrpSpPr/>
          <p:nvPr/>
        </p:nvGrpSpPr>
        <p:grpSpPr>
          <a:xfrm rot="-3233516">
            <a:off x="14187107" y="9760099"/>
            <a:ext cx="303218" cy="30321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3233516">
            <a:off x="14466456" y="9377129"/>
            <a:ext cx="303218" cy="30321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3233516">
            <a:off x="14745805" y="8994159"/>
            <a:ext cx="303218" cy="303218"/>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7974768" y="3542257"/>
            <a:ext cx="10326756" cy="2746842"/>
          </a:xfrm>
          <a:prstGeom prst="rect">
            <a:avLst/>
          </a:prstGeom>
        </p:spPr>
        <p:txBody>
          <a:bodyPr wrap="square" lIns="0" tIns="0" rIns="0" bIns="0" rtlCol="0" anchor="t">
            <a:spAutoFit/>
          </a:bodyPr>
          <a:lstStyle/>
          <a:p>
            <a:pPr algn="ctr">
              <a:lnSpc>
                <a:spcPts val="7427"/>
              </a:lnSpc>
            </a:pPr>
            <a:r>
              <a:rPr lang="en-US" sz="5305" b="1">
                <a:solidFill>
                  <a:srgbClr val="610876"/>
                </a:solidFill>
                <a:latin typeface="Muli Bold"/>
                <a:ea typeface="Muli Bold"/>
                <a:cs typeface="Muli Bold"/>
                <a:sym typeface="Muli Bold"/>
              </a:rPr>
              <a:t>PHÂN CẤP, PHÂN QUYỀN, </a:t>
            </a:r>
          </a:p>
          <a:p>
            <a:pPr algn="ctr">
              <a:lnSpc>
                <a:spcPts val="7287"/>
              </a:lnSpc>
              <a:spcBef>
                <a:spcPct val="0"/>
              </a:spcBef>
            </a:pPr>
            <a:r>
              <a:rPr lang="en-US" sz="5205" b="1">
                <a:solidFill>
                  <a:srgbClr val="610876"/>
                </a:solidFill>
                <a:latin typeface="Muli Bold"/>
                <a:ea typeface="Muli Bold"/>
                <a:cs typeface="Muli Bold"/>
                <a:sym typeface="Muli Bold"/>
              </a:rPr>
              <a:t>PHÂN ĐỊNH THẨM QUYỀN TRONG LĨNH VỰC ĐẤT ĐAI</a:t>
            </a:r>
          </a:p>
        </p:txBody>
      </p:sp>
      <p:sp>
        <p:nvSpPr>
          <p:cNvPr id="15" name="TextBox 15"/>
          <p:cNvSpPr txBox="1"/>
          <p:nvPr/>
        </p:nvSpPr>
        <p:spPr>
          <a:xfrm>
            <a:off x="7988294" y="2746746"/>
            <a:ext cx="10104628" cy="584139"/>
          </a:xfrm>
          <a:prstGeom prst="rect">
            <a:avLst/>
          </a:prstGeom>
        </p:spPr>
        <p:txBody>
          <a:bodyPr wrap="square" lIns="0" tIns="0" rIns="0" bIns="0" rtlCol="0" anchor="t">
            <a:spAutoFit/>
          </a:bodyPr>
          <a:lstStyle/>
          <a:p>
            <a:pPr algn="ctr">
              <a:lnSpc>
                <a:spcPts val="4899"/>
              </a:lnSpc>
              <a:spcBef>
                <a:spcPct val="0"/>
              </a:spcBef>
            </a:pPr>
            <a:r>
              <a:rPr lang="en-US" sz="3499" b="1">
                <a:solidFill>
                  <a:srgbClr val="C00000"/>
                </a:solidFill>
                <a:ea typeface="Canva Sans Bold"/>
                <a:cs typeface="Canva Sans Bold"/>
                <a:sym typeface="Canva Sans Bold"/>
              </a:rPr>
              <a:t>HỘI NGHỊ TẬP HUẤN TOÀN QUỐC</a:t>
            </a:r>
          </a:p>
        </p:txBody>
      </p:sp>
      <p:sp>
        <p:nvSpPr>
          <p:cNvPr id="16" name="TextBox 16"/>
          <p:cNvSpPr txBox="1"/>
          <p:nvPr/>
        </p:nvSpPr>
        <p:spPr>
          <a:xfrm>
            <a:off x="9144000" y="9791699"/>
            <a:ext cx="8270147" cy="501291"/>
          </a:xfrm>
          <a:prstGeom prst="rect">
            <a:avLst/>
          </a:prstGeom>
        </p:spPr>
        <p:txBody>
          <a:bodyPr lIns="0" tIns="0" rIns="0" bIns="0" rtlCol="0" anchor="t">
            <a:spAutoFit/>
          </a:bodyPr>
          <a:lstStyle/>
          <a:p>
            <a:pPr algn="ctr">
              <a:lnSpc>
                <a:spcPts val="4199"/>
              </a:lnSpc>
              <a:spcBef>
                <a:spcPct val="0"/>
              </a:spcBef>
            </a:pPr>
            <a:r>
              <a:rPr lang="en-US" sz="2999" b="1" dirty="0">
                <a:solidFill>
                  <a:srgbClr val="610876"/>
                </a:solidFill>
                <a:latin typeface="Times New Roman" panose="02020603050405020304" pitchFamily="18" charset="0"/>
                <a:ea typeface="Canva Sans Bold"/>
                <a:cs typeface="Times New Roman" panose="02020603050405020304" pitchFamily="18" charset="0"/>
                <a:sym typeface="Canva Sans Bold"/>
              </a:rPr>
              <a:t>HÀ </a:t>
            </a:r>
            <a:r>
              <a:rPr lang="en-US" sz="2999" b="1" dirty="0" smtClean="0">
                <a:solidFill>
                  <a:srgbClr val="610876"/>
                </a:solidFill>
                <a:latin typeface="Times New Roman" panose="02020603050405020304" pitchFamily="18" charset="0"/>
                <a:ea typeface="Canva Sans Bold"/>
                <a:cs typeface="Times New Roman" panose="02020603050405020304" pitchFamily="18" charset="0"/>
                <a:sym typeface="Canva Sans Bold"/>
              </a:rPr>
              <a:t>NỘI </a:t>
            </a:r>
            <a:r>
              <a:rPr lang="en-US" sz="2999" b="1" dirty="0">
                <a:solidFill>
                  <a:srgbClr val="610876"/>
                </a:solidFill>
                <a:latin typeface="Canva Sans Bold"/>
                <a:ea typeface="Canva Sans Bold"/>
                <a:cs typeface="Canva Sans Bold"/>
                <a:sym typeface="Canva Sans Bold"/>
              </a:rPr>
              <a:t>- THÁNG 8/2025</a:t>
            </a:r>
          </a:p>
        </p:txBody>
      </p:sp>
      <p:sp>
        <p:nvSpPr>
          <p:cNvPr id="20" name="TextBox 19">
            <a:extLst>
              <a:ext uri="{FF2B5EF4-FFF2-40B4-BE49-F238E27FC236}">
                <a16:creationId xmlns:a16="http://schemas.microsoft.com/office/drawing/2014/main" id="{32C2B4B5-BADA-8E96-E9C1-BCB867948B45}"/>
              </a:ext>
            </a:extLst>
          </p:cNvPr>
          <p:cNvSpPr txBox="1"/>
          <p:nvPr/>
        </p:nvSpPr>
        <p:spPr>
          <a:xfrm>
            <a:off x="9889084" y="434037"/>
            <a:ext cx="7649885" cy="584775"/>
          </a:xfrm>
          <a:prstGeom prst="rect">
            <a:avLst/>
          </a:prstGeom>
          <a:noFill/>
        </p:spPr>
        <p:txBody>
          <a:bodyPr wrap="square" rtlCol="0">
            <a:spAutoFit/>
          </a:bodyPr>
          <a:lstStyle/>
          <a:p>
            <a:pPr algn="ctr"/>
            <a:r>
              <a:rPr lang="en-US" sz="3200" b="1" dirty="0">
                <a:solidFill>
                  <a:srgbClr val="FF0000"/>
                </a:solidFill>
                <a:effectLst>
                  <a:outerShdw blurRad="50800" dist="38100" dir="8100000" algn="tr" rotWithShape="0">
                    <a:prstClr val="black">
                      <a:alpha val="40000"/>
                    </a:prstClr>
                  </a:outerShdw>
                </a:effectLst>
                <a:latin typeface="Times New Roman" panose="02020603050405020304" pitchFamily="18" charset="0"/>
                <a:cs typeface="Times New Roman" panose="02020603050405020304" pitchFamily="18" charset="0"/>
              </a:rPr>
              <a:t>BỘ NÔNG NGHIỆP VÀ MÔI TRƯỜNG</a:t>
            </a:r>
          </a:p>
        </p:txBody>
      </p:sp>
      <p:pic>
        <p:nvPicPr>
          <p:cNvPr id="21" name="Picture 20">
            <a:extLst>
              <a:ext uri="{FF2B5EF4-FFF2-40B4-BE49-F238E27FC236}">
                <a16:creationId xmlns:a16="http://schemas.microsoft.com/office/drawing/2014/main" id="{C319802F-C281-A8AD-C9AF-2909B1614B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9200" y="220490"/>
            <a:ext cx="1049884" cy="1008979"/>
          </a:xfrm>
          <a:prstGeom prst="rect">
            <a:avLst/>
          </a:prstGeom>
        </p:spPr>
      </p:pic>
      <p:cxnSp>
        <p:nvCxnSpPr>
          <p:cNvPr id="23" name="Straight Connector 22">
            <a:extLst>
              <a:ext uri="{FF2B5EF4-FFF2-40B4-BE49-F238E27FC236}">
                <a16:creationId xmlns:a16="http://schemas.microsoft.com/office/drawing/2014/main" id="{92C50384-B828-3C59-C706-DDFB38E67F28}"/>
              </a:ext>
            </a:extLst>
          </p:cNvPr>
          <p:cNvCxnSpPr/>
          <p:nvPr/>
        </p:nvCxnSpPr>
        <p:spPr>
          <a:xfrm>
            <a:off x="10955884" y="1018096"/>
            <a:ext cx="5105400" cy="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grpSp>
        <p:nvGrpSpPr>
          <p:cNvPr id="30" name="Group 2">
            <a:extLst>
              <a:ext uri="{FF2B5EF4-FFF2-40B4-BE49-F238E27FC236}">
                <a16:creationId xmlns:a16="http://schemas.microsoft.com/office/drawing/2014/main" id="{29176988-3DEF-D48E-0996-13330E9B4EA9}"/>
              </a:ext>
            </a:extLst>
          </p:cNvPr>
          <p:cNvGrpSpPr/>
          <p:nvPr/>
        </p:nvGrpSpPr>
        <p:grpSpPr>
          <a:xfrm>
            <a:off x="13524" y="-38100"/>
            <a:ext cx="7961245" cy="10363200"/>
            <a:chOff x="0" y="0"/>
            <a:chExt cx="1233405" cy="1593725"/>
          </a:xfrm>
        </p:grpSpPr>
        <p:sp>
          <p:nvSpPr>
            <p:cNvPr id="31" name="Freeform 3">
              <a:extLst>
                <a:ext uri="{FF2B5EF4-FFF2-40B4-BE49-F238E27FC236}">
                  <a16:creationId xmlns:a16="http://schemas.microsoft.com/office/drawing/2014/main" id="{452A576E-920C-2F83-C93B-9D259CD7E3A4}"/>
                </a:ext>
              </a:extLst>
            </p:cNvPr>
            <p:cNvSpPr/>
            <p:nvPr/>
          </p:nvSpPr>
          <p:spPr>
            <a:xfrm>
              <a:off x="0" y="0"/>
              <a:ext cx="1233405" cy="1593725"/>
            </a:xfrm>
            <a:custGeom>
              <a:avLst/>
              <a:gdLst/>
              <a:ahLst/>
              <a:cxnLst/>
              <a:rect l="l" t="t" r="r" b="b"/>
              <a:pathLst>
                <a:path w="1233405" h="1593725">
                  <a:moveTo>
                    <a:pt x="0" y="0"/>
                  </a:moveTo>
                  <a:lnTo>
                    <a:pt x="1233405" y="0"/>
                  </a:lnTo>
                  <a:lnTo>
                    <a:pt x="1233405" y="1593725"/>
                  </a:lnTo>
                  <a:lnTo>
                    <a:pt x="0" y="1593725"/>
                  </a:lnTo>
                  <a:close/>
                </a:path>
              </a:pathLst>
            </a:custGeom>
            <a:blipFill>
              <a:blip r:embed="rId4"/>
              <a:stretch>
                <a:fillRect l="-47086" r="-47086"/>
              </a:stretch>
            </a:blipFill>
          </p:spPr>
          <p:txBody>
            <a:bodyPr/>
            <a:lstStyle/>
            <a:p>
              <a:endParaRPr lang="en-VN"/>
            </a:p>
          </p:txBody>
        </p:sp>
      </p:grpSp>
      <p:grpSp>
        <p:nvGrpSpPr>
          <p:cNvPr id="32" name="Group 4">
            <a:extLst>
              <a:ext uri="{FF2B5EF4-FFF2-40B4-BE49-F238E27FC236}">
                <a16:creationId xmlns:a16="http://schemas.microsoft.com/office/drawing/2014/main" id="{10CD1F70-2D1F-502A-B169-0AEFB4235E50}"/>
              </a:ext>
            </a:extLst>
          </p:cNvPr>
          <p:cNvGrpSpPr/>
          <p:nvPr/>
        </p:nvGrpSpPr>
        <p:grpSpPr>
          <a:xfrm>
            <a:off x="1468955" y="2360595"/>
            <a:ext cx="6505813" cy="6505813"/>
            <a:chOff x="0" y="0"/>
            <a:chExt cx="812800" cy="812800"/>
          </a:xfrm>
        </p:grpSpPr>
        <p:sp>
          <p:nvSpPr>
            <p:cNvPr id="33" name="Freeform 5">
              <a:extLst>
                <a:ext uri="{FF2B5EF4-FFF2-40B4-BE49-F238E27FC236}">
                  <a16:creationId xmlns:a16="http://schemas.microsoft.com/office/drawing/2014/main" id="{E8E9859A-AE3F-6910-F5B8-8310B774253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37025" r="-37025"/>
              </a:stretch>
            </a:blipFill>
            <a:ln cap="sq">
              <a:noFill/>
              <a:prstDash val="solid"/>
              <a:miter/>
            </a:ln>
          </p:spPr>
          <p:txBody>
            <a:bodyPr/>
            <a:lstStyle/>
            <a:p>
              <a:endParaRPr lang="en-VN"/>
            </a:p>
          </p:txBody>
        </p:sp>
      </p:grpSp>
    </p:spTree>
  </p:cSld>
  <p:clrMapOvr>
    <a:masterClrMapping/>
  </p:clrMapOvr>
  <p:transition spd="med">
    <p:circl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VN"/>
          </a:p>
        </p:txBody>
      </p:sp>
      <p:sp>
        <p:nvSpPr>
          <p:cNvPr id="3" name="TextBox 3"/>
          <p:cNvSpPr txBox="1"/>
          <p:nvPr/>
        </p:nvSpPr>
        <p:spPr>
          <a:xfrm>
            <a:off x="1028700" y="272458"/>
            <a:ext cx="10504914" cy="1775460"/>
          </a:xfrm>
          <a:prstGeom prst="rect">
            <a:avLst/>
          </a:prstGeom>
        </p:spPr>
        <p:txBody>
          <a:bodyPr lIns="0" tIns="0" rIns="0" bIns="0" rtlCol="0" anchor="t">
            <a:spAutoFit/>
          </a:bodyPr>
          <a:lstStyle/>
          <a:p>
            <a:pPr algn="ctr">
              <a:lnSpc>
                <a:spcPts val="7139"/>
              </a:lnSpc>
            </a:pPr>
            <a:r>
              <a:rPr lang="en-US" sz="5100" b="1">
                <a:solidFill>
                  <a:srgbClr val="610876"/>
                </a:solidFill>
                <a:latin typeface="Muli Bold"/>
                <a:ea typeface="Muli Bold"/>
                <a:cs typeface="Muli Bold"/>
                <a:sym typeface="Muli Bold"/>
              </a:rPr>
              <a:t>Phân quyền</a:t>
            </a:r>
          </a:p>
          <a:p>
            <a:pPr algn="ctr">
              <a:lnSpc>
                <a:spcPts val="7139"/>
              </a:lnSpc>
              <a:spcBef>
                <a:spcPct val="0"/>
              </a:spcBef>
            </a:pPr>
            <a:r>
              <a:rPr lang="en-US" sz="5100" b="1">
                <a:solidFill>
                  <a:srgbClr val="610876"/>
                </a:solidFill>
                <a:latin typeface="Muli Bold"/>
                <a:ea typeface="Muli Bold"/>
                <a:cs typeface="Muli Bold"/>
                <a:sym typeface="Muli Bold"/>
              </a:rPr>
              <a:t> giữa các cơ quan cấp tỉnh</a:t>
            </a:r>
          </a:p>
        </p:txBody>
      </p:sp>
      <p:grpSp>
        <p:nvGrpSpPr>
          <p:cNvPr id="4" name="Group 4"/>
          <p:cNvGrpSpPr/>
          <p:nvPr/>
        </p:nvGrpSpPr>
        <p:grpSpPr>
          <a:xfrm>
            <a:off x="1134370" y="3761095"/>
            <a:ext cx="11768225" cy="2746972"/>
            <a:chOff x="0" y="0"/>
            <a:chExt cx="3797597" cy="886446"/>
          </a:xfrm>
        </p:grpSpPr>
        <p:sp>
          <p:nvSpPr>
            <p:cNvPr id="5" name="Freeform 5"/>
            <p:cNvSpPr/>
            <p:nvPr/>
          </p:nvSpPr>
          <p:spPr>
            <a:xfrm>
              <a:off x="0" y="0"/>
              <a:ext cx="3797597" cy="886446"/>
            </a:xfrm>
            <a:custGeom>
              <a:avLst/>
              <a:gdLst/>
              <a:ahLst/>
              <a:cxnLst/>
              <a:rect l="l" t="t" r="r" b="b"/>
              <a:pathLst>
                <a:path w="3797597" h="886446">
                  <a:moveTo>
                    <a:pt x="13157" y="0"/>
                  </a:moveTo>
                  <a:lnTo>
                    <a:pt x="3784440" y="0"/>
                  </a:lnTo>
                  <a:cubicBezTo>
                    <a:pt x="3791706" y="0"/>
                    <a:pt x="3797597" y="5891"/>
                    <a:pt x="3797597" y="13157"/>
                  </a:cubicBezTo>
                  <a:lnTo>
                    <a:pt x="3797597" y="873288"/>
                  </a:lnTo>
                  <a:cubicBezTo>
                    <a:pt x="3797597" y="880555"/>
                    <a:pt x="3791706" y="886446"/>
                    <a:pt x="3784440" y="886446"/>
                  </a:cubicBezTo>
                  <a:lnTo>
                    <a:pt x="13157" y="886446"/>
                  </a:lnTo>
                  <a:cubicBezTo>
                    <a:pt x="5891" y="886446"/>
                    <a:pt x="0" y="880555"/>
                    <a:pt x="0" y="873288"/>
                  </a:cubicBezTo>
                  <a:lnTo>
                    <a:pt x="0" y="13157"/>
                  </a:lnTo>
                  <a:cubicBezTo>
                    <a:pt x="0" y="5891"/>
                    <a:pt x="5891" y="0"/>
                    <a:pt x="13157" y="0"/>
                  </a:cubicBezTo>
                  <a:close/>
                </a:path>
              </a:pathLst>
            </a:custGeom>
            <a:solidFill>
              <a:srgbClr val="000000">
                <a:alpha val="0"/>
              </a:srgbClr>
            </a:solidFill>
            <a:ln w="47625" cap="sq">
              <a:gradFill>
                <a:gsLst>
                  <a:gs pos="0">
                    <a:srgbClr val="CF428E">
                      <a:alpha val="100000"/>
                    </a:srgbClr>
                  </a:gs>
                  <a:gs pos="100000">
                    <a:srgbClr val="610876">
                      <a:alpha val="100000"/>
                    </a:srgbClr>
                  </a:gs>
                </a:gsLst>
                <a:lin ang="0"/>
              </a:gradFill>
              <a:prstDash val="solid"/>
              <a:miter/>
            </a:ln>
          </p:spPr>
          <p:txBody>
            <a:bodyPr/>
            <a:lstStyle/>
            <a:p>
              <a:endParaRPr lang="en-VN"/>
            </a:p>
          </p:txBody>
        </p:sp>
        <p:sp>
          <p:nvSpPr>
            <p:cNvPr id="6" name="TextBox 6"/>
            <p:cNvSpPr txBox="1"/>
            <p:nvPr/>
          </p:nvSpPr>
          <p:spPr>
            <a:xfrm>
              <a:off x="0" y="-38100"/>
              <a:ext cx="3797597" cy="924546"/>
            </a:xfrm>
            <a:prstGeom prst="rect">
              <a:avLst/>
            </a:prstGeom>
          </p:spPr>
          <p:txBody>
            <a:bodyPr lIns="36575" tIns="36575" rIns="36575" bIns="36575" rtlCol="0" anchor="ctr"/>
            <a:lstStyle/>
            <a:p>
              <a:pPr algn="ctr">
                <a:lnSpc>
                  <a:spcPts val="2660"/>
                </a:lnSpc>
              </a:pPr>
              <a:endParaRPr/>
            </a:p>
          </p:txBody>
        </p:sp>
      </p:grpSp>
      <p:sp>
        <p:nvSpPr>
          <p:cNvPr id="7" name="TextBox 7"/>
          <p:cNvSpPr txBox="1"/>
          <p:nvPr/>
        </p:nvSpPr>
        <p:spPr>
          <a:xfrm>
            <a:off x="2852614" y="2265670"/>
            <a:ext cx="7506226" cy="1352550"/>
          </a:xfrm>
          <a:prstGeom prst="rect">
            <a:avLst/>
          </a:prstGeom>
        </p:spPr>
        <p:txBody>
          <a:bodyPr lIns="0" tIns="0" rIns="0" bIns="0" rtlCol="0" anchor="t">
            <a:spAutoFit/>
          </a:bodyPr>
          <a:lstStyle/>
          <a:p>
            <a:pPr algn="ctr">
              <a:lnSpc>
                <a:spcPts val="3615"/>
              </a:lnSpc>
            </a:pPr>
            <a:r>
              <a:rPr lang="en-US" sz="3012" b="1">
                <a:solidFill>
                  <a:srgbClr val="D7443F"/>
                </a:solidFill>
                <a:latin typeface="Muli Bold"/>
                <a:ea typeface="Muli Bold"/>
                <a:cs typeface="Muli Bold"/>
                <a:sym typeface="Muli Bold"/>
              </a:rPr>
              <a:t>CHUYỂN 03 THẨM QUYỀN CỦA </a:t>
            </a:r>
          </a:p>
          <a:p>
            <a:pPr algn="ctr">
              <a:lnSpc>
                <a:spcPts val="3615"/>
              </a:lnSpc>
            </a:pPr>
            <a:r>
              <a:rPr lang="en-US" sz="3012" b="1">
                <a:solidFill>
                  <a:srgbClr val="D7443F"/>
                </a:solidFill>
                <a:latin typeface="Muli Bold"/>
                <a:ea typeface="Muli Bold"/>
                <a:cs typeface="Muli Bold"/>
                <a:sym typeface="Muli Bold"/>
              </a:rPr>
              <a:t>HĐND          UBND CẤP TỈNH</a:t>
            </a:r>
          </a:p>
          <a:p>
            <a:pPr algn="l">
              <a:lnSpc>
                <a:spcPts val="3495"/>
              </a:lnSpc>
            </a:pPr>
            <a:endParaRPr lang="en-US" sz="3012" b="1">
              <a:solidFill>
                <a:srgbClr val="D7443F"/>
              </a:solidFill>
              <a:latin typeface="Muli Bold"/>
              <a:ea typeface="Muli Bold"/>
              <a:cs typeface="Muli Bold"/>
              <a:sym typeface="Muli Bold"/>
            </a:endParaRPr>
          </a:p>
        </p:txBody>
      </p:sp>
      <p:sp>
        <p:nvSpPr>
          <p:cNvPr id="8" name="TextBox 8"/>
          <p:cNvSpPr txBox="1"/>
          <p:nvPr/>
        </p:nvSpPr>
        <p:spPr>
          <a:xfrm>
            <a:off x="1416022" y="4019675"/>
            <a:ext cx="5189704" cy="1085850"/>
          </a:xfrm>
          <a:prstGeom prst="rect">
            <a:avLst/>
          </a:prstGeom>
        </p:spPr>
        <p:txBody>
          <a:bodyPr lIns="0" tIns="0" rIns="0" bIns="0" rtlCol="0" anchor="t">
            <a:spAutoFit/>
          </a:bodyPr>
          <a:lstStyle/>
          <a:p>
            <a:pPr algn="just">
              <a:lnSpc>
                <a:spcPts val="2879"/>
              </a:lnSpc>
            </a:pPr>
            <a:r>
              <a:rPr lang="en-US" sz="2400" b="1">
                <a:solidFill>
                  <a:srgbClr val="610876"/>
                </a:solidFill>
                <a:latin typeface="Muli Bold"/>
                <a:ea typeface="Muli Bold"/>
                <a:cs typeface="Muli Bold"/>
                <a:sym typeface="Muli Bold"/>
              </a:rPr>
              <a:t>Quyết định chính sách đặc thù về BT, HT, TĐC</a:t>
            </a:r>
          </a:p>
          <a:p>
            <a:pPr algn="just">
              <a:lnSpc>
                <a:spcPts val="2879"/>
              </a:lnSpc>
            </a:pPr>
            <a:endParaRPr lang="en-US" sz="2400" b="1">
              <a:solidFill>
                <a:srgbClr val="610876"/>
              </a:solidFill>
              <a:latin typeface="Muli Bold"/>
              <a:ea typeface="Muli Bold"/>
              <a:cs typeface="Muli Bold"/>
              <a:sym typeface="Muli Bold"/>
            </a:endParaRPr>
          </a:p>
        </p:txBody>
      </p:sp>
      <p:sp>
        <p:nvSpPr>
          <p:cNvPr id="9" name="TextBox 9"/>
          <p:cNvSpPr txBox="1"/>
          <p:nvPr/>
        </p:nvSpPr>
        <p:spPr>
          <a:xfrm>
            <a:off x="7266440" y="4033286"/>
            <a:ext cx="5283565" cy="1447800"/>
          </a:xfrm>
          <a:prstGeom prst="rect">
            <a:avLst/>
          </a:prstGeom>
        </p:spPr>
        <p:txBody>
          <a:bodyPr lIns="0" tIns="0" rIns="0" bIns="0" rtlCol="0" anchor="t">
            <a:spAutoFit/>
          </a:bodyPr>
          <a:lstStyle/>
          <a:p>
            <a:pPr algn="just">
              <a:lnSpc>
                <a:spcPts val="2879"/>
              </a:lnSpc>
            </a:pPr>
            <a:r>
              <a:rPr lang="en-US" sz="2400" b="1">
                <a:solidFill>
                  <a:srgbClr val="610876"/>
                </a:solidFill>
                <a:latin typeface="Muli Bold"/>
                <a:ea typeface="Muli Bold"/>
                <a:cs typeface="Muli Bold"/>
                <a:sym typeface="Muli Bold"/>
              </a:rPr>
              <a:t>Quyết định bảng giá đất lần đầu, quyết định điều chỉnh, sửa đổi, bổ sung bảng giá đất </a:t>
            </a:r>
          </a:p>
          <a:p>
            <a:pPr algn="just">
              <a:lnSpc>
                <a:spcPts val="2879"/>
              </a:lnSpc>
            </a:pPr>
            <a:endParaRPr lang="en-US" sz="2400" b="1">
              <a:solidFill>
                <a:srgbClr val="610876"/>
              </a:solidFill>
              <a:latin typeface="Muli Bold"/>
              <a:ea typeface="Muli Bold"/>
              <a:cs typeface="Muli Bold"/>
              <a:sym typeface="Muli Bold"/>
            </a:endParaRPr>
          </a:p>
        </p:txBody>
      </p:sp>
      <p:sp>
        <p:nvSpPr>
          <p:cNvPr id="10" name="TextBox 10"/>
          <p:cNvSpPr txBox="1"/>
          <p:nvPr/>
        </p:nvSpPr>
        <p:spPr>
          <a:xfrm>
            <a:off x="1416022" y="5410302"/>
            <a:ext cx="5250007" cy="942975"/>
          </a:xfrm>
          <a:prstGeom prst="rect">
            <a:avLst/>
          </a:prstGeom>
        </p:spPr>
        <p:txBody>
          <a:bodyPr lIns="0" tIns="0" rIns="0" bIns="0" rtlCol="0" anchor="t">
            <a:spAutoFit/>
          </a:bodyPr>
          <a:lstStyle/>
          <a:p>
            <a:pPr algn="just">
              <a:lnSpc>
                <a:spcPts val="2520"/>
              </a:lnSpc>
            </a:pPr>
            <a:r>
              <a:rPr lang="en-US" sz="2100">
                <a:solidFill>
                  <a:srgbClr val="000000"/>
                </a:solidFill>
                <a:latin typeface="Muli"/>
                <a:ea typeface="Muli"/>
                <a:cs typeface="Muli"/>
                <a:sym typeface="Muli"/>
              </a:rPr>
              <a:t>khoản 1 Điều 92 Luật Đất đai và khoản 1 Điều 7 Nghị định số 88/2024/NĐ-CP</a:t>
            </a:r>
          </a:p>
          <a:p>
            <a:pPr algn="just">
              <a:lnSpc>
                <a:spcPts val="2520"/>
              </a:lnSpc>
            </a:pPr>
            <a:endParaRPr lang="en-US" sz="2100">
              <a:solidFill>
                <a:srgbClr val="000000"/>
              </a:solidFill>
              <a:latin typeface="Muli"/>
              <a:ea typeface="Muli"/>
              <a:cs typeface="Muli"/>
              <a:sym typeface="Muli"/>
            </a:endParaRPr>
          </a:p>
        </p:txBody>
      </p:sp>
      <p:sp>
        <p:nvSpPr>
          <p:cNvPr id="11" name="TextBox 11"/>
          <p:cNvSpPr txBox="1"/>
          <p:nvPr/>
        </p:nvSpPr>
        <p:spPr>
          <a:xfrm>
            <a:off x="7266440" y="5250767"/>
            <a:ext cx="5504734" cy="1257300"/>
          </a:xfrm>
          <a:prstGeom prst="rect">
            <a:avLst/>
          </a:prstGeom>
        </p:spPr>
        <p:txBody>
          <a:bodyPr lIns="0" tIns="0" rIns="0" bIns="0" rtlCol="0" anchor="t">
            <a:spAutoFit/>
          </a:bodyPr>
          <a:lstStyle/>
          <a:p>
            <a:pPr algn="just">
              <a:lnSpc>
                <a:spcPts val="2520"/>
              </a:lnSpc>
            </a:pPr>
            <a:r>
              <a:rPr lang="en-US" sz="2100">
                <a:solidFill>
                  <a:srgbClr val="000000"/>
                </a:solidFill>
                <a:latin typeface="Muli"/>
                <a:ea typeface="Muli"/>
                <a:cs typeface="Muli"/>
                <a:sym typeface="Muli"/>
              </a:rPr>
              <a:t>khoản 3 Điều 159 Luật Đất đai và khoản 5 Điều 14, khoản 1 Điều 16, điểm a khoản 2 Điều 38 Nghị định số 71/2024/NĐ-CP</a:t>
            </a:r>
          </a:p>
          <a:p>
            <a:pPr algn="just">
              <a:lnSpc>
                <a:spcPts val="2520"/>
              </a:lnSpc>
            </a:pPr>
            <a:endParaRPr lang="en-US" sz="2100">
              <a:solidFill>
                <a:srgbClr val="000000"/>
              </a:solidFill>
              <a:latin typeface="Muli"/>
              <a:ea typeface="Muli"/>
              <a:cs typeface="Muli"/>
              <a:sym typeface="Muli"/>
            </a:endParaRPr>
          </a:p>
        </p:txBody>
      </p:sp>
      <p:grpSp>
        <p:nvGrpSpPr>
          <p:cNvPr id="12" name="Group 12"/>
          <p:cNvGrpSpPr/>
          <p:nvPr/>
        </p:nvGrpSpPr>
        <p:grpSpPr>
          <a:xfrm>
            <a:off x="1416022" y="7378940"/>
            <a:ext cx="11768225" cy="1875404"/>
            <a:chOff x="0" y="0"/>
            <a:chExt cx="3797597" cy="605191"/>
          </a:xfrm>
        </p:grpSpPr>
        <p:sp>
          <p:nvSpPr>
            <p:cNvPr id="13" name="Freeform 13"/>
            <p:cNvSpPr/>
            <p:nvPr/>
          </p:nvSpPr>
          <p:spPr>
            <a:xfrm>
              <a:off x="0" y="0"/>
              <a:ext cx="3797597" cy="605191"/>
            </a:xfrm>
            <a:custGeom>
              <a:avLst/>
              <a:gdLst/>
              <a:ahLst/>
              <a:cxnLst/>
              <a:rect l="l" t="t" r="r" b="b"/>
              <a:pathLst>
                <a:path w="3797597" h="605191">
                  <a:moveTo>
                    <a:pt x="13157" y="0"/>
                  </a:moveTo>
                  <a:lnTo>
                    <a:pt x="3784440" y="0"/>
                  </a:lnTo>
                  <a:cubicBezTo>
                    <a:pt x="3791706" y="0"/>
                    <a:pt x="3797597" y="5891"/>
                    <a:pt x="3797597" y="13157"/>
                  </a:cubicBezTo>
                  <a:lnTo>
                    <a:pt x="3797597" y="592034"/>
                  </a:lnTo>
                  <a:cubicBezTo>
                    <a:pt x="3797597" y="599301"/>
                    <a:pt x="3791706" y="605191"/>
                    <a:pt x="3784440" y="605191"/>
                  </a:cubicBezTo>
                  <a:lnTo>
                    <a:pt x="13157" y="605191"/>
                  </a:lnTo>
                  <a:cubicBezTo>
                    <a:pt x="5891" y="605191"/>
                    <a:pt x="0" y="599301"/>
                    <a:pt x="0" y="592034"/>
                  </a:cubicBezTo>
                  <a:lnTo>
                    <a:pt x="0" y="13157"/>
                  </a:lnTo>
                  <a:cubicBezTo>
                    <a:pt x="0" y="5891"/>
                    <a:pt x="5891" y="0"/>
                    <a:pt x="13157" y="0"/>
                  </a:cubicBezTo>
                  <a:close/>
                </a:path>
              </a:pathLst>
            </a:custGeom>
            <a:solidFill>
              <a:srgbClr val="000000">
                <a:alpha val="0"/>
              </a:srgbClr>
            </a:solidFill>
            <a:ln w="47625" cap="sq">
              <a:gradFill>
                <a:gsLst>
                  <a:gs pos="0">
                    <a:srgbClr val="CF428E">
                      <a:alpha val="100000"/>
                    </a:srgbClr>
                  </a:gs>
                  <a:gs pos="100000">
                    <a:srgbClr val="610876">
                      <a:alpha val="100000"/>
                    </a:srgbClr>
                  </a:gs>
                </a:gsLst>
                <a:lin ang="0"/>
              </a:gradFill>
              <a:prstDash val="solid"/>
              <a:miter/>
            </a:ln>
          </p:spPr>
          <p:txBody>
            <a:bodyPr/>
            <a:lstStyle/>
            <a:p>
              <a:endParaRPr lang="en-VN"/>
            </a:p>
          </p:txBody>
        </p:sp>
        <p:sp>
          <p:nvSpPr>
            <p:cNvPr id="14" name="TextBox 14"/>
            <p:cNvSpPr txBox="1"/>
            <p:nvPr/>
          </p:nvSpPr>
          <p:spPr>
            <a:xfrm>
              <a:off x="0" y="-38100"/>
              <a:ext cx="3797597" cy="643291"/>
            </a:xfrm>
            <a:prstGeom prst="rect">
              <a:avLst/>
            </a:prstGeom>
          </p:spPr>
          <p:txBody>
            <a:bodyPr lIns="36575" tIns="36575" rIns="36575" bIns="36575" rtlCol="0" anchor="ctr"/>
            <a:lstStyle/>
            <a:p>
              <a:pPr algn="ctr">
                <a:lnSpc>
                  <a:spcPts val="2660"/>
                </a:lnSpc>
              </a:pPr>
              <a:endParaRPr/>
            </a:p>
          </p:txBody>
        </p:sp>
      </p:grpSp>
      <p:sp>
        <p:nvSpPr>
          <p:cNvPr id="15" name="TextBox 15"/>
          <p:cNvSpPr txBox="1"/>
          <p:nvPr/>
        </p:nvSpPr>
        <p:spPr>
          <a:xfrm>
            <a:off x="1681390" y="7553450"/>
            <a:ext cx="11089783" cy="1085850"/>
          </a:xfrm>
          <a:prstGeom prst="rect">
            <a:avLst/>
          </a:prstGeom>
        </p:spPr>
        <p:txBody>
          <a:bodyPr lIns="0" tIns="0" rIns="0" bIns="0" rtlCol="0" anchor="t">
            <a:spAutoFit/>
          </a:bodyPr>
          <a:lstStyle/>
          <a:p>
            <a:pPr algn="just">
              <a:lnSpc>
                <a:spcPts val="2879"/>
              </a:lnSpc>
            </a:pPr>
            <a:r>
              <a:rPr lang="en-US" sz="2400" b="1">
                <a:solidFill>
                  <a:srgbClr val="610876"/>
                </a:solidFill>
                <a:latin typeface="Muli Bold"/>
                <a:ea typeface="Muli Bold"/>
                <a:cs typeface="Muli Bold"/>
                <a:sym typeface="Muli Bold"/>
              </a:rPr>
              <a:t>Chấp thuận việc chuyển mục đích sử dụng đất trồng lúa, đất rừng đặc dụng, đất rừng phòng hộ, đất rừng sản xuất sang mục đích khác </a:t>
            </a:r>
          </a:p>
          <a:p>
            <a:pPr algn="just">
              <a:lnSpc>
                <a:spcPts val="2879"/>
              </a:lnSpc>
            </a:pPr>
            <a:endParaRPr lang="en-US" sz="2400" b="1">
              <a:solidFill>
                <a:srgbClr val="610876"/>
              </a:solidFill>
              <a:latin typeface="Muli Bold"/>
              <a:ea typeface="Muli Bold"/>
              <a:cs typeface="Muli Bold"/>
              <a:sym typeface="Muli Bold"/>
            </a:endParaRPr>
          </a:p>
        </p:txBody>
      </p:sp>
      <p:sp>
        <p:nvSpPr>
          <p:cNvPr id="16" name="TextBox 16"/>
          <p:cNvSpPr txBox="1"/>
          <p:nvPr/>
        </p:nvSpPr>
        <p:spPr>
          <a:xfrm>
            <a:off x="1737357" y="8475225"/>
            <a:ext cx="4928672" cy="628650"/>
          </a:xfrm>
          <a:prstGeom prst="rect">
            <a:avLst/>
          </a:prstGeom>
        </p:spPr>
        <p:txBody>
          <a:bodyPr lIns="0" tIns="0" rIns="0" bIns="0" rtlCol="0" anchor="t">
            <a:spAutoFit/>
          </a:bodyPr>
          <a:lstStyle/>
          <a:p>
            <a:pPr algn="just">
              <a:lnSpc>
                <a:spcPts val="2520"/>
              </a:lnSpc>
            </a:pPr>
            <a:r>
              <a:rPr lang="en-US" sz="2100">
                <a:solidFill>
                  <a:srgbClr val="000000"/>
                </a:solidFill>
                <a:latin typeface="Muli"/>
                <a:ea typeface="Muli"/>
                <a:cs typeface="Muli"/>
                <a:sym typeface="Muli"/>
              </a:rPr>
              <a:t>khoản 1 Điều 122 Luật Đất đai</a:t>
            </a:r>
          </a:p>
          <a:p>
            <a:pPr algn="just">
              <a:lnSpc>
                <a:spcPts val="2520"/>
              </a:lnSpc>
            </a:pPr>
            <a:endParaRPr lang="en-US" sz="2100">
              <a:solidFill>
                <a:srgbClr val="000000"/>
              </a:solidFill>
              <a:latin typeface="Muli"/>
              <a:ea typeface="Muli"/>
              <a:cs typeface="Muli"/>
              <a:sym typeface="Muli"/>
            </a:endParaRPr>
          </a:p>
        </p:txBody>
      </p:sp>
      <p:sp>
        <p:nvSpPr>
          <p:cNvPr id="17" name="Freeform 17"/>
          <p:cNvSpPr/>
          <p:nvPr/>
        </p:nvSpPr>
        <p:spPr>
          <a:xfrm>
            <a:off x="11533614" y="-4009971"/>
            <a:ext cx="10651239" cy="7047895"/>
          </a:xfrm>
          <a:custGeom>
            <a:avLst/>
            <a:gdLst/>
            <a:ahLst/>
            <a:cxnLst/>
            <a:rect l="l" t="t" r="r" b="b"/>
            <a:pathLst>
              <a:path w="10651239" h="7047895">
                <a:moveTo>
                  <a:pt x="0" y="0"/>
                </a:moveTo>
                <a:lnTo>
                  <a:pt x="10651238" y="0"/>
                </a:lnTo>
                <a:lnTo>
                  <a:pt x="10651238" y="7047895"/>
                </a:lnTo>
                <a:lnTo>
                  <a:pt x="0" y="7047895"/>
                </a:lnTo>
                <a:lnTo>
                  <a:pt x="0" y="0"/>
                </a:lnTo>
                <a:close/>
              </a:path>
            </a:pathLst>
          </a:custGeom>
          <a:blipFill>
            <a:blip r:embed="rId3">
              <a:alphaModFix amt="14000"/>
              <a:extLst>
                <a:ext uri="{96DAC541-7B7A-43D3-8B79-37D633B846F1}">
                  <asvg:svgBlip xmlns:asvg="http://schemas.microsoft.com/office/drawing/2016/SVG/main" xmlns="" r:embed="rId4"/>
                </a:ext>
              </a:extLst>
            </a:blip>
            <a:stretch>
              <a:fillRect/>
            </a:stretch>
          </a:blipFill>
        </p:spPr>
        <p:txBody>
          <a:bodyPr/>
          <a:lstStyle/>
          <a:p>
            <a:endParaRPr lang="en-VN"/>
          </a:p>
        </p:txBody>
      </p:sp>
      <p:sp>
        <p:nvSpPr>
          <p:cNvPr id="18" name="Freeform 18"/>
          <p:cNvSpPr/>
          <p:nvPr/>
        </p:nvSpPr>
        <p:spPr>
          <a:xfrm>
            <a:off x="13396861" y="1154221"/>
            <a:ext cx="4616574" cy="4610803"/>
          </a:xfrm>
          <a:custGeom>
            <a:avLst/>
            <a:gdLst/>
            <a:ahLst/>
            <a:cxnLst/>
            <a:rect l="l" t="t" r="r" b="b"/>
            <a:pathLst>
              <a:path w="4616574" h="4610803">
                <a:moveTo>
                  <a:pt x="0" y="0"/>
                </a:moveTo>
                <a:lnTo>
                  <a:pt x="4616574" y="0"/>
                </a:lnTo>
                <a:lnTo>
                  <a:pt x="4616574" y="4610803"/>
                </a:lnTo>
                <a:lnTo>
                  <a:pt x="0" y="4610803"/>
                </a:lnTo>
                <a:lnTo>
                  <a:pt x="0" y="0"/>
                </a:lnTo>
                <a:close/>
              </a:path>
            </a:pathLst>
          </a:custGeom>
          <a:blipFill>
            <a:blip r:embed="rId5"/>
            <a:stretch>
              <a:fillRect/>
            </a:stretch>
          </a:blipFill>
        </p:spPr>
        <p:txBody>
          <a:bodyPr/>
          <a:lstStyle/>
          <a:p>
            <a:endParaRPr lang="en-VN"/>
          </a:p>
        </p:txBody>
      </p:sp>
      <p:sp>
        <p:nvSpPr>
          <p:cNvPr id="19" name="Freeform 19"/>
          <p:cNvSpPr/>
          <p:nvPr/>
        </p:nvSpPr>
        <p:spPr>
          <a:xfrm>
            <a:off x="13582498" y="5334952"/>
            <a:ext cx="4616574" cy="4610803"/>
          </a:xfrm>
          <a:custGeom>
            <a:avLst/>
            <a:gdLst/>
            <a:ahLst/>
            <a:cxnLst/>
            <a:rect l="l" t="t" r="r" b="b"/>
            <a:pathLst>
              <a:path w="4616574" h="4610803">
                <a:moveTo>
                  <a:pt x="0" y="0"/>
                </a:moveTo>
                <a:lnTo>
                  <a:pt x="4616573" y="0"/>
                </a:lnTo>
                <a:lnTo>
                  <a:pt x="4616573" y="4610803"/>
                </a:lnTo>
                <a:lnTo>
                  <a:pt x="0" y="4610803"/>
                </a:lnTo>
                <a:lnTo>
                  <a:pt x="0" y="0"/>
                </a:lnTo>
                <a:close/>
              </a:path>
            </a:pathLst>
          </a:custGeom>
          <a:blipFill>
            <a:blip r:embed="rId5"/>
            <a:stretch>
              <a:fillRect/>
            </a:stretch>
          </a:blipFill>
        </p:spPr>
        <p:txBody>
          <a:bodyPr/>
          <a:lstStyle/>
          <a:p>
            <a:endParaRPr lang="en-VN"/>
          </a:p>
        </p:txBody>
      </p:sp>
      <p:grpSp>
        <p:nvGrpSpPr>
          <p:cNvPr id="20" name="Group 20"/>
          <p:cNvGrpSpPr/>
          <p:nvPr/>
        </p:nvGrpSpPr>
        <p:grpSpPr>
          <a:xfrm rot="2371308">
            <a:off x="8197609" y="-120461"/>
            <a:ext cx="11270026" cy="2656548"/>
            <a:chOff x="0" y="0"/>
            <a:chExt cx="1724094" cy="406400"/>
          </a:xfrm>
        </p:grpSpPr>
        <p:sp>
          <p:nvSpPr>
            <p:cNvPr id="21" name="Freeform 21"/>
            <p:cNvSpPr/>
            <p:nvPr/>
          </p:nvSpPr>
          <p:spPr>
            <a:xfrm>
              <a:off x="0" y="0"/>
              <a:ext cx="1724094" cy="406400"/>
            </a:xfrm>
            <a:custGeom>
              <a:avLst/>
              <a:gdLst/>
              <a:ahLst/>
              <a:cxnLst/>
              <a:rect l="l" t="t" r="r" b="b"/>
              <a:pathLst>
                <a:path w="1724094" h="406400">
                  <a:moveTo>
                    <a:pt x="1520894" y="0"/>
                  </a:moveTo>
                  <a:cubicBezTo>
                    <a:pt x="1633119" y="0"/>
                    <a:pt x="1724094" y="90976"/>
                    <a:pt x="1724094" y="203200"/>
                  </a:cubicBezTo>
                  <a:cubicBezTo>
                    <a:pt x="1724094" y="315424"/>
                    <a:pt x="1633119" y="406400"/>
                    <a:pt x="1520894" y="406400"/>
                  </a:cubicBezTo>
                  <a:lnTo>
                    <a:pt x="203200" y="406400"/>
                  </a:lnTo>
                  <a:cubicBezTo>
                    <a:pt x="90976" y="406400"/>
                    <a:pt x="0" y="315424"/>
                    <a:pt x="0" y="203200"/>
                  </a:cubicBezTo>
                  <a:cubicBezTo>
                    <a:pt x="0" y="90976"/>
                    <a:pt x="90976" y="0"/>
                    <a:pt x="203200" y="0"/>
                  </a:cubicBezTo>
                  <a:close/>
                </a:path>
              </a:pathLst>
            </a:custGeom>
            <a:gradFill rotWithShape="1">
              <a:gsLst>
                <a:gs pos="0">
                  <a:srgbClr val="CF428E">
                    <a:alpha val="100000"/>
                  </a:srgbClr>
                </a:gs>
                <a:gs pos="100000">
                  <a:srgbClr val="610876">
                    <a:alpha val="100000"/>
                  </a:srgbClr>
                </a:gs>
              </a:gsLst>
              <a:lin ang="0"/>
            </a:gradFill>
          </p:spPr>
          <p:txBody>
            <a:bodyPr/>
            <a:lstStyle/>
            <a:p>
              <a:endParaRPr lang="en-VN"/>
            </a:p>
          </p:txBody>
        </p:sp>
        <p:sp>
          <p:nvSpPr>
            <p:cNvPr id="22" name="TextBox 22"/>
            <p:cNvSpPr txBox="1"/>
            <p:nvPr/>
          </p:nvSpPr>
          <p:spPr>
            <a:xfrm>
              <a:off x="0" y="-38100"/>
              <a:ext cx="1724094" cy="444500"/>
            </a:xfrm>
            <a:prstGeom prst="rect">
              <a:avLst/>
            </a:prstGeom>
          </p:spPr>
          <p:txBody>
            <a:bodyPr lIns="40596" tIns="40596" rIns="40596" bIns="40596" rtlCol="0" anchor="ctr"/>
            <a:lstStyle/>
            <a:p>
              <a:pPr algn="ctr">
                <a:lnSpc>
                  <a:spcPts val="2659"/>
                </a:lnSpc>
              </a:pPr>
              <a:endParaRPr/>
            </a:p>
          </p:txBody>
        </p:sp>
      </p:grpSp>
      <p:grpSp>
        <p:nvGrpSpPr>
          <p:cNvPr id="23" name="Group 23"/>
          <p:cNvGrpSpPr/>
          <p:nvPr/>
        </p:nvGrpSpPr>
        <p:grpSpPr>
          <a:xfrm rot="2371308">
            <a:off x="13907933" y="6843727"/>
            <a:ext cx="9679749" cy="2656548"/>
            <a:chOff x="0" y="0"/>
            <a:chExt cx="1480813" cy="406400"/>
          </a:xfrm>
        </p:grpSpPr>
        <p:sp>
          <p:nvSpPr>
            <p:cNvPr id="24" name="Freeform 24"/>
            <p:cNvSpPr/>
            <p:nvPr/>
          </p:nvSpPr>
          <p:spPr>
            <a:xfrm>
              <a:off x="0" y="0"/>
              <a:ext cx="1480813" cy="406400"/>
            </a:xfrm>
            <a:custGeom>
              <a:avLst/>
              <a:gdLst/>
              <a:ahLst/>
              <a:cxnLst/>
              <a:rect l="l" t="t" r="r" b="b"/>
              <a:pathLst>
                <a:path w="1480813" h="406400">
                  <a:moveTo>
                    <a:pt x="1277613" y="0"/>
                  </a:moveTo>
                  <a:cubicBezTo>
                    <a:pt x="1389837" y="0"/>
                    <a:pt x="1480813" y="90976"/>
                    <a:pt x="1480813" y="203200"/>
                  </a:cubicBezTo>
                  <a:cubicBezTo>
                    <a:pt x="1480813" y="315424"/>
                    <a:pt x="1389837" y="406400"/>
                    <a:pt x="1277613"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25" name="TextBox 25"/>
            <p:cNvSpPr txBox="1"/>
            <p:nvPr/>
          </p:nvSpPr>
          <p:spPr>
            <a:xfrm>
              <a:off x="0" y="-38100"/>
              <a:ext cx="1480813" cy="444500"/>
            </a:xfrm>
            <a:prstGeom prst="rect">
              <a:avLst/>
            </a:prstGeom>
          </p:spPr>
          <p:txBody>
            <a:bodyPr lIns="40596" tIns="40596" rIns="40596" bIns="40596" rtlCol="0" anchor="ctr"/>
            <a:lstStyle/>
            <a:p>
              <a:pPr algn="ctr">
                <a:lnSpc>
                  <a:spcPts val="2659"/>
                </a:lnSpc>
              </a:pPr>
              <a:endParaRPr/>
            </a:p>
          </p:txBody>
        </p:sp>
      </p:grpSp>
      <p:grpSp>
        <p:nvGrpSpPr>
          <p:cNvPr id="26" name="Group 26"/>
          <p:cNvGrpSpPr/>
          <p:nvPr/>
        </p:nvGrpSpPr>
        <p:grpSpPr>
          <a:xfrm rot="-8445548">
            <a:off x="9364447" y="-97049"/>
            <a:ext cx="5007628" cy="715252"/>
            <a:chOff x="0" y="0"/>
            <a:chExt cx="2845291" cy="406400"/>
          </a:xfrm>
        </p:grpSpPr>
        <p:sp>
          <p:nvSpPr>
            <p:cNvPr id="27" name="Freeform 27"/>
            <p:cNvSpPr/>
            <p:nvPr/>
          </p:nvSpPr>
          <p:spPr>
            <a:xfrm>
              <a:off x="0" y="0"/>
              <a:ext cx="2845291" cy="406400"/>
            </a:xfrm>
            <a:custGeom>
              <a:avLst/>
              <a:gdLst/>
              <a:ahLst/>
              <a:cxnLst/>
              <a:rect l="l" t="t" r="r" b="b"/>
              <a:pathLst>
                <a:path w="2845291" h="406400">
                  <a:moveTo>
                    <a:pt x="2642091" y="0"/>
                  </a:moveTo>
                  <a:cubicBezTo>
                    <a:pt x="2754316" y="0"/>
                    <a:pt x="2845291" y="90976"/>
                    <a:pt x="2845291" y="203200"/>
                  </a:cubicBezTo>
                  <a:cubicBezTo>
                    <a:pt x="2845291" y="315424"/>
                    <a:pt x="2754316" y="406400"/>
                    <a:pt x="2642091"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28" name="TextBox 28"/>
            <p:cNvSpPr txBox="1"/>
            <p:nvPr/>
          </p:nvSpPr>
          <p:spPr>
            <a:xfrm>
              <a:off x="0" y="-38100"/>
              <a:ext cx="2845291" cy="444500"/>
            </a:xfrm>
            <a:prstGeom prst="rect">
              <a:avLst/>
            </a:prstGeom>
          </p:spPr>
          <p:txBody>
            <a:bodyPr lIns="40596" tIns="40596" rIns="40596" bIns="40596" rtlCol="0" anchor="ctr"/>
            <a:lstStyle/>
            <a:p>
              <a:pPr algn="ctr">
                <a:lnSpc>
                  <a:spcPts val="2659"/>
                </a:lnSpc>
              </a:pPr>
              <a:endParaRPr/>
            </a:p>
          </p:txBody>
        </p:sp>
      </p:grpSp>
      <p:grpSp>
        <p:nvGrpSpPr>
          <p:cNvPr id="29" name="Group 29"/>
          <p:cNvGrpSpPr/>
          <p:nvPr/>
        </p:nvGrpSpPr>
        <p:grpSpPr>
          <a:xfrm rot="-8445548">
            <a:off x="16520834" y="8655671"/>
            <a:ext cx="5007628" cy="715252"/>
            <a:chOff x="0" y="0"/>
            <a:chExt cx="2845291" cy="406400"/>
          </a:xfrm>
        </p:grpSpPr>
        <p:sp>
          <p:nvSpPr>
            <p:cNvPr id="30" name="Freeform 30"/>
            <p:cNvSpPr/>
            <p:nvPr/>
          </p:nvSpPr>
          <p:spPr>
            <a:xfrm>
              <a:off x="0" y="0"/>
              <a:ext cx="2845291" cy="406400"/>
            </a:xfrm>
            <a:custGeom>
              <a:avLst/>
              <a:gdLst/>
              <a:ahLst/>
              <a:cxnLst/>
              <a:rect l="l" t="t" r="r" b="b"/>
              <a:pathLst>
                <a:path w="2845291" h="406400">
                  <a:moveTo>
                    <a:pt x="2642091" y="0"/>
                  </a:moveTo>
                  <a:cubicBezTo>
                    <a:pt x="2754316" y="0"/>
                    <a:pt x="2845291" y="90976"/>
                    <a:pt x="2845291" y="203200"/>
                  </a:cubicBezTo>
                  <a:cubicBezTo>
                    <a:pt x="2845291" y="315424"/>
                    <a:pt x="2754316" y="406400"/>
                    <a:pt x="2642091" y="406400"/>
                  </a:cubicBezTo>
                  <a:lnTo>
                    <a:pt x="203200" y="406400"/>
                  </a:lnTo>
                  <a:cubicBezTo>
                    <a:pt x="90976" y="406400"/>
                    <a:pt x="0" y="315424"/>
                    <a:pt x="0" y="203200"/>
                  </a:cubicBezTo>
                  <a:cubicBezTo>
                    <a:pt x="0" y="90976"/>
                    <a:pt x="90976" y="0"/>
                    <a:pt x="203200" y="0"/>
                  </a:cubicBezTo>
                  <a:close/>
                </a:path>
              </a:pathLst>
            </a:custGeom>
            <a:gradFill rotWithShape="1">
              <a:gsLst>
                <a:gs pos="0">
                  <a:srgbClr val="CF428E">
                    <a:alpha val="100000"/>
                  </a:srgbClr>
                </a:gs>
                <a:gs pos="100000">
                  <a:srgbClr val="610876">
                    <a:alpha val="100000"/>
                  </a:srgbClr>
                </a:gs>
              </a:gsLst>
              <a:lin ang="0"/>
            </a:gradFill>
          </p:spPr>
          <p:txBody>
            <a:bodyPr/>
            <a:lstStyle/>
            <a:p>
              <a:endParaRPr lang="en-VN"/>
            </a:p>
          </p:txBody>
        </p:sp>
        <p:sp>
          <p:nvSpPr>
            <p:cNvPr id="31" name="TextBox 31"/>
            <p:cNvSpPr txBox="1"/>
            <p:nvPr/>
          </p:nvSpPr>
          <p:spPr>
            <a:xfrm>
              <a:off x="0" y="-38100"/>
              <a:ext cx="2845291" cy="444500"/>
            </a:xfrm>
            <a:prstGeom prst="rect">
              <a:avLst/>
            </a:prstGeom>
          </p:spPr>
          <p:txBody>
            <a:bodyPr lIns="40596" tIns="40596" rIns="40596" bIns="40596" rtlCol="0" anchor="ctr"/>
            <a:lstStyle/>
            <a:p>
              <a:pPr algn="ctr">
                <a:lnSpc>
                  <a:spcPts val="2659"/>
                </a:lnSpc>
              </a:pPr>
              <a:endParaRPr/>
            </a:p>
          </p:txBody>
        </p:sp>
      </p:grpSp>
      <p:grpSp>
        <p:nvGrpSpPr>
          <p:cNvPr id="32" name="Group 32"/>
          <p:cNvGrpSpPr/>
          <p:nvPr/>
        </p:nvGrpSpPr>
        <p:grpSpPr>
          <a:xfrm rot="-8323120">
            <a:off x="18320790" y="9758329"/>
            <a:ext cx="242314" cy="242314"/>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34" name="TextBox 34"/>
            <p:cNvSpPr txBox="1"/>
            <p:nvPr/>
          </p:nvSpPr>
          <p:spPr>
            <a:xfrm>
              <a:off x="76200" y="38100"/>
              <a:ext cx="660400" cy="698500"/>
            </a:xfrm>
            <a:prstGeom prst="rect">
              <a:avLst/>
            </a:prstGeom>
          </p:spPr>
          <p:txBody>
            <a:bodyPr lIns="40596" tIns="40596" rIns="40596" bIns="40596" rtlCol="0" anchor="ctr"/>
            <a:lstStyle/>
            <a:p>
              <a:pPr algn="ctr">
                <a:lnSpc>
                  <a:spcPts val="2659"/>
                </a:lnSpc>
              </a:pPr>
              <a:endParaRPr/>
            </a:p>
          </p:txBody>
        </p:sp>
      </p:grpSp>
      <p:grpSp>
        <p:nvGrpSpPr>
          <p:cNvPr id="35" name="Group 35"/>
          <p:cNvGrpSpPr/>
          <p:nvPr/>
        </p:nvGrpSpPr>
        <p:grpSpPr>
          <a:xfrm rot="-8323120">
            <a:off x="14371157" y="891281"/>
            <a:ext cx="242314" cy="242314"/>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37" name="TextBox 37"/>
            <p:cNvSpPr txBox="1"/>
            <p:nvPr/>
          </p:nvSpPr>
          <p:spPr>
            <a:xfrm>
              <a:off x="76200" y="38100"/>
              <a:ext cx="660400" cy="698500"/>
            </a:xfrm>
            <a:prstGeom prst="rect">
              <a:avLst/>
            </a:prstGeom>
          </p:spPr>
          <p:txBody>
            <a:bodyPr lIns="40596" tIns="40596" rIns="40596" bIns="40596" rtlCol="0" anchor="ctr"/>
            <a:lstStyle/>
            <a:p>
              <a:pPr algn="ctr">
                <a:lnSpc>
                  <a:spcPts val="2659"/>
                </a:lnSpc>
              </a:pPr>
              <a:endParaRPr/>
            </a:p>
          </p:txBody>
        </p:sp>
      </p:grpSp>
      <p:grpSp>
        <p:nvGrpSpPr>
          <p:cNvPr id="38" name="Group 38"/>
          <p:cNvGrpSpPr/>
          <p:nvPr/>
        </p:nvGrpSpPr>
        <p:grpSpPr>
          <a:xfrm rot="-8323120">
            <a:off x="18036119" y="9508404"/>
            <a:ext cx="242314" cy="242314"/>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40" name="TextBox 40"/>
            <p:cNvSpPr txBox="1"/>
            <p:nvPr/>
          </p:nvSpPr>
          <p:spPr>
            <a:xfrm>
              <a:off x="76200" y="38100"/>
              <a:ext cx="660400" cy="698500"/>
            </a:xfrm>
            <a:prstGeom prst="rect">
              <a:avLst/>
            </a:prstGeom>
          </p:spPr>
          <p:txBody>
            <a:bodyPr lIns="40596" tIns="40596" rIns="40596" bIns="40596" rtlCol="0" anchor="ctr"/>
            <a:lstStyle/>
            <a:p>
              <a:pPr algn="ctr">
                <a:lnSpc>
                  <a:spcPts val="2659"/>
                </a:lnSpc>
              </a:pPr>
              <a:endParaRPr/>
            </a:p>
          </p:txBody>
        </p:sp>
      </p:grpSp>
      <p:grpSp>
        <p:nvGrpSpPr>
          <p:cNvPr id="41" name="Group 41"/>
          <p:cNvGrpSpPr/>
          <p:nvPr/>
        </p:nvGrpSpPr>
        <p:grpSpPr>
          <a:xfrm rot="-8323120">
            <a:off x="14086485" y="641355"/>
            <a:ext cx="242314" cy="242314"/>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43" name="TextBox 43"/>
            <p:cNvSpPr txBox="1"/>
            <p:nvPr/>
          </p:nvSpPr>
          <p:spPr>
            <a:xfrm>
              <a:off x="76200" y="38100"/>
              <a:ext cx="660400" cy="698500"/>
            </a:xfrm>
            <a:prstGeom prst="rect">
              <a:avLst/>
            </a:prstGeom>
          </p:spPr>
          <p:txBody>
            <a:bodyPr lIns="40596" tIns="40596" rIns="40596" bIns="40596" rtlCol="0" anchor="ctr"/>
            <a:lstStyle/>
            <a:p>
              <a:pPr algn="ctr">
                <a:lnSpc>
                  <a:spcPts val="2659"/>
                </a:lnSpc>
              </a:pPr>
              <a:endParaRPr/>
            </a:p>
          </p:txBody>
        </p:sp>
      </p:grpSp>
      <p:grpSp>
        <p:nvGrpSpPr>
          <p:cNvPr id="44" name="Group 44"/>
          <p:cNvGrpSpPr/>
          <p:nvPr/>
        </p:nvGrpSpPr>
        <p:grpSpPr>
          <a:xfrm rot="-8323120">
            <a:off x="17751448" y="9258478"/>
            <a:ext cx="242314" cy="242314"/>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46" name="TextBox 46"/>
            <p:cNvSpPr txBox="1"/>
            <p:nvPr/>
          </p:nvSpPr>
          <p:spPr>
            <a:xfrm>
              <a:off x="76200" y="38100"/>
              <a:ext cx="660400" cy="698500"/>
            </a:xfrm>
            <a:prstGeom prst="rect">
              <a:avLst/>
            </a:prstGeom>
          </p:spPr>
          <p:txBody>
            <a:bodyPr lIns="40596" tIns="40596" rIns="40596" bIns="40596" rtlCol="0" anchor="ctr"/>
            <a:lstStyle/>
            <a:p>
              <a:pPr algn="ctr">
                <a:lnSpc>
                  <a:spcPts val="2659"/>
                </a:lnSpc>
              </a:pPr>
              <a:endParaRPr/>
            </a:p>
          </p:txBody>
        </p:sp>
      </p:grpSp>
      <p:grpSp>
        <p:nvGrpSpPr>
          <p:cNvPr id="47" name="Group 47"/>
          <p:cNvGrpSpPr/>
          <p:nvPr/>
        </p:nvGrpSpPr>
        <p:grpSpPr>
          <a:xfrm rot="-8323120">
            <a:off x="13801814" y="391430"/>
            <a:ext cx="242314" cy="242314"/>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49" name="TextBox 49"/>
            <p:cNvSpPr txBox="1"/>
            <p:nvPr/>
          </p:nvSpPr>
          <p:spPr>
            <a:xfrm>
              <a:off x="76200" y="38100"/>
              <a:ext cx="660400" cy="698500"/>
            </a:xfrm>
            <a:prstGeom prst="rect">
              <a:avLst/>
            </a:prstGeom>
          </p:spPr>
          <p:txBody>
            <a:bodyPr lIns="40596" tIns="40596" rIns="40596" bIns="40596" rtlCol="0" anchor="ctr"/>
            <a:lstStyle/>
            <a:p>
              <a:pPr algn="ctr">
                <a:lnSpc>
                  <a:spcPts val="2659"/>
                </a:lnSpc>
              </a:pPr>
              <a:endParaRPr/>
            </a:p>
          </p:txBody>
        </p:sp>
      </p:grpSp>
      <p:grpSp>
        <p:nvGrpSpPr>
          <p:cNvPr id="50" name="Group 50"/>
          <p:cNvGrpSpPr/>
          <p:nvPr/>
        </p:nvGrpSpPr>
        <p:grpSpPr>
          <a:xfrm>
            <a:off x="13582498" y="1336973"/>
            <a:ext cx="4245300" cy="4245300"/>
            <a:chOff x="0" y="0"/>
            <a:chExt cx="812800" cy="812800"/>
          </a:xfrm>
        </p:grpSpPr>
        <p:sp>
          <p:nvSpPr>
            <p:cNvPr id="51" name="Freeform 5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52" name="TextBox 52"/>
            <p:cNvSpPr txBox="1"/>
            <p:nvPr/>
          </p:nvSpPr>
          <p:spPr>
            <a:xfrm>
              <a:off x="76200" y="38100"/>
              <a:ext cx="660400" cy="698500"/>
            </a:xfrm>
            <a:prstGeom prst="rect">
              <a:avLst/>
            </a:prstGeom>
          </p:spPr>
          <p:txBody>
            <a:bodyPr lIns="31274" tIns="31274" rIns="31274" bIns="31274" rtlCol="0" anchor="ctr"/>
            <a:lstStyle/>
            <a:p>
              <a:pPr algn="ctr">
                <a:lnSpc>
                  <a:spcPts val="2659"/>
                </a:lnSpc>
              </a:pPr>
              <a:endParaRPr/>
            </a:p>
          </p:txBody>
        </p:sp>
      </p:grpSp>
      <p:grpSp>
        <p:nvGrpSpPr>
          <p:cNvPr id="53" name="Group 53"/>
          <p:cNvGrpSpPr/>
          <p:nvPr/>
        </p:nvGrpSpPr>
        <p:grpSpPr>
          <a:xfrm>
            <a:off x="13768134" y="5517703"/>
            <a:ext cx="4245300" cy="4245300"/>
            <a:chOff x="0" y="0"/>
            <a:chExt cx="812800" cy="812800"/>
          </a:xfrm>
        </p:grpSpPr>
        <p:sp>
          <p:nvSpPr>
            <p:cNvPr id="54" name="Freeform 5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55" name="TextBox 55"/>
            <p:cNvSpPr txBox="1"/>
            <p:nvPr/>
          </p:nvSpPr>
          <p:spPr>
            <a:xfrm>
              <a:off x="76200" y="38100"/>
              <a:ext cx="660400" cy="698500"/>
            </a:xfrm>
            <a:prstGeom prst="rect">
              <a:avLst/>
            </a:prstGeom>
          </p:spPr>
          <p:txBody>
            <a:bodyPr lIns="31274" tIns="31274" rIns="31274" bIns="31274" rtlCol="0" anchor="ctr"/>
            <a:lstStyle/>
            <a:p>
              <a:pPr algn="ctr">
                <a:lnSpc>
                  <a:spcPts val="2659"/>
                </a:lnSpc>
              </a:pPr>
              <a:endParaRPr/>
            </a:p>
          </p:txBody>
        </p:sp>
      </p:grpSp>
      <p:sp>
        <p:nvSpPr>
          <p:cNvPr id="56" name="Freeform 56"/>
          <p:cNvSpPr/>
          <p:nvPr/>
        </p:nvSpPr>
        <p:spPr>
          <a:xfrm rot="5400000">
            <a:off x="14325961" y="950600"/>
            <a:ext cx="2769923" cy="3917865"/>
          </a:xfrm>
          <a:custGeom>
            <a:avLst/>
            <a:gdLst/>
            <a:ahLst/>
            <a:cxnLst/>
            <a:rect l="l" t="t" r="r" b="b"/>
            <a:pathLst>
              <a:path w="2769923" h="3917865">
                <a:moveTo>
                  <a:pt x="0" y="0"/>
                </a:moveTo>
                <a:lnTo>
                  <a:pt x="2769923" y="0"/>
                </a:lnTo>
                <a:lnTo>
                  <a:pt x="2769923" y="3917866"/>
                </a:lnTo>
                <a:lnTo>
                  <a:pt x="0" y="3917866"/>
                </a:lnTo>
                <a:lnTo>
                  <a:pt x="0" y="0"/>
                </a:lnTo>
                <a:close/>
              </a:path>
            </a:pathLst>
          </a:custGeom>
          <a:blipFill>
            <a:blip r:embed="rId6">
              <a:extLst>
                <a:ext uri="{96DAC541-7B7A-43D3-8B79-37D633B846F1}">
                  <asvg:svgBlip xmlns:asvg="http://schemas.microsoft.com/office/drawing/2016/SVG/main" xmlns="" r:embed="rId7"/>
                </a:ext>
              </a:extLst>
            </a:blip>
            <a:stretch>
              <a:fillRect r="-41443"/>
            </a:stretch>
          </a:blipFill>
        </p:spPr>
        <p:txBody>
          <a:bodyPr/>
          <a:lstStyle/>
          <a:p>
            <a:endParaRPr lang="en-VN"/>
          </a:p>
        </p:txBody>
      </p:sp>
      <p:sp>
        <p:nvSpPr>
          <p:cNvPr id="57" name="Freeform 57"/>
          <p:cNvSpPr/>
          <p:nvPr/>
        </p:nvSpPr>
        <p:spPr>
          <a:xfrm rot="5400000">
            <a:off x="14511598" y="5131331"/>
            <a:ext cx="2769923" cy="3917865"/>
          </a:xfrm>
          <a:custGeom>
            <a:avLst/>
            <a:gdLst/>
            <a:ahLst/>
            <a:cxnLst/>
            <a:rect l="l" t="t" r="r" b="b"/>
            <a:pathLst>
              <a:path w="2769923" h="3917865">
                <a:moveTo>
                  <a:pt x="0" y="0"/>
                </a:moveTo>
                <a:lnTo>
                  <a:pt x="2769923" y="0"/>
                </a:lnTo>
                <a:lnTo>
                  <a:pt x="2769923" y="3917865"/>
                </a:lnTo>
                <a:lnTo>
                  <a:pt x="0" y="3917865"/>
                </a:lnTo>
                <a:lnTo>
                  <a:pt x="0" y="0"/>
                </a:lnTo>
                <a:close/>
              </a:path>
            </a:pathLst>
          </a:custGeom>
          <a:blipFill>
            <a:blip r:embed="rId6">
              <a:extLst>
                <a:ext uri="{96DAC541-7B7A-43D3-8B79-37D633B846F1}">
                  <asvg:svgBlip xmlns:asvg="http://schemas.microsoft.com/office/drawing/2016/SVG/main" xmlns="" r:embed="rId7"/>
                </a:ext>
              </a:extLst>
            </a:blip>
            <a:stretch>
              <a:fillRect r="-41443"/>
            </a:stretch>
          </a:blipFill>
        </p:spPr>
        <p:txBody>
          <a:bodyPr/>
          <a:lstStyle/>
          <a:p>
            <a:endParaRPr lang="en-VN"/>
          </a:p>
        </p:txBody>
      </p:sp>
      <p:grpSp>
        <p:nvGrpSpPr>
          <p:cNvPr id="58" name="Group 58"/>
          <p:cNvGrpSpPr/>
          <p:nvPr/>
        </p:nvGrpSpPr>
        <p:grpSpPr>
          <a:xfrm>
            <a:off x="13864947" y="1619422"/>
            <a:ext cx="3680402" cy="3680402"/>
            <a:chOff x="0" y="0"/>
            <a:chExt cx="812800" cy="812800"/>
          </a:xfrm>
        </p:grpSpPr>
        <p:sp>
          <p:nvSpPr>
            <p:cNvPr id="59" name="Freeform 5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25136" r="-25136"/>
              </a:stretch>
            </a:blipFill>
            <a:ln w="190500" cap="sq">
              <a:gradFill>
                <a:gsLst>
                  <a:gs pos="0">
                    <a:srgbClr val="CF428E">
                      <a:alpha val="100000"/>
                    </a:srgbClr>
                  </a:gs>
                  <a:gs pos="100000">
                    <a:srgbClr val="610876">
                      <a:alpha val="100000"/>
                    </a:srgbClr>
                  </a:gs>
                </a:gsLst>
                <a:lin ang="0"/>
              </a:gradFill>
              <a:prstDash val="solid"/>
              <a:miter/>
            </a:ln>
          </p:spPr>
          <p:txBody>
            <a:bodyPr/>
            <a:lstStyle/>
            <a:p>
              <a:endParaRPr lang="en-VN"/>
            </a:p>
          </p:txBody>
        </p:sp>
      </p:grpSp>
      <p:grpSp>
        <p:nvGrpSpPr>
          <p:cNvPr id="60" name="Group 60"/>
          <p:cNvGrpSpPr/>
          <p:nvPr/>
        </p:nvGrpSpPr>
        <p:grpSpPr>
          <a:xfrm>
            <a:off x="14050584" y="5800152"/>
            <a:ext cx="3680402" cy="3680402"/>
            <a:chOff x="0" y="0"/>
            <a:chExt cx="812800" cy="812800"/>
          </a:xfrm>
        </p:grpSpPr>
        <p:sp>
          <p:nvSpPr>
            <p:cNvPr id="61" name="Freeform 6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11659" r="-11659"/>
              </a:stretch>
            </a:blipFill>
            <a:ln w="190500" cap="sq">
              <a:gradFill>
                <a:gsLst>
                  <a:gs pos="0">
                    <a:srgbClr val="CF428E">
                      <a:alpha val="100000"/>
                    </a:srgbClr>
                  </a:gs>
                  <a:gs pos="100000">
                    <a:srgbClr val="610876">
                      <a:alpha val="100000"/>
                    </a:srgbClr>
                  </a:gs>
                </a:gsLst>
                <a:lin ang="0"/>
              </a:gradFill>
              <a:prstDash val="solid"/>
              <a:miter/>
            </a:ln>
          </p:spPr>
          <p:txBody>
            <a:bodyPr/>
            <a:lstStyle/>
            <a:p>
              <a:endParaRPr lang="en-VN"/>
            </a:p>
          </p:txBody>
        </p:sp>
      </p:grpSp>
      <p:grpSp>
        <p:nvGrpSpPr>
          <p:cNvPr id="63" name="Group 63"/>
          <p:cNvGrpSpPr/>
          <p:nvPr/>
        </p:nvGrpSpPr>
        <p:grpSpPr>
          <a:xfrm>
            <a:off x="5271972" y="2628352"/>
            <a:ext cx="775213" cy="627186"/>
            <a:chOff x="0" y="0"/>
            <a:chExt cx="812800" cy="657595"/>
          </a:xfrm>
        </p:grpSpPr>
        <p:sp>
          <p:nvSpPr>
            <p:cNvPr id="64" name="Freeform 64"/>
            <p:cNvSpPr/>
            <p:nvPr/>
          </p:nvSpPr>
          <p:spPr>
            <a:xfrm>
              <a:off x="0" y="0"/>
              <a:ext cx="812800" cy="657595"/>
            </a:xfrm>
            <a:custGeom>
              <a:avLst/>
              <a:gdLst/>
              <a:ahLst/>
              <a:cxnLst/>
              <a:rect l="l" t="t" r="r" b="b"/>
              <a:pathLst>
                <a:path w="812800" h="657595">
                  <a:moveTo>
                    <a:pt x="812800" y="328798"/>
                  </a:moveTo>
                  <a:lnTo>
                    <a:pt x="406400" y="0"/>
                  </a:lnTo>
                  <a:lnTo>
                    <a:pt x="406400" y="203200"/>
                  </a:lnTo>
                  <a:lnTo>
                    <a:pt x="0" y="203200"/>
                  </a:lnTo>
                  <a:lnTo>
                    <a:pt x="0" y="454395"/>
                  </a:lnTo>
                  <a:lnTo>
                    <a:pt x="406400" y="454395"/>
                  </a:lnTo>
                  <a:lnTo>
                    <a:pt x="406400" y="657595"/>
                  </a:lnTo>
                  <a:lnTo>
                    <a:pt x="812800" y="328798"/>
                  </a:lnTo>
                  <a:close/>
                </a:path>
              </a:pathLst>
            </a:custGeom>
            <a:solidFill>
              <a:srgbClr val="D7443F"/>
            </a:solidFill>
          </p:spPr>
          <p:txBody>
            <a:bodyPr/>
            <a:lstStyle/>
            <a:p>
              <a:endParaRPr lang="en-VN"/>
            </a:p>
          </p:txBody>
        </p:sp>
        <p:sp>
          <p:nvSpPr>
            <p:cNvPr id="65" name="TextBox 65"/>
            <p:cNvSpPr txBox="1"/>
            <p:nvPr/>
          </p:nvSpPr>
          <p:spPr>
            <a:xfrm>
              <a:off x="0" y="165100"/>
              <a:ext cx="711200" cy="289295"/>
            </a:xfrm>
            <a:prstGeom prst="rect">
              <a:avLst/>
            </a:prstGeom>
          </p:spPr>
          <p:txBody>
            <a:bodyPr lIns="50800" tIns="50800" rIns="50800" bIns="50800" rtlCol="0" anchor="ctr"/>
            <a:lstStyle/>
            <a:p>
              <a:pPr algn="ctr">
                <a:lnSpc>
                  <a:spcPts val="2659"/>
                </a:lnSpc>
              </a:pPr>
              <a:endParaRPr/>
            </a:p>
          </p:txBody>
        </p:sp>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737" y="5645506"/>
            <a:ext cx="18551473" cy="4863171"/>
            <a:chOff x="0" y="0"/>
            <a:chExt cx="2874109" cy="753432"/>
          </a:xfrm>
        </p:grpSpPr>
        <p:sp>
          <p:nvSpPr>
            <p:cNvPr id="3" name="Freeform 3"/>
            <p:cNvSpPr/>
            <p:nvPr/>
          </p:nvSpPr>
          <p:spPr>
            <a:xfrm>
              <a:off x="0" y="0"/>
              <a:ext cx="2874109" cy="753432"/>
            </a:xfrm>
            <a:custGeom>
              <a:avLst/>
              <a:gdLst/>
              <a:ahLst/>
              <a:cxnLst/>
              <a:rect l="l" t="t" r="r" b="b"/>
              <a:pathLst>
                <a:path w="2874109" h="753432">
                  <a:moveTo>
                    <a:pt x="0" y="0"/>
                  </a:moveTo>
                  <a:lnTo>
                    <a:pt x="2874109" y="0"/>
                  </a:lnTo>
                  <a:lnTo>
                    <a:pt x="2874109" y="753432"/>
                  </a:lnTo>
                  <a:lnTo>
                    <a:pt x="0" y="753432"/>
                  </a:lnTo>
                  <a:close/>
                </a:path>
              </a:pathLst>
            </a:custGeom>
            <a:blipFill>
              <a:blip r:embed="rId2"/>
              <a:stretch>
                <a:fillRect t="-76925" b="-76925"/>
              </a:stretch>
            </a:blipFill>
          </p:spPr>
          <p:txBody>
            <a:bodyPr/>
            <a:lstStyle/>
            <a:p>
              <a:endParaRPr lang="en-VN"/>
            </a:p>
          </p:txBody>
        </p:sp>
      </p:grpSp>
      <p:grpSp>
        <p:nvGrpSpPr>
          <p:cNvPr id="4" name="Group 4"/>
          <p:cNvGrpSpPr/>
          <p:nvPr/>
        </p:nvGrpSpPr>
        <p:grpSpPr>
          <a:xfrm>
            <a:off x="-404195" y="5363198"/>
            <a:ext cx="19096390" cy="1222019"/>
            <a:chOff x="0" y="0"/>
            <a:chExt cx="5029502" cy="321849"/>
          </a:xfrm>
        </p:grpSpPr>
        <p:sp>
          <p:nvSpPr>
            <p:cNvPr id="5" name="Freeform 5"/>
            <p:cNvSpPr/>
            <p:nvPr/>
          </p:nvSpPr>
          <p:spPr>
            <a:xfrm>
              <a:off x="0" y="0"/>
              <a:ext cx="5029502" cy="321849"/>
            </a:xfrm>
            <a:custGeom>
              <a:avLst/>
              <a:gdLst/>
              <a:ahLst/>
              <a:cxnLst/>
              <a:rect l="l" t="t" r="r" b="b"/>
              <a:pathLst>
                <a:path w="5029502" h="321849">
                  <a:moveTo>
                    <a:pt x="0" y="0"/>
                  </a:moveTo>
                  <a:lnTo>
                    <a:pt x="5029502" y="0"/>
                  </a:lnTo>
                  <a:lnTo>
                    <a:pt x="5029502" y="321849"/>
                  </a:lnTo>
                  <a:lnTo>
                    <a:pt x="0" y="321849"/>
                  </a:lnTo>
                  <a:close/>
                </a:path>
              </a:pathLst>
            </a:custGeom>
            <a:gradFill rotWithShape="1">
              <a:gsLst>
                <a:gs pos="0">
                  <a:srgbClr val="FFFFFF">
                    <a:alpha val="100000"/>
                  </a:srgbClr>
                </a:gs>
                <a:gs pos="100000">
                  <a:srgbClr val="FFFFFF">
                    <a:alpha val="0"/>
                  </a:srgbClr>
                </a:gs>
              </a:gsLst>
              <a:lin ang="5400000"/>
            </a:gradFill>
          </p:spPr>
          <p:txBody>
            <a:bodyPr/>
            <a:lstStyle/>
            <a:p>
              <a:endParaRPr lang="en-VN"/>
            </a:p>
          </p:txBody>
        </p:sp>
        <p:sp>
          <p:nvSpPr>
            <p:cNvPr id="6" name="TextBox 6"/>
            <p:cNvSpPr txBox="1"/>
            <p:nvPr/>
          </p:nvSpPr>
          <p:spPr>
            <a:xfrm>
              <a:off x="0" y="-38100"/>
              <a:ext cx="5029502" cy="359949"/>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1038285" y="-3018510"/>
            <a:ext cx="10651239" cy="7047895"/>
          </a:xfrm>
          <a:custGeom>
            <a:avLst/>
            <a:gdLst/>
            <a:ahLst/>
            <a:cxnLst/>
            <a:rect l="l" t="t" r="r" b="b"/>
            <a:pathLst>
              <a:path w="10651239" h="7047895">
                <a:moveTo>
                  <a:pt x="0" y="0"/>
                </a:moveTo>
                <a:lnTo>
                  <a:pt x="10651239" y="0"/>
                </a:lnTo>
                <a:lnTo>
                  <a:pt x="10651239" y="7047895"/>
                </a:lnTo>
                <a:lnTo>
                  <a:pt x="0" y="7047895"/>
                </a:lnTo>
                <a:lnTo>
                  <a:pt x="0" y="0"/>
                </a:lnTo>
                <a:close/>
              </a:path>
            </a:pathLst>
          </a:custGeom>
          <a:blipFill>
            <a:blip r:embed="rId3">
              <a:alphaModFix amt="14000"/>
              <a:extLst>
                <a:ext uri="{96DAC541-7B7A-43D3-8B79-37D633B846F1}">
                  <asvg:svgBlip xmlns:asvg="http://schemas.microsoft.com/office/drawing/2016/SVG/main" xmlns="" r:embed="rId4"/>
                </a:ext>
              </a:extLst>
            </a:blip>
            <a:stretch>
              <a:fillRect/>
            </a:stretch>
          </a:blipFill>
        </p:spPr>
        <p:txBody>
          <a:bodyPr/>
          <a:lstStyle/>
          <a:p>
            <a:endParaRPr lang="en-VN"/>
          </a:p>
        </p:txBody>
      </p:sp>
      <p:sp>
        <p:nvSpPr>
          <p:cNvPr id="8" name="Freeform 8"/>
          <p:cNvSpPr/>
          <p:nvPr/>
        </p:nvSpPr>
        <p:spPr>
          <a:xfrm flipH="1">
            <a:off x="-3401524" y="-3018510"/>
            <a:ext cx="10651239" cy="7047895"/>
          </a:xfrm>
          <a:custGeom>
            <a:avLst/>
            <a:gdLst/>
            <a:ahLst/>
            <a:cxnLst/>
            <a:rect l="l" t="t" r="r" b="b"/>
            <a:pathLst>
              <a:path w="10651239" h="7047895">
                <a:moveTo>
                  <a:pt x="10651239" y="0"/>
                </a:moveTo>
                <a:lnTo>
                  <a:pt x="0" y="0"/>
                </a:lnTo>
                <a:lnTo>
                  <a:pt x="0" y="7047895"/>
                </a:lnTo>
                <a:lnTo>
                  <a:pt x="10651239" y="7047895"/>
                </a:lnTo>
                <a:lnTo>
                  <a:pt x="10651239" y="0"/>
                </a:lnTo>
                <a:close/>
              </a:path>
            </a:pathLst>
          </a:custGeom>
          <a:blipFill>
            <a:blip r:embed="rId3">
              <a:alphaModFix amt="14000"/>
              <a:extLst>
                <a:ext uri="{96DAC541-7B7A-43D3-8B79-37D633B846F1}">
                  <asvg:svgBlip xmlns:asvg="http://schemas.microsoft.com/office/drawing/2016/SVG/main" xmlns="" r:embed="rId4"/>
                </a:ext>
              </a:extLst>
            </a:blip>
            <a:stretch>
              <a:fillRect/>
            </a:stretch>
          </a:blipFill>
        </p:spPr>
        <p:txBody>
          <a:bodyPr/>
          <a:lstStyle/>
          <a:p>
            <a:endParaRPr lang="en-VN"/>
          </a:p>
        </p:txBody>
      </p:sp>
      <p:sp>
        <p:nvSpPr>
          <p:cNvPr id="9" name="TextBox 9"/>
          <p:cNvSpPr txBox="1"/>
          <p:nvPr/>
        </p:nvSpPr>
        <p:spPr>
          <a:xfrm>
            <a:off x="349555" y="2801603"/>
            <a:ext cx="8413445" cy="2144626"/>
          </a:xfrm>
          <a:prstGeom prst="rect">
            <a:avLst/>
          </a:prstGeom>
        </p:spPr>
        <p:txBody>
          <a:bodyPr lIns="0" tIns="0" rIns="0" bIns="0" rtlCol="0" anchor="t">
            <a:spAutoFit/>
          </a:bodyPr>
          <a:lstStyle/>
          <a:p>
            <a:pPr algn="just">
              <a:lnSpc>
                <a:spcPts val="3359"/>
              </a:lnSpc>
              <a:spcBef>
                <a:spcPct val="0"/>
              </a:spcBef>
            </a:pPr>
            <a:r>
              <a:rPr lang="en-US" sz="2400">
                <a:solidFill>
                  <a:srgbClr val="000000"/>
                </a:solidFill>
                <a:latin typeface="Muli"/>
                <a:ea typeface="Muli"/>
                <a:cs typeface="Muli"/>
                <a:sym typeface="Muli"/>
              </a:rPr>
              <a:t>(1) Quyết định thu hồi đất quy định tại khoản 1 Điều 83, điểm c khoản 2 Điều 142 Luật Đất đai, (2) Quyết định giá bán nhà ở tái định cư, (3) Quản lý, khai thác quỹ đất thu hồi, quỹ phát triển đất, </a:t>
            </a:r>
            <a:r>
              <a:rPr lang="en-US" sz="2400">
                <a:solidFill>
                  <a:srgbClr val="FF0000"/>
                </a:solidFill>
                <a:latin typeface="Muli"/>
                <a:ea typeface="Muli"/>
                <a:cs typeface="Muli"/>
                <a:sym typeface="Muli"/>
              </a:rPr>
              <a:t>(4) Quyết định giao đất, cho thuê đất, cho phép chuyển mục đích sử dụng đất</a:t>
            </a:r>
            <a:r>
              <a:rPr lang="en-US" sz="2400">
                <a:solidFill>
                  <a:srgbClr val="000000"/>
                </a:solidFill>
                <a:latin typeface="Muli"/>
                <a:ea typeface="Muli"/>
                <a:cs typeface="Muli"/>
                <a:sym typeface="Muli"/>
              </a:rPr>
              <a:t>; </a:t>
            </a:r>
          </a:p>
        </p:txBody>
      </p:sp>
      <p:grpSp>
        <p:nvGrpSpPr>
          <p:cNvPr id="10" name="Group 10"/>
          <p:cNvGrpSpPr/>
          <p:nvPr/>
        </p:nvGrpSpPr>
        <p:grpSpPr>
          <a:xfrm>
            <a:off x="14922728" y="818492"/>
            <a:ext cx="303218" cy="303218"/>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5396756" y="818492"/>
            <a:ext cx="303218" cy="303218"/>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5870783" y="818492"/>
            <a:ext cx="303218" cy="303218"/>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2152099" y="818492"/>
            <a:ext cx="303218" cy="303218"/>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2626126" y="818492"/>
            <a:ext cx="303218" cy="303218"/>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3100154" y="818492"/>
            <a:ext cx="303218" cy="303218"/>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8" name="TextBox 28"/>
          <p:cNvSpPr txBox="1"/>
          <p:nvPr/>
        </p:nvSpPr>
        <p:spPr>
          <a:xfrm>
            <a:off x="1939267" y="2017372"/>
            <a:ext cx="11480391" cy="352425"/>
          </a:xfrm>
          <a:prstGeom prst="rect">
            <a:avLst/>
          </a:prstGeom>
        </p:spPr>
        <p:txBody>
          <a:bodyPr lIns="0" tIns="0" rIns="0" bIns="0" rtlCol="0" anchor="t">
            <a:spAutoFit/>
          </a:bodyPr>
          <a:lstStyle/>
          <a:p>
            <a:pPr algn="l">
              <a:lnSpc>
                <a:spcPts val="2895"/>
              </a:lnSpc>
            </a:pPr>
            <a:r>
              <a:rPr lang="en-US" sz="2412" b="1">
                <a:solidFill>
                  <a:srgbClr val="610876"/>
                </a:solidFill>
                <a:latin typeface="Muli Bold"/>
                <a:ea typeface="Muli Bold"/>
                <a:cs typeface="Muli Bold"/>
                <a:sym typeface="Muli Bold"/>
              </a:rPr>
              <a:t>LUẬT ĐẤT ĐAI</a:t>
            </a:r>
          </a:p>
        </p:txBody>
      </p:sp>
      <p:sp>
        <p:nvSpPr>
          <p:cNvPr id="29" name="TextBox 29"/>
          <p:cNvSpPr txBox="1"/>
          <p:nvPr/>
        </p:nvSpPr>
        <p:spPr>
          <a:xfrm>
            <a:off x="9144000" y="2335840"/>
            <a:ext cx="8756345" cy="2920365"/>
          </a:xfrm>
          <a:prstGeom prst="rect">
            <a:avLst/>
          </a:prstGeom>
        </p:spPr>
        <p:txBody>
          <a:bodyPr lIns="0" tIns="0" rIns="0" bIns="0" rtlCol="0" anchor="t">
            <a:spAutoFit/>
          </a:bodyPr>
          <a:lstStyle/>
          <a:p>
            <a:pPr algn="just">
              <a:lnSpc>
                <a:spcPts val="3359"/>
              </a:lnSpc>
              <a:spcBef>
                <a:spcPct val="0"/>
              </a:spcBef>
            </a:pPr>
            <a:r>
              <a:rPr lang="en-US" sz="2400">
                <a:solidFill>
                  <a:srgbClr val="000000"/>
                </a:solidFill>
                <a:latin typeface="Muli"/>
                <a:ea typeface="Muli"/>
                <a:cs typeface="Muli"/>
                <a:sym typeface="Muli"/>
              </a:rPr>
              <a:t>(5) Quyết định hình thức sử dụng đất của tổ chức đối với trường hợp giao có thu tiền, cho thuê thu tiền thuê đất 1 lần; (6) Quyết định thành lập Hội đồng thẩm định bảng giá, giá đất cụ thể; ghi giá trong quyết định giao đất, cho thuê đất, cho phép chuyển mục đích sử dụng đất; ban hành quyết định giá đất (7) Chấp thuận bằng văn bản về thỏa thuận nhận quyền sử dụng đất của tổ chức.</a:t>
            </a:r>
          </a:p>
        </p:txBody>
      </p:sp>
      <p:sp>
        <p:nvSpPr>
          <p:cNvPr id="30" name="TextBox 30"/>
          <p:cNvSpPr txBox="1"/>
          <p:nvPr/>
        </p:nvSpPr>
        <p:spPr>
          <a:xfrm>
            <a:off x="3442337" y="780392"/>
            <a:ext cx="11480391" cy="428625"/>
          </a:xfrm>
          <a:prstGeom prst="rect">
            <a:avLst/>
          </a:prstGeom>
        </p:spPr>
        <p:txBody>
          <a:bodyPr lIns="0" tIns="0" rIns="0" bIns="0" rtlCol="0" anchor="t">
            <a:spAutoFit/>
          </a:bodyPr>
          <a:lstStyle/>
          <a:p>
            <a:pPr marL="0" lvl="0" indent="0" algn="ctr">
              <a:lnSpc>
                <a:spcPts val="3495"/>
              </a:lnSpc>
              <a:spcBef>
                <a:spcPct val="0"/>
              </a:spcBef>
            </a:pPr>
            <a:r>
              <a:rPr lang="en-US" sz="2912" b="1" strike="noStrike">
                <a:solidFill>
                  <a:srgbClr val="D7443F"/>
                </a:solidFill>
                <a:latin typeface="Muli Bold"/>
                <a:ea typeface="Muli Bold"/>
                <a:cs typeface="Muli Bold"/>
                <a:sym typeface="Muli Bold"/>
              </a:rPr>
              <a:t>THẨM QUYỀN CỦA UBND           CHỦ TỊCH UBND CẤP TỈNH</a:t>
            </a:r>
          </a:p>
        </p:txBody>
      </p:sp>
      <p:grpSp>
        <p:nvGrpSpPr>
          <p:cNvPr id="31" name="Group 31"/>
          <p:cNvGrpSpPr/>
          <p:nvPr/>
        </p:nvGrpSpPr>
        <p:grpSpPr>
          <a:xfrm>
            <a:off x="8700972" y="667616"/>
            <a:ext cx="775213" cy="627186"/>
            <a:chOff x="0" y="0"/>
            <a:chExt cx="812800" cy="657595"/>
          </a:xfrm>
        </p:grpSpPr>
        <p:sp>
          <p:nvSpPr>
            <p:cNvPr id="32" name="Freeform 32"/>
            <p:cNvSpPr/>
            <p:nvPr/>
          </p:nvSpPr>
          <p:spPr>
            <a:xfrm>
              <a:off x="0" y="0"/>
              <a:ext cx="812800" cy="657595"/>
            </a:xfrm>
            <a:custGeom>
              <a:avLst/>
              <a:gdLst/>
              <a:ahLst/>
              <a:cxnLst/>
              <a:rect l="l" t="t" r="r" b="b"/>
              <a:pathLst>
                <a:path w="812800" h="657595">
                  <a:moveTo>
                    <a:pt x="812800" y="328798"/>
                  </a:moveTo>
                  <a:lnTo>
                    <a:pt x="406400" y="0"/>
                  </a:lnTo>
                  <a:lnTo>
                    <a:pt x="406400" y="203200"/>
                  </a:lnTo>
                  <a:lnTo>
                    <a:pt x="0" y="203200"/>
                  </a:lnTo>
                  <a:lnTo>
                    <a:pt x="0" y="454395"/>
                  </a:lnTo>
                  <a:lnTo>
                    <a:pt x="406400" y="454395"/>
                  </a:lnTo>
                  <a:lnTo>
                    <a:pt x="406400" y="657595"/>
                  </a:lnTo>
                  <a:lnTo>
                    <a:pt x="812800" y="328798"/>
                  </a:lnTo>
                  <a:close/>
                </a:path>
              </a:pathLst>
            </a:custGeom>
            <a:solidFill>
              <a:srgbClr val="D7443F"/>
            </a:solidFill>
          </p:spPr>
          <p:txBody>
            <a:bodyPr/>
            <a:lstStyle/>
            <a:p>
              <a:endParaRPr lang="en-VN"/>
            </a:p>
          </p:txBody>
        </p:sp>
        <p:sp>
          <p:nvSpPr>
            <p:cNvPr id="33" name="TextBox 33"/>
            <p:cNvSpPr txBox="1"/>
            <p:nvPr/>
          </p:nvSpPr>
          <p:spPr>
            <a:xfrm>
              <a:off x="0" y="165100"/>
              <a:ext cx="711200" cy="289295"/>
            </a:xfrm>
            <a:prstGeom prst="rect">
              <a:avLst/>
            </a:prstGeom>
          </p:spPr>
          <p:txBody>
            <a:bodyPr lIns="50800" tIns="50800" rIns="50800" bIns="50800" rtlCol="0" anchor="ctr"/>
            <a:lstStyle/>
            <a:p>
              <a:pPr algn="ctr">
                <a:lnSpc>
                  <a:spcPts val="2659"/>
                </a:lnSpc>
              </a:pPr>
              <a:endParaRPr/>
            </a:p>
          </p:txBody>
        </p:sp>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737" y="5423829"/>
            <a:ext cx="18551473" cy="4863171"/>
            <a:chOff x="0" y="0"/>
            <a:chExt cx="2874109" cy="753432"/>
          </a:xfrm>
        </p:grpSpPr>
        <p:sp>
          <p:nvSpPr>
            <p:cNvPr id="3" name="Freeform 3"/>
            <p:cNvSpPr/>
            <p:nvPr/>
          </p:nvSpPr>
          <p:spPr>
            <a:xfrm>
              <a:off x="0" y="0"/>
              <a:ext cx="2874109" cy="753432"/>
            </a:xfrm>
            <a:custGeom>
              <a:avLst/>
              <a:gdLst/>
              <a:ahLst/>
              <a:cxnLst/>
              <a:rect l="l" t="t" r="r" b="b"/>
              <a:pathLst>
                <a:path w="2874109" h="753432">
                  <a:moveTo>
                    <a:pt x="0" y="0"/>
                  </a:moveTo>
                  <a:lnTo>
                    <a:pt x="2874109" y="0"/>
                  </a:lnTo>
                  <a:lnTo>
                    <a:pt x="2874109" y="753432"/>
                  </a:lnTo>
                  <a:lnTo>
                    <a:pt x="0" y="753432"/>
                  </a:lnTo>
                  <a:close/>
                </a:path>
              </a:pathLst>
            </a:custGeom>
            <a:blipFill>
              <a:blip r:embed="rId2"/>
              <a:stretch>
                <a:fillRect t="-43237" b="-110612"/>
              </a:stretch>
            </a:blipFill>
          </p:spPr>
          <p:txBody>
            <a:bodyPr/>
            <a:lstStyle/>
            <a:p>
              <a:endParaRPr lang="en-VN"/>
            </a:p>
          </p:txBody>
        </p:sp>
      </p:grpSp>
      <p:grpSp>
        <p:nvGrpSpPr>
          <p:cNvPr id="4" name="Group 4"/>
          <p:cNvGrpSpPr/>
          <p:nvPr/>
        </p:nvGrpSpPr>
        <p:grpSpPr>
          <a:xfrm>
            <a:off x="-404195" y="5363198"/>
            <a:ext cx="19096390" cy="1222019"/>
            <a:chOff x="0" y="0"/>
            <a:chExt cx="5029502" cy="321849"/>
          </a:xfrm>
        </p:grpSpPr>
        <p:sp>
          <p:nvSpPr>
            <p:cNvPr id="5" name="Freeform 5"/>
            <p:cNvSpPr/>
            <p:nvPr/>
          </p:nvSpPr>
          <p:spPr>
            <a:xfrm>
              <a:off x="0" y="0"/>
              <a:ext cx="5029502" cy="321849"/>
            </a:xfrm>
            <a:custGeom>
              <a:avLst/>
              <a:gdLst/>
              <a:ahLst/>
              <a:cxnLst/>
              <a:rect l="l" t="t" r="r" b="b"/>
              <a:pathLst>
                <a:path w="5029502" h="321849">
                  <a:moveTo>
                    <a:pt x="0" y="0"/>
                  </a:moveTo>
                  <a:lnTo>
                    <a:pt x="5029502" y="0"/>
                  </a:lnTo>
                  <a:lnTo>
                    <a:pt x="5029502" y="321849"/>
                  </a:lnTo>
                  <a:lnTo>
                    <a:pt x="0" y="321849"/>
                  </a:lnTo>
                  <a:close/>
                </a:path>
              </a:pathLst>
            </a:custGeom>
            <a:gradFill rotWithShape="1">
              <a:gsLst>
                <a:gs pos="0">
                  <a:srgbClr val="FFFFFF">
                    <a:alpha val="100000"/>
                  </a:srgbClr>
                </a:gs>
                <a:gs pos="100000">
                  <a:srgbClr val="FFFFFF">
                    <a:alpha val="0"/>
                  </a:srgbClr>
                </a:gs>
              </a:gsLst>
              <a:lin ang="5400000"/>
            </a:gradFill>
          </p:spPr>
          <p:txBody>
            <a:bodyPr/>
            <a:lstStyle/>
            <a:p>
              <a:endParaRPr lang="en-VN"/>
            </a:p>
          </p:txBody>
        </p:sp>
        <p:sp>
          <p:nvSpPr>
            <p:cNvPr id="6" name="TextBox 6"/>
            <p:cNvSpPr txBox="1"/>
            <p:nvPr/>
          </p:nvSpPr>
          <p:spPr>
            <a:xfrm>
              <a:off x="0" y="-38100"/>
              <a:ext cx="5029502" cy="359949"/>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1038285" y="-3018510"/>
            <a:ext cx="10651239" cy="7047895"/>
          </a:xfrm>
          <a:custGeom>
            <a:avLst/>
            <a:gdLst/>
            <a:ahLst/>
            <a:cxnLst/>
            <a:rect l="l" t="t" r="r" b="b"/>
            <a:pathLst>
              <a:path w="10651239" h="7047895">
                <a:moveTo>
                  <a:pt x="0" y="0"/>
                </a:moveTo>
                <a:lnTo>
                  <a:pt x="10651239" y="0"/>
                </a:lnTo>
                <a:lnTo>
                  <a:pt x="10651239" y="7047895"/>
                </a:lnTo>
                <a:lnTo>
                  <a:pt x="0" y="7047895"/>
                </a:lnTo>
                <a:lnTo>
                  <a:pt x="0" y="0"/>
                </a:lnTo>
                <a:close/>
              </a:path>
            </a:pathLst>
          </a:custGeom>
          <a:blipFill>
            <a:blip r:embed="rId3">
              <a:alphaModFix amt="14000"/>
              <a:extLst>
                <a:ext uri="{96DAC541-7B7A-43D3-8B79-37D633B846F1}">
                  <asvg:svgBlip xmlns:asvg="http://schemas.microsoft.com/office/drawing/2016/SVG/main" xmlns="" r:embed="rId4"/>
                </a:ext>
              </a:extLst>
            </a:blip>
            <a:stretch>
              <a:fillRect/>
            </a:stretch>
          </a:blipFill>
        </p:spPr>
        <p:txBody>
          <a:bodyPr/>
          <a:lstStyle/>
          <a:p>
            <a:endParaRPr lang="en-VN"/>
          </a:p>
        </p:txBody>
      </p:sp>
      <p:sp>
        <p:nvSpPr>
          <p:cNvPr id="8" name="Freeform 8"/>
          <p:cNvSpPr/>
          <p:nvPr/>
        </p:nvSpPr>
        <p:spPr>
          <a:xfrm flipH="1">
            <a:off x="-3401524" y="-3018510"/>
            <a:ext cx="10651239" cy="7047895"/>
          </a:xfrm>
          <a:custGeom>
            <a:avLst/>
            <a:gdLst/>
            <a:ahLst/>
            <a:cxnLst/>
            <a:rect l="l" t="t" r="r" b="b"/>
            <a:pathLst>
              <a:path w="10651239" h="7047895">
                <a:moveTo>
                  <a:pt x="10651239" y="0"/>
                </a:moveTo>
                <a:lnTo>
                  <a:pt x="0" y="0"/>
                </a:lnTo>
                <a:lnTo>
                  <a:pt x="0" y="7047895"/>
                </a:lnTo>
                <a:lnTo>
                  <a:pt x="10651239" y="7047895"/>
                </a:lnTo>
                <a:lnTo>
                  <a:pt x="10651239" y="0"/>
                </a:lnTo>
                <a:close/>
              </a:path>
            </a:pathLst>
          </a:custGeom>
          <a:blipFill>
            <a:blip r:embed="rId3">
              <a:alphaModFix amt="14000"/>
              <a:extLst>
                <a:ext uri="{96DAC541-7B7A-43D3-8B79-37D633B846F1}">
                  <asvg:svgBlip xmlns:asvg="http://schemas.microsoft.com/office/drawing/2016/SVG/main" xmlns="" r:embed="rId4"/>
                </a:ext>
              </a:extLst>
            </a:blip>
            <a:stretch>
              <a:fillRect/>
            </a:stretch>
          </a:blipFill>
        </p:spPr>
        <p:txBody>
          <a:bodyPr/>
          <a:lstStyle/>
          <a:p>
            <a:endParaRPr lang="en-VN"/>
          </a:p>
        </p:txBody>
      </p:sp>
      <p:sp>
        <p:nvSpPr>
          <p:cNvPr id="9" name="TextBox 9"/>
          <p:cNvSpPr txBox="1"/>
          <p:nvPr/>
        </p:nvSpPr>
        <p:spPr>
          <a:xfrm>
            <a:off x="349555" y="2801603"/>
            <a:ext cx="8413445" cy="1663065"/>
          </a:xfrm>
          <a:prstGeom prst="rect">
            <a:avLst/>
          </a:prstGeom>
        </p:spPr>
        <p:txBody>
          <a:bodyPr lIns="0" tIns="0" rIns="0" bIns="0" rtlCol="0" anchor="t">
            <a:spAutoFit/>
          </a:bodyPr>
          <a:lstStyle/>
          <a:p>
            <a:pPr algn="just">
              <a:lnSpc>
                <a:spcPts val="3359"/>
              </a:lnSpc>
            </a:pPr>
            <a:r>
              <a:rPr lang="en-US" sz="2400">
                <a:solidFill>
                  <a:srgbClr val="000000"/>
                </a:solidFill>
                <a:latin typeface="Muli"/>
                <a:ea typeface="Muli"/>
                <a:cs typeface="Muli"/>
                <a:sym typeface="Muli"/>
              </a:rPr>
              <a:t>Quyết định giá tính tiền sử dụng đất, tiền thuê đất khi bồi thường bằng đất có mục đích sử dụng khác với loại đất thu hồi</a:t>
            </a:r>
          </a:p>
          <a:p>
            <a:pPr algn="just">
              <a:lnSpc>
                <a:spcPts val="3359"/>
              </a:lnSpc>
              <a:spcBef>
                <a:spcPct val="0"/>
              </a:spcBef>
            </a:pPr>
            <a:endParaRPr lang="en-US" sz="2400">
              <a:solidFill>
                <a:srgbClr val="000000"/>
              </a:solidFill>
              <a:latin typeface="Muli"/>
              <a:ea typeface="Muli"/>
              <a:cs typeface="Muli"/>
              <a:sym typeface="Muli"/>
            </a:endParaRPr>
          </a:p>
        </p:txBody>
      </p:sp>
      <p:sp>
        <p:nvSpPr>
          <p:cNvPr id="10" name="TextBox 10"/>
          <p:cNvSpPr txBox="1"/>
          <p:nvPr/>
        </p:nvSpPr>
        <p:spPr>
          <a:xfrm>
            <a:off x="3536722" y="514963"/>
            <a:ext cx="11214556" cy="428625"/>
          </a:xfrm>
          <a:prstGeom prst="rect">
            <a:avLst/>
          </a:prstGeom>
        </p:spPr>
        <p:txBody>
          <a:bodyPr lIns="0" tIns="0" rIns="0" bIns="0" rtlCol="0" anchor="t">
            <a:spAutoFit/>
          </a:bodyPr>
          <a:lstStyle/>
          <a:p>
            <a:pPr marL="0" lvl="0" indent="0" algn="ctr">
              <a:lnSpc>
                <a:spcPts val="3495"/>
              </a:lnSpc>
              <a:spcBef>
                <a:spcPct val="0"/>
              </a:spcBef>
            </a:pPr>
            <a:r>
              <a:rPr lang="en-US" sz="2912" b="1" strike="noStrike">
                <a:solidFill>
                  <a:srgbClr val="D7443F"/>
                </a:solidFill>
                <a:latin typeface="Muli Bold"/>
                <a:ea typeface="Muli Bold"/>
                <a:cs typeface="Muli Bold"/>
                <a:sym typeface="Muli Bold"/>
              </a:rPr>
              <a:t>THẨM QUYỀN CỦA UBND          CHỦ TỊCH UBND CẤP TỈNH</a:t>
            </a:r>
          </a:p>
        </p:txBody>
      </p:sp>
      <p:grpSp>
        <p:nvGrpSpPr>
          <p:cNvPr id="11" name="Group 11"/>
          <p:cNvGrpSpPr/>
          <p:nvPr/>
        </p:nvGrpSpPr>
        <p:grpSpPr>
          <a:xfrm>
            <a:off x="14922728" y="543538"/>
            <a:ext cx="303218" cy="303218"/>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5396756" y="543538"/>
            <a:ext cx="303218" cy="303218"/>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5870783" y="543538"/>
            <a:ext cx="303218" cy="303218"/>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2190199" y="592207"/>
            <a:ext cx="303218" cy="303218"/>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2664226" y="592207"/>
            <a:ext cx="303218" cy="303218"/>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3138254" y="592207"/>
            <a:ext cx="303218" cy="303218"/>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28" name="TextBox 2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9" name="TextBox 29"/>
          <p:cNvSpPr txBox="1"/>
          <p:nvPr/>
        </p:nvSpPr>
        <p:spPr>
          <a:xfrm>
            <a:off x="579409" y="2392990"/>
            <a:ext cx="4965291" cy="714375"/>
          </a:xfrm>
          <a:prstGeom prst="rect">
            <a:avLst/>
          </a:prstGeom>
        </p:spPr>
        <p:txBody>
          <a:bodyPr lIns="0" tIns="0" rIns="0" bIns="0" rtlCol="0" anchor="t">
            <a:spAutoFit/>
          </a:bodyPr>
          <a:lstStyle/>
          <a:p>
            <a:pPr algn="l">
              <a:lnSpc>
                <a:spcPts val="2895"/>
              </a:lnSpc>
            </a:pPr>
            <a:r>
              <a:rPr lang="en-US" sz="2412" b="1">
                <a:solidFill>
                  <a:srgbClr val="610876"/>
                </a:solidFill>
                <a:latin typeface="Muli Bold"/>
                <a:ea typeface="Muli Bold"/>
                <a:cs typeface="Muli Bold"/>
                <a:sym typeface="Muli Bold"/>
              </a:rPr>
              <a:t>NGHỊ ĐỊNH SỐ 88/2024/NĐ-CP</a:t>
            </a:r>
          </a:p>
          <a:p>
            <a:pPr algn="l">
              <a:lnSpc>
                <a:spcPts val="2895"/>
              </a:lnSpc>
            </a:pPr>
            <a:endParaRPr lang="en-US" sz="2412" b="1">
              <a:solidFill>
                <a:srgbClr val="610876"/>
              </a:solidFill>
              <a:latin typeface="Muli Bold"/>
              <a:ea typeface="Muli Bold"/>
              <a:cs typeface="Muli Bold"/>
              <a:sym typeface="Muli Bold"/>
            </a:endParaRPr>
          </a:p>
        </p:txBody>
      </p:sp>
      <p:sp>
        <p:nvSpPr>
          <p:cNvPr id="30" name="TextBox 30"/>
          <p:cNvSpPr txBox="1"/>
          <p:nvPr/>
        </p:nvSpPr>
        <p:spPr>
          <a:xfrm>
            <a:off x="9601200" y="2739448"/>
            <a:ext cx="8413445" cy="1243965"/>
          </a:xfrm>
          <a:prstGeom prst="rect">
            <a:avLst/>
          </a:prstGeom>
        </p:spPr>
        <p:txBody>
          <a:bodyPr lIns="0" tIns="0" rIns="0" bIns="0" rtlCol="0" anchor="t">
            <a:spAutoFit/>
          </a:bodyPr>
          <a:lstStyle/>
          <a:p>
            <a:pPr algn="just">
              <a:lnSpc>
                <a:spcPts val="3359"/>
              </a:lnSpc>
            </a:pPr>
            <a:r>
              <a:rPr lang="en-US" sz="2400">
                <a:solidFill>
                  <a:srgbClr val="000000"/>
                </a:solidFill>
                <a:latin typeface="Muli"/>
                <a:ea typeface="Muli"/>
                <a:cs typeface="Muli"/>
                <a:sym typeface="Muli"/>
              </a:rPr>
              <a:t>Thẩm định, phê duyệt và công bố kết quả điều tra, đánh giá đất đai; kết quả bảo vệ, cải tạo, phục hồi đất cấp tỉnh</a:t>
            </a:r>
          </a:p>
          <a:p>
            <a:pPr algn="just">
              <a:lnSpc>
                <a:spcPts val="3359"/>
              </a:lnSpc>
              <a:spcBef>
                <a:spcPct val="0"/>
              </a:spcBef>
            </a:pPr>
            <a:endParaRPr lang="en-US" sz="2400">
              <a:solidFill>
                <a:srgbClr val="000000"/>
              </a:solidFill>
              <a:latin typeface="Muli"/>
              <a:ea typeface="Muli"/>
              <a:cs typeface="Muli"/>
              <a:sym typeface="Muli"/>
            </a:endParaRPr>
          </a:p>
        </p:txBody>
      </p:sp>
      <p:sp>
        <p:nvSpPr>
          <p:cNvPr id="31" name="TextBox 31"/>
          <p:cNvSpPr txBox="1"/>
          <p:nvPr/>
        </p:nvSpPr>
        <p:spPr>
          <a:xfrm>
            <a:off x="9831054" y="2330836"/>
            <a:ext cx="4965291" cy="714375"/>
          </a:xfrm>
          <a:prstGeom prst="rect">
            <a:avLst/>
          </a:prstGeom>
        </p:spPr>
        <p:txBody>
          <a:bodyPr lIns="0" tIns="0" rIns="0" bIns="0" rtlCol="0" anchor="t">
            <a:spAutoFit/>
          </a:bodyPr>
          <a:lstStyle/>
          <a:p>
            <a:pPr algn="l">
              <a:lnSpc>
                <a:spcPts val="2895"/>
              </a:lnSpc>
            </a:pPr>
            <a:r>
              <a:rPr lang="en-US" sz="2412" b="1">
                <a:solidFill>
                  <a:srgbClr val="610876"/>
                </a:solidFill>
                <a:latin typeface="Muli Bold"/>
                <a:ea typeface="Muli Bold"/>
                <a:cs typeface="Muli Bold"/>
                <a:sym typeface="Muli Bold"/>
              </a:rPr>
              <a:t>NGHỊ ĐỊNH SỐ 101/2024/NĐ-CP</a:t>
            </a:r>
          </a:p>
          <a:p>
            <a:pPr algn="l">
              <a:lnSpc>
                <a:spcPts val="2895"/>
              </a:lnSpc>
            </a:pPr>
            <a:endParaRPr lang="en-US" sz="2412" b="1">
              <a:solidFill>
                <a:srgbClr val="610876"/>
              </a:solidFill>
              <a:latin typeface="Muli Bold"/>
              <a:ea typeface="Muli Bold"/>
              <a:cs typeface="Muli Bold"/>
              <a:sym typeface="Muli Bold"/>
            </a:endParaRPr>
          </a:p>
        </p:txBody>
      </p:sp>
      <p:sp>
        <p:nvSpPr>
          <p:cNvPr id="32" name="TextBox 32"/>
          <p:cNvSpPr txBox="1"/>
          <p:nvPr/>
        </p:nvSpPr>
        <p:spPr>
          <a:xfrm>
            <a:off x="2798217" y="4512134"/>
            <a:ext cx="11552220" cy="1243965"/>
          </a:xfrm>
          <a:prstGeom prst="rect">
            <a:avLst/>
          </a:prstGeom>
        </p:spPr>
        <p:txBody>
          <a:bodyPr lIns="0" tIns="0" rIns="0" bIns="0" rtlCol="0" anchor="t">
            <a:spAutoFit/>
          </a:bodyPr>
          <a:lstStyle/>
          <a:p>
            <a:pPr algn="just">
              <a:lnSpc>
                <a:spcPts val="3359"/>
              </a:lnSpc>
            </a:pPr>
            <a:r>
              <a:rPr lang="en-US" sz="2400">
                <a:solidFill>
                  <a:srgbClr val="000000"/>
                </a:solidFill>
                <a:latin typeface="Muli"/>
                <a:ea typeface="Muli"/>
                <a:cs typeface="Muli"/>
                <a:sym typeface="Muli"/>
              </a:rPr>
              <a:t>Giao đất, cho thuê đất, thu hồi đất, chấp thuận phương án sử dụng đất, phê duyệt phương án đấu giá, quy định các thủ tục hành chính về đất đai...</a:t>
            </a:r>
          </a:p>
          <a:p>
            <a:pPr algn="just">
              <a:lnSpc>
                <a:spcPts val="3359"/>
              </a:lnSpc>
              <a:spcBef>
                <a:spcPct val="0"/>
              </a:spcBef>
            </a:pPr>
            <a:endParaRPr lang="en-US" sz="2400">
              <a:solidFill>
                <a:srgbClr val="000000"/>
              </a:solidFill>
              <a:latin typeface="Muli"/>
              <a:ea typeface="Muli"/>
              <a:cs typeface="Muli"/>
              <a:sym typeface="Muli"/>
            </a:endParaRPr>
          </a:p>
        </p:txBody>
      </p:sp>
      <p:sp>
        <p:nvSpPr>
          <p:cNvPr id="33" name="TextBox 33"/>
          <p:cNvSpPr txBox="1"/>
          <p:nvPr/>
        </p:nvSpPr>
        <p:spPr>
          <a:xfrm>
            <a:off x="5510031" y="4115267"/>
            <a:ext cx="4965291" cy="714375"/>
          </a:xfrm>
          <a:prstGeom prst="rect">
            <a:avLst/>
          </a:prstGeom>
        </p:spPr>
        <p:txBody>
          <a:bodyPr lIns="0" tIns="0" rIns="0" bIns="0" rtlCol="0" anchor="t">
            <a:spAutoFit/>
          </a:bodyPr>
          <a:lstStyle/>
          <a:p>
            <a:pPr algn="l">
              <a:lnSpc>
                <a:spcPts val="2895"/>
              </a:lnSpc>
            </a:pPr>
            <a:r>
              <a:rPr lang="en-US" sz="2412" b="1">
                <a:solidFill>
                  <a:srgbClr val="610876"/>
                </a:solidFill>
                <a:latin typeface="Muli Bold"/>
                <a:ea typeface="Muli Bold"/>
                <a:cs typeface="Muli Bold"/>
                <a:sym typeface="Muli Bold"/>
              </a:rPr>
              <a:t>NGHỊ ĐỊNH SỐ 102/2024/NĐ-CP</a:t>
            </a:r>
          </a:p>
          <a:p>
            <a:pPr algn="l">
              <a:lnSpc>
                <a:spcPts val="2895"/>
              </a:lnSpc>
            </a:pPr>
            <a:endParaRPr lang="en-US" sz="2412" b="1">
              <a:solidFill>
                <a:srgbClr val="610876"/>
              </a:solidFill>
              <a:latin typeface="Muli Bold"/>
              <a:ea typeface="Muli Bold"/>
              <a:cs typeface="Muli Bold"/>
              <a:sym typeface="Muli Bold"/>
            </a:endParaRPr>
          </a:p>
        </p:txBody>
      </p:sp>
      <p:grpSp>
        <p:nvGrpSpPr>
          <p:cNvPr id="34" name="Group 34"/>
          <p:cNvGrpSpPr/>
          <p:nvPr/>
        </p:nvGrpSpPr>
        <p:grpSpPr>
          <a:xfrm>
            <a:off x="8653347" y="430223"/>
            <a:ext cx="775213" cy="627186"/>
            <a:chOff x="0" y="0"/>
            <a:chExt cx="812800" cy="657595"/>
          </a:xfrm>
        </p:grpSpPr>
        <p:sp>
          <p:nvSpPr>
            <p:cNvPr id="35" name="Freeform 35"/>
            <p:cNvSpPr/>
            <p:nvPr/>
          </p:nvSpPr>
          <p:spPr>
            <a:xfrm>
              <a:off x="0" y="0"/>
              <a:ext cx="812800" cy="657595"/>
            </a:xfrm>
            <a:custGeom>
              <a:avLst/>
              <a:gdLst/>
              <a:ahLst/>
              <a:cxnLst/>
              <a:rect l="l" t="t" r="r" b="b"/>
              <a:pathLst>
                <a:path w="812800" h="657595">
                  <a:moveTo>
                    <a:pt x="812800" y="328798"/>
                  </a:moveTo>
                  <a:lnTo>
                    <a:pt x="406400" y="0"/>
                  </a:lnTo>
                  <a:lnTo>
                    <a:pt x="406400" y="203200"/>
                  </a:lnTo>
                  <a:lnTo>
                    <a:pt x="0" y="203200"/>
                  </a:lnTo>
                  <a:lnTo>
                    <a:pt x="0" y="454395"/>
                  </a:lnTo>
                  <a:lnTo>
                    <a:pt x="406400" y="454395"/>
                  </a:lnTo>
                  <a:lnTo>
                    <a:pt x="406400" y="657595"/>
                  </a:lnTo>
                  <a:lnTo>
                    <a:pt x="812800" y="328798"/>
                  </a:lnTo>
                  <a:close/>
                </a:path>
              </a:pathLst>
            </a:custGeom>
            <a:solidFill>
              <a:srgbClr val="D7443F"/>
            </a:solidFill>
          </p:spPr>
          <p:txBody>
            <a:bodyPr/>
            <a:lstStyle/>
            <a:p>
              <a:endParaRPr lang="en-VN"/>
            </a:p>
          </p:txBody>
        </p:sp>
        <p:sp>
          <p:nvSpPr>
            <p:cNvPr id="36" name="TextBox 36"/>
            <p:cNvSpPr txBox="1"/>
            <p:nvPr/>
          </p:nvSpPr>
          <p:spPr>
            <a:xfrm>
              <a:off x="0" y="165100"/>
              <a:ext cx="711200" cy="289295"/>
            </a:xfrm>
            <a:prstGeom prst="rect">
              <a:avLst/>
            </a:prstGeom>
          </p:spPr>
          <p:txBody>
            <a:bodyPr lIns="50800" tIns="50800" rIns="50800" bIns="50800" rtlCol="0" anchor="ctr"/>
            <a:lstStyle/>
            <a:p>
              <a:pPr algn="ctr">
                <a:lnSpc>
                  <a:spcPts val="2659"/>
                </a:lnSpc>
              </a:pPr>
              <a:endParaRPr/>
            </a:p>
          </p:txBody>
        </p:sp>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737" y="4883768"/>
            <a:ext cx="18551473" cy="5403232"/>
            <a:chOff x="0" y="0"/>
            <a:chExt cx="2874109" cy="837102"/>
          </a:xfrm>
        </p:grpSpPr>
        <p:sp>
          <p:nvSpPr>
            <p:cNvPr id="3" name="Freeform 3"/>
            <p:cNvSpPr/>
            <p:nvPr/>
          </p:nvSpPr>
          <p:spPr>
            <a:xfrm>
              <a:off x="0" y="0"/>
              <a:ext cx="2874109" cy="837102"/>
            </a:xfrm>
            <a:custGeom>
              <a:avLst/>
              <a:gdLst/>
              <a:ahLst/>
              <a:cxnLst/>
              <a:rect l="l" t="t" r="r" b="b"/>
              <a:pathLst>
                <a:path w="2874109" h="837102">
                  <a:moveTo>
                    <a:pt x="0" y="0"/>
                  </a:moveTo>
                  <a:lnTo>
                    <a:pt x="2874109" y="0"/>
                  </a:lnTo>
                  <a:lnTo>
                    <a:pt x="2874109" y="837102"/>
                  </a:lnTo>
                  <a:lnTo>
                    <a:pt x="0" y="837102"/>
                  </a:lnTo>
                  <a:close/>
                </a:path>
              </a:pathLst>
            </a:custGeom>
            <a:blipFill>
              <a:blip r:embed="rId2"/>
              <a:stretch>
                <a:fillRect t="-21294" b="-365399"/>
              </a:stretch>
            </a:blipFill>
          </p:spPr>
          <p:txBody>
            <a:bodyPr/>
            <a:lstStyle/>
            <a:p>
              <a:endParaRPr lang="en-VN"/>
            </a:p>
          </p:txBody>
        </p:sp>
      </p:grpSp>
      <p:sp>
        <p:nvSpPr>
          <p:cNvPr id="4" name="Freeform 4"/>
          <p:cNvSpPr/>
          <p:nvPr/>
        </p:nvSpPr>
        <p:spPr>
          <a:xfrm>
            <a:off x="11038285" y="-3018510"/>
            <a:ext cx="10651239" cy="7047895"/>
          </a:xfrm>
          <a:custGeom>
            <a:avLst/>
            <a:gdLst/>
            <a:ahLst/>
            <a:cxnLst/>
            <a:rect l="l" t="t" r="r" b="b"/>
            <a:pathLst>
              <a:path w="10651239" h="7047895">
                <a:moveTo>
                  <a:pt x="0" y="0"/>
                </a:moveTo>
                <a:lnTo>
                  <a:pt x="10651239" y="0"/>
                </a:lnTo>
                <a:lnTo>
                  <a:pt x="10651239" y="7047895"/>
                </a:lnTo>
                <a:lnTo>
                  <a:pt x="0" y="7047895"/>
                </a:lnTo>
                <a:lnTo>
                  <a:pt x="0" y="0"/>
                </a:lnTo>
                <a:close/>
              </a:path>
            </a:pathLst>
          </a:custGeom>
          <a:blipFill>
            <a:blip r:embed="rId3">
              <a:alphaModFix amt="14000"/>
              <a:extLst>
                <a:ext uri="{96DAC541-7B7A-43D3-8B79-37D633B846F1}">
                  <asvg:svgBlip xmlns:asvg="http://schemas.microsoft.com/office/drawing/2016/SVG/main" xmlns="" r:embed="rId4"/>
                </a:ext>
              </a:extLst>
            </a:blip>
            <a:stretch>
              <a:fillRect/>
            </a:stretch>
          </a:blipFill>
        </p:spPr>
        <p:txBody>
          <a:bodyPr/>
          <a:lstStyle/>
          <a:p>
            <a:endParaRPr lang="en-VN"/>
          </a:p>
        </p:txBody>
      </p:sp>
      <p:sp>
        <p:nvSpPr>
          <p:cNvPr id="5" name="Freeform 5"/>
          <p:cNvSpPr/>
          <p:nvPr/>
        </p:nvSpPr>
        <p:spPr>
          <a:xfrm flipH="1">
            <a:off x="-3401524" y="-3018510"/>
            <a:ext cx="10651239" cy="7047895"/>
          </a:xfrm>
          <a:custGeom>
            <a:avLst/>
            <a:gdLst/>
            <a:ahLst/>
            <a:cxnLst/>
            <a:rect l="l" t="t" r="r" b="b"/>
            <a:pathLst>
              <a:path w="10651239" h="7047895">
                <a:moveTo>
                  <a:pt x="10651239" y="0"/>
                </a:moveTo>
                <a:lnTo>
                  <a:pt x="0" y="0"/>
                </a:lnTo>
                <a:lnTo>
                  <a:pt x="0" y="7047895"/>
                </a:lnTo>
                <a:lnTo>
                  <a:pt x="10651239" y="7047895"/>
                </a:lnTo>
                <a:lnTo>
                  <a:pt x="10651239" y="0"/>
                </a:lnTo>
                <a:close/>
              </a:path>
            </a:pathLst>
          </a:custGeom>
          <a:blipFill>
            <a:blip r:embed="rId3">
              <a:alphaModFix amt="14000"/>
              <a:extLst>
                <a:ext uri="{96DAC541-7B7A-43D3-8B79-37D633B846F1}">
                  <asvg:svgBlip xmlns:asvg="http://schemas.microsoft.com/office/drawing/2016/SVG/main" xmlns="" r:embed="rId4"/>
                </a:ext>
              </a:extLst>
            </a:blip>
            <a:stretch>
              <a:fillRect/>
            </a:stretch>
          </a:blipFill>
        </p:spPr>
        <p:txBody>
          <a:bodyPr/>
          <a:lstStyle/>
          <a:p>
            <a:endParaRPr lang="en-VN"/>
          </a:p>
        </p:txBody>
      </p:sp>
      <p:sp>
        <p:nvSpPr>
          <p:cNvPr id="6" name="TextBox 6"/>
          <p:cNvSpPr txBox="1"/>
          <p:nvPr/>
        </p:nvSpPr>
        <p:spPr>
          <a:xfrm>
            <a:off x="349555" y="2039603"/>
            <a:ext cx="8413445" cy="2144626"/>
          </a:xfrm>
          <a:prstGeom prst="rect">
            <a:avLst/>
          </a:prstGeom>
        </p:spPr>
        <p:txBody>
          <a:bodyPr lIns="0" tIns="0" rIns="0" bIns="0" rtlCol="0" anchor="t">
            <a:spAutoFit/>
          </a:bodyPr>
          <a:lstStyle/>
          <a:p>
            <a:pPr algn="just">
              <a:lnSpc>
                <a:spcPts val="3359"/>
              </a:lnSpc>
            </a:pPr>
            <a:r>
              <a:rPr lang="en-US" sz="2400">
                <a:solidFill>
                  <a:srgbClr val="000000"/>
                </a:solidFill>
                <a:latin typeface="Muli"/>
                <a:ea typeface="Muli"/>
                <a:cs typeface="Muli"/>
                <a:sym typeface="Muli"/>
              </a:rPr>
              <a:t>Cấp Giấy chứng nhận quyền sử dụng đất, quyền sở hữu tài sản gắn liền với đất cho người sử dụng đất, chủ sở hữu tài sản gắn liền với đất </a:t>
            </a:r>
            <a:r>
              <a:rPr lang="en-US" sz="2400">
                <a:solidFill>
                  <a:srgbClr val="FF0000"/>
                </a:solidFill>
                <a:latin typeface="Muli"/>
                <a:ea typeface="Muli"/>
                <a:cs typeface="Muli"/>
                <a:sym typeface="Muli"/>
              </a:rPr>
              <a:t>thuộc thẩm quyền giao đất, cho thuê đất của Chủ tịch Ủy ban nhân dân cấp tỉnh.</a:t>
            </a:r>
          </a:p>
          <a:p>
            <a:pPr algn="just">
              <a:lnSpc>
                <a:spcPts val="3359"/>
              </a:lnSpc>
              <a:spcBef>
                <a:spcPct val="0"/>
              </a:spcBef>
            </a:pPr>
            <a:endParaRPr lang="en-US" sz="2400">
              <a:solidFill>
                <a:srgbClr val="610876"/>
              </a:solidFill>
              <a:latin typeface="Muli"/>
              <a:ea typeface="Muli"/>
              <a:cs typeface="Muli"/>
              <a:sym typeface="Muli"/>
            </a:endParaRPr>
          </a:p>
        </p:txBody>
      </p:sp>
      <p:sp>
        <p:nvSpPr>
          <p:cNvPr id="7" name="TextBox 7"/>
          <p:cNvSpPr txBox="1"/>
          <p:nvPr/>
        </p:nvSpPr>
        <p:spPr>
          <a:xfrm>
            <a:off x="3536722" y="514963"/>
            <a:ext cx="11214556" cy="428625"/>
          </a:xfrm>
          <a:prstGeom prst="rect">
            <a:avLst/>
          </a:prstGeom>
        </p:spPr>
        <p:txBody>
          <a:bodyPr lIns="0" tIns="0" rIns="0" bIns="0" rtlCol="0" anchor="t">
            <a:spAutoFit/>
          </a:bodyPr>
          <a:lstStyle/>
          <a:p>
            <a:pPr marL="0" lvl="0" indent="0" algn="ctr">
              <a:lnSpc>
                <a:spcPts val="3495"/>
              </a:lnSpc>
              <a:spcBef>
                <a:spcPct val="0"/>
              </a:spcBef>
            </a:pPr>
            <a:r>
              <a:rPr lang="en-US" sz="2912" b="1" u="none" strike="noStrike">
                <a:solidFill>
                  <a:srgbClr val="D7443F"/>
                </a:solidFill>
                <a:latin typeface="Muli Bold"/>
                <a:ea typeface="Muli Bold"/>
                <a:cs typeface="Muli Bold"/>
                <a:sym typeface="Muli Bold"/>
              </a:rPr>
              <a:t>THẨM QUYỀN CỦA UBND            CQQLĐĐ CẤP TỈNH</a:t>
            </a:r>
          </a:p>
        </p:txBody>
      </p:sp>
      <p:grpSp>
        <p:nvGrpSpPr>
          <p:cNvPr id="8" name="Group 8"/>
          <p:cNvGrpSpPr/>
          <p:nvPr/>
        </p:nvGrpSpPr>
        <p:grpSpPr>
          <a:xfrm>
            <a:off x="14417903" y="591954"/>
            <a:ext cx="303218" cy="303218"/>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4891931" y="591954"/>
            <a:ext cx="303218" cy="303218"/>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5365958" y="591954"/>
            <a:ext cx="303218" cy="303218"/>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2761699" y="600209"/>
            <a:ext cx="303218" cy="303218"/>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3235726" y="600209"/>
            <a:ext cx="303218" cy="303218"/>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3709754" y="600209"/>
            <a:ext cx="303218" cy="303218"/>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6" name="TextBox 26"/>
          <p:cNvSpPr txBox="1"/>
          <p:nvPr/>
        </p:nvSpPr>
        <p:spPr>
          <a:xfrm>
            <a:off x="9601200" y="1977448"/>
            <a:ext cx="8413445" cy="2580643"/>
          </a:xfrm>
          <a:prstGeom prst="rect">
            <a:avLst/>
          </a:prstGeom>
        </p:spPr>
        <p:txBody>
          <a:bodyPr lIns="0" tIns="0" rIns="0" bIns="0" rtlCol="0" anchor="t">
            <a:spAutoFit/>
          </a:bodyPr>
          <a:lstStyle/>
          <a:p>
            <a:pPr algn="just">
              <a:lnSpc>
                <a:spcPts val="3359"/>
              </a:lnSpc>
            </a:pPr>
            <a:r>
              <a:rPr lang="en-US" sz="2400">
                <a:solidFill>
                  <a:srgbClr val="000000"/>
                </a:solidFill>
                <a:latin typeface="Muli"/>
                <a:ea typeface="Muli"/>
                <a:cs typeface="Muli"/>
                <a:sym typeface="Muli"/>
              </a:rPr>
              <a:t>Cấp Giấy chứng nhận quyền sử dụng đất, quyền sở hữu tài sản gắn liền với đất </a:t>
            </a:r>
            <a:r>
              <a:rPr lang="en-US" sz="2400">
                <a:solidFill>
                  <a:srgbClr val="FF0000"/>
                </a:solidFill>
                <a:latin typeface="Muli"/>
                <a:ea typeface="Muli"/>
                <a:cs typeface="Muli"/>
                <a:sym typeface="Muli"/>
              </a:rPr>
              <a:t>đối với phần diện tích đất của các công ty nông, lâm nghiệp được tiếp tục sử dụng </a:t>
            </a:r>
            <a:r>
              <a:rPr lang="en-US" sz="2400">
                <a:solidFill>
                  <a:srgbClr val="000000"/>
                </a:solidFill>
                <a:latin typeface="Muli"/>
                <a:ea typeface="Muli"/>
                <a:cs typeface="Muli"/>
                <a:sym typeface="Muli"/>
              </a:rPr>
              <a:t>theo phương án đã được phê duyệt quy </a:t>
            </a:r>
            <a:r>
              <a:rPr lang="en-US" sz="2400">
                <a:latin typeface="Muli"/>
                <a:ea typeface="Muli"/>
                <a:cs typeface="Muli"/>
                <a:sym typeface="Muli"/>
              </a:rPr>
              <a:t>định tại điểm c khoản 1 Điều 181 Luật Đất đai.</a:t>
            </a:r>
          </a:p>
          <a:p>
            <a:pPr algn="just">
              <a:lnSpc>
                <a:spcPts val="3359"/>
              </a:lnSpc>
              <a:spcBef>
                <a:spcPct val="0"/>
              </a:spcBef>
            </a:pPr>
            <a:endParaRPr lang="en-US" sz="2400">
              <a:solidFill>
                <a:srgbClr val="610876"/>
              </a:solidFill>
              <a:latin typeface="Muli"/>
              <a:ea typeface="Muli"/>
              <a:cs typeface="Muli"/>
              <a:sym typeface="Muli"/>
            </a:endParaRPr>
          </a:p>
        </p:txBody>
      </p:sp>
      <p:grpSp>
        <p:nvGrpSpPr>
          <p:cNvPr id="27" name="Group 27"/>
          <p:cNvGrpSpPr/>
          <p:nvPr/>
        </p:nvGrpSpPr>
        <p:grpSpPr>
          <a:xfrm>
            <a:off x="9339147" y="410920"/>
            <a:ext cx="775213" cy="627186"/>
            <a:chOff x="0" y="0"/>
            <a:chExt cx="812800" cy="657595"/>
          </a:xfrm>
        </p:grpSpPr>
        <p:sp>
          <p:nvSpPr>
            <p:cNvPr id="28" name="Freeform 28"/>
            <p:cNvSpPr/>
            <p:nvPr/>
          </p:nvSpPr>
          <p:spPr>
            <a:xfrm>
              <a:off x="0" y="0"/>
              <a:ext cx="812800" cy="657595"/>
            </a:xfrm>
            <a:custGeom>
              <a:avLst/>
              <a:gdLst/>
              <a:ahLst/>
              <a:cxnLst/>
              <a:rect l="l" t="t" r="r" b="b"/>
              <a:pathLst>
                <a:path w="812800" h="657595">
                  <a:moveTo>
                    <a:pt x="812800" y="328798"/>
                  </a:moveTo>
                  <a:lnTo>
                    <a:pt x="406400" y="0"/>
                  </a:lnTo>
                  <a:lnTo>
                    <a:pt x="406400" y="203200"/>
                  </a:lnTo>
                  <a:lnTo>
                    <a:pt x="0" y="203200"/>
                  </a:lnTo>
                  <a:lnTo>
                    <a:pt x="0" y="454395"/>
                  </a:lnTo>
                  <a:lnTo>
                    <a:pt x="406400" y="454395"/>
                  </a:lnTo>
                  <a:lnTo>
                    <a:pt x="406400" y="657595"/>
                  </a:lnTo>
                  <a:lnTo>
                    <a:pt x="812800" y="328798"/>
                  </a:lnTo>
                  <a:close/>
                </a:path>
              </a:pathLst>
            </a:custGeom>
            <a:solidFill>
              <a:srgbClr val="D7443F"/>
            </a:solidFill>
          </p:spPr>
          <p:txBody>
            <a:bodyPr/>
            <a:lstStyle/>
            <a:p>
              <a:endParaRPr lang="en-VN"/>
            </a:p>
          </p:txBody>
        </p:sp>
        <p:sp>
          <p:nvSpPr>
            <p:cNvPr id="29" name="TextBox 29"/>
            <p:cNvSpPr txBox="1"/>
            <p:nvPr/>
          </p:nvSpPr>
          <p:spPr>
            <a:xfrm>
              <a:off x="0" y="165100"/>
              <a:ext cx="711200" cy="289295"/>
            </a:xfrm>
            <a:prstGeom prst="rect">
              <a:avLst/>
            </a:prstGeom>
          </p:spPr>
          <p:txBody>
            <a:bodyPr lIns="50800" tIns="50800" rIns="50800" bIns="50800" rtlCol="0" anchor="ctr"/>
            <a:lstStyle/>
            <a:p>
              <a:pPr algn="ctr">
                <a:lnSpc>
                  <a:spcPts val="2659"/>
                </a:lnSpc>
              </a:pPr>
              <a:endParaRPr/>
            </a:p>
          </p:txBody>
        </p:sp>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VN"/>
          </a:p>
        </p:txBody>
      </p:sp>
      <p:sp>
        <p:nvSpPr>
          <p:cNvPr id="3" name="TextBox 3"/>
          <p:cNvSpPr txBox="1"/>
          <p:nvPr/>
        </p:nvSpPr>
        <p:spPr>
          <a:xfrm>
            <a:off x="457200" y="268650"/>
            <a:ext cx="10504914" cy="2680335"/>
          </a:xfrm>
          <a:prstGeom prst="rect">
            <a:avLst/>
          </a:prstGeom>
        </p:spPr>
        <p:txBody>
          <a:bodyPr lIns="0" tIns="0" rIns="0" bIns="0" rtlCol="0" anchor="t">
            <a:spAutoFit/>
          </a:bodyPr>
          <a:lstStyle/>
          <a:p>
            <a:pPr algn="ctr">
              <a:lnSpc>
                <a:spcPts val="7139"/>
              </a:lnSpc>
            </a:pPr>
            <a:r>
              <a:rPr lang="en-US" sz="5100" b="1">
                <a:solidFill>
                  <a:srgbClr val="610876"/>
                </a:solidFill>
                <a:latin typeface="Muli Bold"/>
                <a:ea typeface="Muli Bold"/>
                <a:cs typeface="Muli Bold"/>
                <a:sym typeface="Muli Bold"/>
              </a:rPr>
              <a:t>Phân cấp thẩm quyền của UBND cấp tỉnh cho cấp xã</a:t>
            </a:r>
          </a:p>
          <a:p>
            <a:pPr algn="ctr">
              <a:lnSpc>
                <a:spcPts val="7139"/>
              </a:lnSpc>
              <a:spcBef>
                <a:spcPct val="0"/>
              </a:spcBef>
            </a:pPr>
            <a:endParaRPr lang="en-US" sz="5100" b="1">
              <a:solidFill>
                <a:srgbClr val="610876"/>
              </a:solidFill>
              <a:latin typeface="Muli Bold"/>
              <a:ea typeface="Muli Bold"/>
              <a:cs typeface="Muli Bold"/>
              <a:sym typeface="Muli Bold"/>
            </a:endParaRPr>
          </a:p>
        </p:txBody>
      </p:sp>
      <p:sp>
        <p:nvSpPr>
          <p:cNvPr id="4" name="TextBox 4"/>
          <p:cNvSpPr txBox="1"/>
          <p:nvPr/>
        </p:nvSpPr>
        <p:spPr>
          <a:xfrm>
            <a:off x="1372450" y="3067782"/>
            <a:ext cx="7951954" cy="1085850"/>
          </a:xfrm>
          <a:prstGeom prst="rect">
            <a:avLst/>
          </a:prstGeom>
        </p:spPr>
        <p:txBody>
          <a:bodyPr lIns="0" tIns="0" rIns="0" bIns="0" rtlCol="0" anchor="t">
            <a:spAutoFit/>
          </a:bodyPr>
          <a:lstStyle/>
          <a:p>
            <a:pPr algn="just">
              <a:lnSpc>
                <a:spcPts val="2879"/>
              </a:lnSpc>
            </a:pPr>
            <a:r>
              <a:rPr lang="en-US" sz="2400">
                <a:solidFill>
                  <a:srgbClr val="000000"/>
                </a:solidFill>
                <a:latin typeface="Muli"/>
                <a:ea typeface="Muli"/>
                <a:cs typeface="Muli"/>
                <a:sym typeface="Muli"/>
              </a:rPr>
              <a:t>Quyết định biện pháp, mức hỗ trợ khác đối với từng dự án cụ thể </a:t>
            </a:r>
            <a:r>
              <a:rPr lang="en-US" sz="2400" i="1">
                <a:solidFill>
                  <a:srgbClr val="000000"/>
                </a:solidFill>
                <a:latin typeface="Muli Italics"/>
                <a:ea typeface="Muli Italics"/>
                <a:cs typeface="Muli Italics"/>
                <a:sym typeface="Muli Italics"/>
              </a:rPr>
              <a:t>(khoản 2 Điều 108 Luật Đất đai, khoản 7 Điều 12 và khoản 9 Điều 13 Nghị định số 88/2024/NĐ-CP)</a:t>
            </a:r>
          </a:p>
        </p:txBody>
      </p:sp>
      <p:sp>
        <p:nvSpPr>
          <p:cNvPr id="5" name="Freeform 5"/>
          <p:cNvSpPr/>
          <p:nvPr/>
        </p:nvSpPr>
        <p:spPr>
          <a:xfrm>
            <a:off x="11533614" y="-4009971"/>
            <a:ext cx="10651239" cy="7047895"/>
          </a:xfrm>
          <a:custGeom>
            <a:avLst/>
            <a:gdLst/>
            <a:ahLst/>
            <a:cxnLst/>
            <a:rect l="l" t="t" r="r" b="b"/>
            <a:pathLst>
              <a:path w="10651239" h="7047895">
                <a:moveTo>
                  <a:pt x="0" y="0"/>
                </a:moveTo>
                <a:lnTo>
                  <a:pt x="10651238" y="0"/>
                </a:lnTo>
                <a:lnTo>
                  <a:pt x="10651238" y="7047895"/>
                </a:lnTo>
                <a:lnTo>
                  <a:pt x="0" y="7047895"/>
                </a:lnTo>
                <a:lnTo>
                  <a:pt x="0" y="0"/>
                </a:lnTo>
                <a:close/>
              </a:path>
            </a:pathLst>
          </a:custGeom>
          <a:blipFill>
            <a:blip r:embed="rId3">
              <a:alphaModFix amt="14000"/>
              <a:extLst>
                <a:ext uri="{96DAC541-7B7A-43D3-8B79-37D633B846F1}">
                  <asvg:svgBlip xmlns:asvg="http://schemas.microsoft.com/office/drawing/2016/SVG/main" xmlns="" r:embed="rId4"/>
                </a:ext>
              </a:extLst>
            </a:blip>
            <a:stretch>
              <a:fillRect/>
            </a:stretch>
          </a:blipFill>
        </p:spPr>
        <p:txBody>
          <a:bodyPr/>
          <a:lstStyle/>
          <a:p>
            <a:endParaRPr lang="en-VN"/>
          </a:p>
        </p:txBody>
      </p:sp>
      <p:sp>
        <p:nvSpPr>
          <p:cNvPr id="6" name="Freeform 6"/>
          <p:cNvSpPr/>
          <p:nvPr/>
        </p:nvSpPr>
        <p:spPr>
          <a:xfrm>
            <a:off x="13396861" y="1154221"/>
            <a:ext cx="4616574" cy="4610803"/>
          </a:xfrm>
          <a:custGeom>
            <a:avLst/>
            <a:gdLst/>
            <a:ahLst/>
            <a:cxnLst/>
            <a:rect l="l" t="t" r="r" b="b"/>
            <a:pathLst>
              <a:path w="4616574" h="4610803">
                <a:moveTo>
                  <a:pt x="0" y="0"/>
                </a:moveTo>
                <a:lnTo>
                  <a:pt x="4616574" y="0"/>
                </a:lnTo>
                <a:lnTo>
                  <a:pt x="4616574" y="4610803"/>
                </a:lnTo>
                <a:lnTo>
                  <a:pt x="0" y="4610803"/>
                </a:lnTo>
                <a:lnTo>
                  <a:pt x="0" y="0"/>
                </a:lnTo>
                <a:close/>
              </a:path>
            </a:pathLst>
          </a:custGeom>
          <a:blipFill>
            <a:blip r:embed="rId5"/>
            <a:stretch>
              <a:fillRect/>
            </a:stretch>
          </a:blipFill>
        </p:spPr>
        <p:txBody>
          <a:bodyPr/>
          <a:lstStyle/>
          <a:p>
            <a:endParaRPr lang="en-VN"/>
          </a:p>
        </p:txBody>
      </p:sp>
      <p:grpSp>
        <p:nvGrpSpPr>
          <p:cNvPr id="8" name="Group 8"/>
          <p:cNvGrpSpPr/>
          <p:nvPr/>
        </p:nvGrpSpPr>
        <p:grpSpPr>
          <a:xfrm rot="2371308">
            <a:off x="8197609" y="-120461"/>
            <a:ext cx="11270026" cy="2656548"/>
            <a:chOff x="0" y="0"/>
            <a:chExt cx="1724094" cy="406400"/>
          </a:xfrm>
        </p:grpSpPr>
        <p:sp>
          <p:nvSpPr>
            <p:cNvPr id="9" name="Freeform 9"/>
            <p:cNvSpPr/>
            <p:nvPr/>
          </p:nvSpPr>
          <p:spPr>
            <a:xfrm>
              <a:off x="0" y="0"/>
              <a:ext cx="1724094" cy="406400"/>
            </a:xfrm>
            <a:custGeom>
              <a:avLst/>
              <a:gdLst/>
              <a:ahLst/>
              <a:cxnLst/>
              <a:rect l="l" t="t" r="r" b="b"/>
              <a:pathLst>
                <a:path w="1724094" h="406400">
                  <a:moveTo>
                    <a:pt x="1520894" y="0"/>
                  </a:moveTo>
                  <a:cubicBezTo>
                    <a:pt x="1633119" y="0"/>
                    <a:pt x="1724094" y="90976"/>
                    <a:pt x="1724094" y="203200"/>
                  </a:cubicBezTo>
                  <a:cubicBezTo>
                    <a:pt x="1724094" y="315424"/>
                    <a:pt x="1633119" y="406400"/>
                    <a:pt x="1520894" y="406400"/>
                  </a:cubicBezTo>
                  <a:lnTo>
                    <a:pt x="203200" y="406400"/>
                  </a:lnTo>
                  <a:cubicBezTo>
                    <a:pt x="90976" y="406400"/>
                    <a:pt x="0" y="315424"/>
                    <a:pt x="0" y="203200"/>
                  </a:cubicBezTo>
                  <a:cubicBezTo>
                    <a:pt x="0" y="90976"/>
                    <a:pt x="90976" y="0"/>
                    <a:pt x="203200" y="0"/>
                  </a:cubicBezTo>
                  <a:close/>
                </a:path>
              </a:pathLst>
            </a:custGeom>
            <a:gradFill rotWithShape="1">
              <a:gsLst>
                <a:gs pos="0">
                  <a:srgbClr val="CF428E">
                    <a:alpha val="100000"/>
                  </a:srgbClr>
                </a:gs>
                <a:gs pos="100000">
                  <a:srgbClr val="610876">
                    <a:alpha val="100000"/>
                  </a:srgbClr>
                </a:gs>
              </a:gsLst>
              <a:lin ang="0"/>
            </a:gradFill>
          </p:spPr>
          <p:txBody>
            <a:bodyPr/>
            <a:lstStyle/>
            <a:p>
              <a:endParaRPr lang="en-VN"/>
            </a:p>
          </p:txBody>
        </p:sp>
        <p:sp>
          <p:nvSpPr>
            <p:cNvPr id="10" name="TextBox 10"/>
            <p:cNvSpPr txBox="1"/>
            <p:nvPr/>
          </p:nvSpPr>
          <p:spPr>
            <a:xfrm>
              <a:off x="0" y="-38100"/>
              <a:ext cx="1724094" cy="444500"/>
            </a:xfrm>
            <a:prstGeom prst="rect">
              <a:avLst/>
            </a:prstGeom>
          </p:spPr>
          <p:txBody>
            <a:bodyPr lIns="40596" tIns="40596" rIns="40596" bIns="40596" rtlCol="0" anchor="ctr"/>
            <a:lstStyle/>
            <a:p>
              <a:pPr algn="ctr">
                <a:lnSpc>
                  <a:spcPts val="2659"/>
                </a:lnSpc>
              </a:pPr>
              <a:endParaRPr/>
            </a:p>
          </p:txBody>
        </p:sp>
      </p:grpSp>
      <p:grpSp>
        <p:nvGrpSpPr>
          <p:cNvPr id="11" name="Group 11"/>
          <p:cNvGrpSpPr/>
          <p:nvPr/>
        </p:nvGrpSpPr>
        <p:grpSpPr>
          <a:xfrm rot="2371308">
            <a:off x="13907933" y="6843727"/>
            <a:ext cx="9679749" cy="2656548"/>
            <a:chOff x="0" y="0"/>
            <a:chExt cx="1480813" cy="406400"/>
          </a:xfrm>
        </p:grpSpPr>
        <p:sp>
          <p:nvSpPr>
            <p:cNvPr id="12" name="Freeform 12"/>
            <p:cNvSpPr/>
            <p:nvPr/>
          </p:nvSpPr>
          <p:spPr>
            <a:xfrm>
              <a:off x="0" y="0"/>
              <a:ext cx="1480813" cy="406400"/>
            </a:xfrm>
            <a:custGeom>
              <a:avLst/>
              <a:gdLst/>
              <a:ahLst/>
              <a:cxnLst/>
              <a:rect l="l" t="t" r="r" b="b"/>
              <a:pathLst>
                <a:path w="1480813" h="406400">
                  <a:moveTo>
                    <a:pt x="1277613" y="0"/>
                  </a:moveTo>
                  <a:cubicBezTo>
                    <a:pt x="1389837" y="0"/>
                    <a:pt x="1480813" y="90976"/>
                    <a:pt x="1480813" y="203200"/>
                  </a:cubicBezTo>
                  <a:cubicBezTo>
                    <a:pt x="1480813" y="315424"/>
                    <a:pt x="1389837" y="406400"/>
                    <a:pt x="1277613"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13" name="TextBox 13"/>
            <p:cNvSpPr txBox="1"/>
            <p:nvPr/>
          </p:nvSpPr>
          <p:spPr>
            <a:xfrm>
              <a:off x="0" y="-38100"/>
              <a:ext cx="1480813" cy="444500"/>
            </a:xfrm>
            <a:prstGeom prst="rect">
              <a:avLst/>
            </a:prstGeom>
          </p:spPr>
          <p:txBody>
            <a:bodyPr lIns="40596" tIns="40596" rIns="40596" bIns="40596" rtlCol="0" anchor="ctr"/>
            <a:lstStyle/>
            <a:p>
              <a:pPr algn="ctr">
                <a:lnSpc>
                  <a:spcPts val="2659"/>
                </a:lnSpc>
              </a:pPr>
              <a:endParaRPr/>
            </a:p>
          </p:txBody>
        </p:sp>
      </p:grpSp>
      <p:grpSp>
        <p:nvGrpSpPr>
          <p:cNvPr id="14" name="Group 14"/>
          <p:cNvGrpSpPr/>
          <p:nvPr/>
        </p:nvGrpSpPr>
        <p:grpSpPr>
          <a:xfrm rot="-8445548">
            <a:off x="9364447" y="-97049"/>
            <a:ext cx="5007628" cy="715252"/>
            <a:chOff x="0" y="0"/>
            <a:chExt cx="2845291" cy="406400"/>
          </a:xfrm>
        </p:grpSpPr>
        <p:sp>
          <p:nvSpPr>
            <p:cNvPr id="15" name="Freeform 15"/>
            <p:cNvSpPr/>
            <p:nvPr/>
          </p:nvSpPr>
          <p:spPr>
            <a:xfrm>
              <a:off x="0" y="0"/>
              <a:ext cx="2845291" cy="406400"/>
            </a:xfrm>
            <a:custGeom>
              <a:avLst/>
              <a:gdLst/>
              <a:ahLst/>
              <a:cxnLst/>
              <a:rect l="l" t="t" r="r" b="b"/>
              <a:pathLst>
                <a:path w="2845291" h="406400">
                  <a:moveTo>
                    <a:pt x="2642091" y="0"/>
                  </a:moveTo>
                  <a:cubicBezTo>
                    <a:pt x="2754316" y="0"/>
                    <a:pt x="2845291" y="90976"/>
                    <a:pt x="2845291" y="203200"/>
                  </a:cubicBezTo>
                  <a:cubicBezTo>
                    <a:pt x="2845291" y="315424"/>
                    <a:pt x="2754316" y="406400"/>
                    <a:pt x="2642091"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16" name="TextBox 16"/>
            <p:cNvSpPr txBox="1"/>
            <p:nvPr/>
          </p:nvSpPr>
          <p:spPr>
            <a:xfrm>
              <a:off x="0" y="-38100"/>
              <a:ext cx="2845291" cy="444500"/>
            </a:xfrm>
            <a:prstGeom prst="rect">
              <a:avLst/>
            </a:prstGeom>
          </p:spPr>
          <p:txBody>
            <a:bodyPr lIns="40596" tIns="40596" rIns="40596" bIns="40596" rtlCol="0" anchor="ctr"/>
            <a:lstStyle/>
            <a:p>
              <a:pPr algn="ctr">
                <a:lnSpc>
                  <a:spcPts val="2659"/>
                </a:lnSpc>
              </a:pPr>
              <a:endParaRPr/>
            </a:p>
          </p:txBody>
        </p:sp>
      </p:grpSp>
      <p:grpSp>
        <p:nvGrpSpPr>
          <p:cNvPr id="17" name="Group 17"/>
          <p:cNvGrpSpPr/>
          <p:nvPr/>
        </p:nvGrpSpPr>
        <p:grpSpPr>
          <a:xfrm rot="-8445548">
            <a:off x="16520834" y="8655671"/>
            <a:ext cx="5007628" cy="715252"/>
            <a:chOff x="0" y="0"/>
            <a:chExt cx="2845291" cy="406400"/>
          </a:xfrm>
        </p:grpSpPr>
        <p:sp>
          <p:nvSpPr>
            <p:cNvPr id="18" name="Freeform 18"/>
            <p:cNvSpPr/>
            <p:nvPr/>
          </p:nvSpPr>
          <p:spPr>
            <a:xfrm>
              <a:off x="0" y="0"/>
              <a:ext cx="2845291" cy="406400"/>
            </a:xfrm>
            <a:custGeom>
              <a:avLst/>
              <a:gdLst/>
              <a:ahLst/>
              <a:cxnLst/>
              <a:rect l="l" t="t" r="r" b="b"/>
              <a:pathLst>
                <a:path w="2845291" h="406400">
                  <a:moveTo>
                    <a:pt x="2642091" y="0"/>
                  </a:moveTo>
                  <a:cubicBezTo>
                    <a:pt x="2754316" y="0"/>
                    <a:pt x="2845291" y="90976"/>
                    <a:pt x="2845291" y="203200"/>
                  </a:cubicBezTo>
                  <a:cubicBezTo>
                    <a:pt x="2845291" y="315424"/>
                    <a:pt x="2754316" y="406400"/>
                    <a:pt x="2642091" y="406400"/>
                  </a:cubicBezTo>
                  <a:lnTo>
                    <a:pt x="203200" y="406400"/>
                  </a:lnTo>
                  <a:cubicBezTo>
                    <a:pt x="90976" y="406400"/>
                    <a:pt x="0" y="315424"/>
                    <a:pt x="0" y="203200"/>
                  </a:cubicBezTo>
                  <a:cubicBezTo>
                    <a:pt x="0" y="90976"/>
                    <a:pt x="90976" y="0"/>
                    <a:pt x="203200" y="0"/>
                  </a:cubicBezTo>
                  <a:close/>
                </a:path>
              </a:pathLst>
            </a:custGeom>
            <a:gradFill rotWithShape="1">
              <a:gsLst>
                <a:gs pos="0">
                  <a:srgbClr val="CF428E">
                    <a:alpha val="100000"/>
                  </a:srgbClr>
                </a:gs>
                <a:gs pos="100000">
                  <a:srgbClr val="610876">
                    <a:alpha val="100000"/>
                  </a:srgbClr>
                </a:gs>
              </a:gsLst>
              <a:lin ang="0"/>
            </a:gradFill>
          </p:spPr>
          <p:txBody>
            <a:bodyPr/>
            <a:lstStyle/>
            <a:p>
              <a:endParaRPr lang="en-VN"/>
            </a:p>
          </p:txBody>
        </p:sp>
        <p:sp>
          <p:nvSpPr>
            <p:cNvPr id="19" name="TextBox 19"/>
            <p:cNvSpPr txBox="1"/>
            <p:nvPr/>
          </p:nvSpPr>
          <p:spPr>
            <a:xfrm>
              <a:off x="0" y="-38100"/>
              <a:ext cx="2845291" cy="444500"/>
            </a:xfrm>
            <a:prstGeom prst="rect">
              <a:avLst/>
            </a:prstGeom>
          </p:spPr>
          <p:txBody>
            <a:bodyPr lIns="40596" tIns="40596" rIns="40596" bIns="40596" rtlCol="0" anchor="ctr"/>
            <a:lstStyle/>
            <a:p>
              <a:pPr algn="ctr">
                <a:lnSpc>
                  <a:spcPts val="2659"/>
                </a:lnSpc>
              </a:pPr>
              <a:endParaRPr/>
            </a:p>
          </p:txBody>
        </p:sp>
      </p:grpSp>
      <p:grpSp>
        <p:nvGrpSpPr>
          <p:cNvPr id="20" name="Group 20"/>
          <p:cNvGrpSpPr/>
          <p:nvPr/>
        </p:nvGrpSpPr>
        <p:grpSpPr>
          <a:xfrm rot="-8323120">
            <a:off x="18320790" y="9758329"/>
            <a:ext cx="242314" cy="24231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22" name="TextBox 22"/>
            <p:cNvSpPr txBox="1"/>
            <p:nvPr/>
          </p:nvSpPr>
          <p:spPr>
            <a:xfrm>
              <a:off x="76200" y="38100"/>
              <a:ext cx="660400" cy="698500"/>
            </a:xfrm>
            <a:prstGeom prst="rect">
              <a:avLst/>
            </a:prstGeom>
          </p:spPr>
          <p:txBody>
            <a:bodyPr lIns="40596" tIns="40596" rIns="40596" bIns="40596" rtlCol="0" anchor="ctr"/>
            <a:lstStyle/>
            <a:p>
              <a:pPr algn="ctr">
                <a:lnSpc>
                  <a:spcPts val="2659"/>
                </a:lnSpc>
              </a:pPr>
              <a:endParaRPr/>
            </a:p>
          </p:txBody>
        </p:sp>
      </p:grpSp>
      <p:grpSp>
        <p:nvGrpSpPr>
          <p:cNvPr id="23" name="Group 23"/>
          <p:cNvGrpSpPr/>
          <p:nvPr/>
        </p:nvGrpSpPr>
        <p:grpSpPr>
          <a:xfrm rot="-8323120">
            <a:off x="14371157" y="891281"/>
            <a:ext cx="242314" cy="242314"/>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25" name="TextBox 25"/>
            <p:cNvSpPr txBox="1"/>
            <p:nvPr/>
          </p:nvSpPr>
          <p:spPr>
            <a:xfrm>
              <a:off x="76200" y="38100"/>
              <a:ext cx="660400" cy="698500"/>
            </a:xfrm>
            <a:prstGeom prst="rect">
              <a:avLst/>
            </a:prstGeom>
          </p:spPr>
          <p:txBody>
            <a:bodyPr lIns="40596" tIns="40596" rIns="40596" bIns="40596" rtlCol="0" anchor="ctr"/>
            <a:lstStyle/>
            <a:p>
              <a:pPr algn="ctr">
                <a:lnSpc>
                  <a:spcPts val="2659"/>
                </a:lnSpc>
              </a:pPr>
              <a:endParaRPr/>
            </a:p>
          </p:txBody>
        </p:sp>
      </p:grpSp>
      <p:grpSp>
        <p:nvGrpSpPr>
          <p:cNvPr id="26" name="Group 26"/>
          <p:cNvGrpSpPr/>
          <p:nvPr/>
        </p:nvGrpSpPr>
        <p:grpSpPr>
          <a:xfrm rot="-8323120">
            <a:off x="18036119" y="9508404"/>
            <a:ext cx="242314" cy="242314"/>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28" name="TextBox 28"/>
            <p:cNvSpPr txBox="1"/>
            <p:nvPr/>
          </p:nvSpPr>
          <p:spPr>
            <a:xfrm>
              <a:off x="76200" y="38100"/>
              <a:ext cx="660400" cy="698500"/>
            </a:xfrm>
            <a:prstGeom prst="rect">
              <a:avLst/>
            </a:prstGeom>
          </p:spPr>
          <p:txBody>
            <a:bodyPr lIns="40596" tIns="40596" rIns="40596" bIns="40596" rtlCol="0" anchor="ctr"/>
            <a:lstStyle/>
            <a:p>
              <a:pPr algn="ctr">
                <a:lnSpc>
                  <a:spcPts val="2659"/>
                </a:lnSpc>
              </a:pPr>
              <a:endParaRPr/>
            </a:p>
          </p:txBody>
        </p:sp>
      </p:grpSp>
      <p:grpSp>
        <p:nvGrpSpPr>
          <p:cNvPr id="29" name="Group 29"/>
          <p:cNvGrpSpPr/>
          <p:nvPr/>
        </p:nvGrpSpPr>
        <p:grpSpPr>
          <a:xfrm rot="-8323120">
            <a:off x="14086485" y="641355"/>
            <a:ext cx="242314" cy="242314"/>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31" name="TextBox 31"/>
            <p:cNvSpPr txBox="1"/>
            <p:nvPr/>
          </p:nvSpPr>
          <p:spPr>
            <a:xfrm>
              <a:off x="76200" y="38100"/>
              <a:ext cx="660400" cy="698500"/>
            </a:xfrm>
            <a:prstGeom prst="rect">
              <a:avLst/>
            </a:prstGeom>
          </p:spPr>
          <p:txBody>
            <a:bodyPr lIns="40596" tIns="40596" rIns="40596" bIns="40596" rtlCol="0" anchor="ctr"/>
            <a:lstStyle/>
            <a:p>
              <a:pPr algn="ctr">
                <a:lnSpc>
                  <a:spcPts val="2659"/>
                </a:lnSpc>
              </a:pPr>
              <a:endParaRPr/>
            </a:p>
          </p:txBody>
        </p:sp>
      </p:grpSp>
      <p:grpSp>
        <p:nvGrpSpPr>
          <p:cNvPr id="32" name="Group 32"/>
          <p:cNvGrpSpPr/>
          <p:nvPr/>
        </p:nvGrpSpPr>
        <p:grpSpPr>
          <a:xfrm rot="-8323120">
            <a:off x="17751448" y="9258478"/>
            <a:ext cx="242314" cy="242314"/>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34" name="TextBox 34"/>
            <p:cNvSpPr txBox="1"/>
            <p:nvPr/>
          </p:nvSpPr>
          <p:spPr>
            <a:xfrm>
              <a:off x="76200" y="38100"/>
              <a:ext cx="660400" cy="698500"/>
            </a:xfrm>
            <a:prstGeom prst="rect">
              <a:avLst/>
            </a:prstGeom>
          </p:spPr>
          <p:txBody>
            <a:bodyPr lIns="40596" tIns="40596" rIns="40596" bIns="40596" rtlCol="0" anchor="ctr"/>
            <a:lstStyle/>
            <a:p>
              <a:pPr algn="ctr">
                <a:lnSpc>
                  <a:spcPts val="2659"/>
                </a:lnSpc>
              </a:pPr>
              <a:endParaRPr/>
            </a:p>
          </p:txBody>
        </p:sp>
      </p:grpSp>
      <p:grpSp>
        <p:nvGrpSpPr>
          <p:cNvPr id="35" name="Group 35"/>
          <p:cNvGrpSpPr/>
          <p:nvPr/>
        </p:nvGrpSpPr>
        <p:grpSpPr>
          <a:xfrm rot="-8323120">
            <a:off x="13801814" y="391430"/>
            <a:ext cx="242314" cy="242314"/>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37" name="TextBox 37"/>
            <p:cNvSpPr txBox="1"/>
            <p:nvPr/>
          </p:nvSpPr>
          <p:spPr>
            <a:xfrm>
              <a:off x="76200" y="38100"/>
              <a:ext cx="660400" cy="698500"/>
            </a:xfrm>
            <a:prstGeom prst="rect">
              <a:avLst/>
            </a:prstGeom>
          </p:spPr>
          <p:txBody>
            <a:bodyPr lIns="40596" tIns="40596" rIns="40596" bIns="40596" rtlCol="0" anchor="ctr"/>
            <a:lstStyle/>
            <a:p>
              <a:pPr algn="ctr">
                <a:lnSpc>
                  <a:spcPts val="2659"/>
                </a:lnSpc>
              </a:pPr>
              <a:endParaRPr/>
            </a:p>
          </p:txBody>
        </p:sp>
      </p:grpSp>
      <p:grpSp>
        <p:nvGrpSpPr>
          <p:cNvPr id="38" name="Group 38"/>
          <p:cNvGrpSpPr/>
          <p:nvPr/>
        </p:nvGrpSpPr>
        <p:grpSpPr>
          <a:xfrm>
            <a:off x="13582498" y="1336973"/>
            <a:ext cx="4245300" cy="4245300"/>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40" name="TextBox 40"/>
            <p:cNvSpPr txBox="1"/>
            <p:nvPr/>
          </p:nvSpPr>
          <p:spPr>
            <a:xfrm>
              <a:off x="76200" y="38100"/>
              <a:ext cx="660400" cy="698500"/>
            </a:xfrm>
            <a:prstGeom prst="rect">
              <a:avLst/>
            </a:prstGeom>
          </p:spPr>
          <p:txBody>
            <a:bodyPr lIns="31274" tIns="31274" rIns="31274" bIns="31274" rtlCol="0" anchor="ctr"/>
            <a:lstStyle/>
            <a:p>
              <a:pPr algn="ctr">
                <a:lnSpc>
                  <a:spcPts val="2659"/>
                </a:lnSpc>
              </a:pPr>
              <a:endParaRPr/>
            </a:p>
          </p:txBody>
        </p:sp>
      </p:grpSp>
      <p:grpSp>
        <p:nvGrpSpPr>
          <p:cNvPr id="41" name="Group 41"/>
          <p:cNvGrpSpPr/>
          <p:nvPr/>
        </p:nvGrpSpPr>
        <p:grpSpPr>
          <a:xfrm>
            <a:off x="13768134" y="5517703"/>
            <a:ext cx="4245300" cy="4245300"/>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43" name="TextBox 43"/>
            <p:cNvSpPr txBox="1"/>
            <p:nvPr/>
          </p:nvSpPr>
          <p:spPr>
            <a:xfrm>
              <a:off x="76200" y="38100"/>
              <a:ext cx="660400" cy="698500"/>
            </a:xfrm>
            <a:prstGeom prst="rect">
              <a:avLst/>
            </a:prstGeom>
          </p:spPr>
          <p:txBody>
            <a:bodyPr lIns="31274" tIns="31274" rIns="31274" bIns="31274" rtlCol="0" anchor="ctr"/>
            <a:lstStyle/>
            <a:p>
              <a:pPr algn="ctr">
                <a:lnSpc>
                  <a:spcPts val="2659"/>
                </a:lnSpc>
              </a:pPr>
              <a:endParaRPr/>
            </a:p>
          </p:txBody>
        </p:sp>
      </p:grpSp>
      <p:sp>
        <p:nvSpPr>
          <p:cNvPr id="44" name="Freeform 44"/>
          <p:cNvSpPr/>
          <p:nvPr/>
        </p:nvSpPr>
        <p:spPr>
          <a:xfrm rot="5400000">
            <a:off x="14325961" y="950600"/>
            <a:ext cx="2769923" cy="3917865"/>
          </a:xfrm>
          <a:custGeom>
            <a:avLst/>
            <a:gdLst/>
            <a:ahLst/>
            <a:cxnLst/>
            <a:rect l="l" t="t" r="r" b="b"/>
            <a:pathLst>
              <a:path w="2769923" h="3917865">
                <a:moveTo>
                  <a:pt x="0" y="0"/>
                </a:moveTo>
                <a:lnTo>
                  <a:pt x="2769923" y="0"/>
                </a:lnTo>
                <a:lnTo>
                  <a:pt x="2769923" y="3917866"/>
                </a:lnTo>
                <a:lnTo>
                  <a:pt x="0" y="3917866"/>
                </a:lnTo>
                <a:lnTo>
                  <a:pt x="0" y="0"/>
                </a:lnTo>
                <a:close/>
              </a:path>
            </a:pathLst>
          </a:custGeom>
          <a:blipFill>
            <a:blip r:embed="rId6">
              <a:extLst>
                <a:ext uri="{96DAC541-7B7A-43D3-8B79-37D633B846F1}">
                  <asvg:svgBlip xmlns:asvg="http://schemas.microsoft.com/office/drawing/2016/SVG/main" xmlns="" r:embed="rId7"/>
                </a:ext>
              </a:extLst>
            </a:blip>
            <a:stretch>
              <a:fillRect r="-41443"/>
            </a:stretch>
          </a:blipFill>
        </p:spPr>
        <p:txBody>
          <a:bodyPr/>
          <a:lstStyle/>
          <a:p>
            <a:endParaRPr lang="en-VN"/>
          </a:p>
        </p:txBody>
      </p:sp>
      <p:sp>
        <p:nvSpPr>
          <p:cNvPr id="45" name="Freeform 45"/>
          <p:cNvSpPr/>
          <p:nvPr/>
        </p:nvSpPr>
        <p:spPr>
          <a:xfrm rot="5400000">
            <a:off x="14511598" y="5131331"/>
            <a:ext cx="2769923" cy="3917865"/>
          </a:xfrm>
          <a:custGeom>
            <a:avLst/>
            <a:gdLst/>
            <a:ahLst/>
            <a:cxnLst/>
            <a:rect l="l" t="t" r="r" b="b"/>
            <a:pathLst>
              <a:path w="2769923" h="3917865">
                <a:moveTo>
                  <a:pt x="0" y="0"/>
                </a:moveTo>
                <a:lnTo>
                  <a:pt x="2769923" y="0"/>
                </a:lnTo>
                <a:lnTo>
                  <a:pt x="2769923" y="3917865"/>
                </a:lnTo>
                <a:lnTo>
                  <a:pt x="0" y="3917865"/>
                </a:lnTo>
                <a:lnTo>
                  <a:pt x="0" y="0"/>
                </a:lnTo>
                <a:close/>
              </a:path>
            </a:pathLst>
          </a:custGeom>
          <a:blipFill>
            <a:blip r:embed="rId6">
              <a:extLst>
                <a:ext uri="{96DAC541-7B7A-43D3-8B79-37D633B846F1}">
                  <asvg:svgBlip xmlns:asvg="http://schemas.microsoft.com/office/drawing/2016/SVG/main" xmlns="" r:embed="rId7"/>
                </a:ext>
              </a:extLst>
            </a:blip>
            <a:stretch>
              <a:fillRect r="-41443"/>
            </a:stretch>
          </a:blipFill>
        </p:spPr>
        <p:txBody>
          <a:bodyPr/>
          <a:lstStyle/>
          <a:p>
            <a:endParaRPr lang="en-VN"/>
          </a:p>
        </p:txBody>
      </p:sp>
      <p:grpSp>
        <p:nvGrpSpPr>
          <p:cNvPr id="46" name="Group 46"/>
          <p:cNvGrpSpPr/>
          <p:nvPr/>
        </p:nvGrpSpPr>
        <p:grpSpPr>
          <a:xfrm>
            <a:off x="13864947" y="1619422"/>
            <a:ext cx="3680402" cy="3680402"/>
            <a:chOff x="0" y="0"/>
            <a:chExt cx="812800" cy="812800"/>
          </a:xfrm>
        </p:grpSpPr>
        <p:sp>
          <p:nvSpPr>
            <p:cNvPr id="47"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43220" r="-43220"/>
              </a:stretch>
            </a:blipFill>
            <a:ln w="190500" cap="sq">
              <a:gradFill>
                <a:gsLst>
                  <a:gs pos="0">
                    <a:srgbClr val="CF428E">
                      <a:alpha val="100000"/>
                    </a:srgbClr>
                  </a:gs>
                  <a:gs pos="100000">
                    <a:srgbClr val="610876">
                      <a:alpha val="100000"/>
                    </a:srgbClr>
                  </a:gs>
                </a:gsLst>
                <a:lin ang="0"/>
              </a:gradFill>
              <a:prstDash val="solid"/>
              <a:miter/>
            </a:ln>
          </p:spPr>
          <p:txBody>
            <a:bodyPr/>
            <a:lstStyle/>
            <a:p>
              <a:endParaRPr lang="en-VN"/>
            </a:p>
          </p:txBody>
        </p:sp>
      </p:grpSp>
      <p:grpSp>
        <p:nvGrpSpPr>
          <p:cNvPr id="48" name="Group 48"/>
          <p:cNvGrpSpPr/>
          <p:nvPr/>
        </p:nvGrpSpPr>
        <p:grpSpPr>
          <a:xfrm>
            <a:off x="14050584" y="5800152"/>
            <a:ext cx="3680402" cy="3680402"/>
            <a:chOff x="0" y="0"/>
            <a:chExt cx="812800" cy="812800"/>
          </a:xfrm>
        </p:grpSpPr>
        <p:sp>
          <p:nvSpPr>
            <p:cNvPr id="49" name="Freeform 4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24525" r="-24525"/>
              </a:stretch>
            </a:blipFill>
            <a:ln w="190500" cap="sq">
              <a:gradFill>
                <a:gsLst>
                  <a:gs pos="0">
                    <a:srgbClr val="CF428E">
                      <a:alpha val="100000"/>
                    </a:srgbClr>
                  </a:gs>
                  <a:gs pos="100000">
                    <a:srgbClr val="610876">
                      <a:alpha val="100000"/>
                    </a:srgbClr>
                  </a:gs>
                </a:gsLst>
                <a:lin ang="0"/>
              </a:gradFill>
              <a:prstDash val="solid"/>
              <a:miter/>
            </a:ln>
          </p:spPr>
          <p:txBody>
            <a:bodyPr/>
            <a:lstStyle/>
            <a:p>
              <a:endParaRPr lang="en-VN"/>
            </a:p>
          </p:txBody>
        </p:sp>
      </p:grpSp>
      <p:grpSp>
        <p:nvGrpSpPr>
          <p:cNvPr id="50" name="Group 50"/>
          <p:cNvGrpSpPr/>
          <p:nvPr/>
        </p:nvGrpSpPr>
        <p:grpSpPr>
          <a:xfrm>
            <a:off x="1372450" y="2151281"/>
            <a:ext cx="7506226" cy="981075"/>
            <a:chOff x="0" y="0"/>
            <a:chExt cx="10008301" cy="1308100"/>
          </a:xfrm>
        </p:grpSpPr>
        <p:sp>
          <p:nvSpPr>
            <p:cNvPr id="51" name="TextBox 51"/>
            <p:cNvSpPr txBox="1"/>
            <p:nvPr/>
          </p:nvSpPr>
          <p:spPr>
            <a:xfrm>
              <a:off x="0" y="114300"/>
              <a:ext cx="10008301" cy="1193800"/>
            </a:xfrm>
            <a:prstGeom prst="rect">
              <a:avLst/>
            </a:prstGeom>
          </p:spPr>
          <p:txBody>
            <a:bodyPr lIns="0" tIns="0" rIns="0" bIns="0" rtlCol="0" anchor="t">
              <a:spAutoFit/>
            </a:bodyPr>
            <a:lstStyle/>
            <a:p>
              <a:pPr algn="ctr">
                <a:lnSpc>
                  <a:spcPts val="3615"/>
                </a:lnSpc>
              </a:pPr>
              <a:r>
                <a:rPr lang="en-US" sz="3012" b="1">
                  <a:solidFill>
                    <a:srgbClr val="D7443F"/>
                  </a:solidFill>
                  <a:latin typeface="Muli Bold"/>
                  <a:ea typeface="Muli Bold"/>
                  <a:cs typeface="Muli Bold"/>
                  <a:sym typeface="Muli Bold"/>
                </a:rPr>
                <a:t>UBND CẤP TỈNH          UBND CẤP XÃ</a:t>
              </a:r>
            </a:p>
            <a:p>
              <a:pPr algn="l">
                <a:lnSpc>
                  <a:spcPts val="3495"/>
                </a:lnSpc>
              </a:pPr>
              <a:endParaRPr lang="en-US" sz="3012" b="1">
                <a:solidFill>
                  <a:srgbClr val="D7443F"/>
                </a:solidFill>
                <a:latin typeface="Muli Bold"/>
                <a:ea typeface="Muli Bold"/>
                <a:cs typeface="Muli Bold"/>
                <a:sym typeface="Muli Bold"/>
              </a:endParaRPr>
            </a:p>
          </p:txBody>
        </p:sp>
        <p:grpSp>
          <p:nvGrpSpPr>
            <p:cNvPr id="52" name="Group 52"/>
            <p:cNvGrpSpPr/>
            <p:nvPr/>
          </p:nvGrpSpPr>
          <p:grpSpPr>
            <a:xfrm>
              <a:off x="4785240" y="0"/>
              <a:ext cx="1033617" cy="836248"/>
              <a:chOff x="0" y="0"/>
              <a:chExt cx="812800" cy="657595"/>
            </a:xfrm>
          </p:grpSpPr>
          <p:sp>
            <p:nvSpPr>
              <p:cNvPr id="53" name="Freeform 53"/>
              <p:cNvSpPr/>
              <p:nvPr/>
            </p:nvSpPr>
            <p:spPr>
              <a:xfrm>
                <a:off x="0" y="0"/>
                <a:ext cx="812800" cy="657595"/>
              </a:xfrm>
              <a:custGeom>
                <a:avLst/>
                <a:gdLst/>
                <a:ahLst/>
                <a:cxnLst/>
                <a:rect l="l" t="t" r="r" b="b"/>
                <a:pathLst>
                  <a:path w="812800" h="657595">
                    <a:moveTo>
                      <a:pt x="812800" y="328798"/>
                    </a:moveTo>
                    <a:lnTo>
                      <a:pt x="406400" y="0"/>
                    </a:lnTo>
                    <a:lnTo>
                      <a:pt x="406400" y="203200"/>
                    </a:lnTo>
                    <a:lnTo>
                      <a:pt x="0" y="203200"/>
                    </a:lnTo>
                    <a:lnTo>
                      <a:pt x="0" y="454395"/>
                    </a:lnTo>
                    <a:lnTo>
                      <a:pt x="406400" y="454395"/>
                    </a:lnTo>
                    <a:lnTo>
                      <a:pt x="406400" y="657595"/>
                    </a:lnTo>
                    <a:lnTo>
                      <a:pt x="812800" y="328798"/>
                    </a:lnTo>
                    <a:close/>
                  </a:path>
                </a:pathLst>
              </a:custGeom>
              <a:solidFill>
                <a:srgbClr val="D7443F"/>
              </a:solidFill>
            </p:spPr>
            <p:txBody>
              <a:bodyPr/>
              <a:lstStyle/>
              <a:p>
                <a:endParaRPr lang="en-VN"/>
              </a:p>
            </p:txBody>
          </p:sp>
          <p:sp>
            <p:nvSpPr>
              <p:cNvPr id="54" name="TextBox 54"/>
              <p:cNvSpPr txBox="1"/>
              <p:nvPr/>
            </p:nvSpPr>
            <p:spPr>
              <a:xfrm>
                <a:off x="0" y="165100"/>
                <a:ext cx="711200" cy="289295"/>
              </a:xfrm>
              <a:prstGeom prst="rect">
                <a:avLst/>
              </a:prstGeom>
            </p:spPr>
            <p:txBody>
              <a:bodyPr lIns="50800" tIns="50800" rIns="50800" bIns="50800" rtlCol="0" anchor="ctr"/>
              <a:lstStyle/>
              <a:p>
                <a:pPr algn="ctr">
                  <a:lnSpc>
                    <a:spcPts val="2659"/>
                  </a:lnSpc>
                </a:pPr>
                <a:endParaRPr/>
              </a:p>
            </p:txBody>
          </p:sp>
        </p:grpSp>
      </p:grpSp>
      <p:grpSp>
        <p:nvGrpSpPr>
          <p:cNvPr id="55" name="Group 55"/>
          <p:cNvGrpSpPr/>
          <p:nvPr/>
        </p:nvGrpSpPr>
        <p:grpSpPr>
          <a:xfrm>
            <a:off x="1372450" y="4514576"/>
            <a:ext cx="9068326" cy="971815"/>
            <a:chOff x="0" y="0"/>
            <a:chExt cx="12091101" cy="1295754"/>
          </a:xfrm>
        </p:grpSpPr>
        <p:sp>
          <p:nvSpPr>
            <p:cNvPr id="56" name="TextBox 56"/>
            <p:cNvSpPr txBox="1"/>
            <p:nvPr/>
          </p:nvSpPr>
          <p:spPr>
            <a:xfrm>
              <a:off x="0" y="101954"/>
              <a:ext cx="12091101" cy="1193800"/>
            </a:xfrm>
            <a:prstGeom prst="rect">
              <a:avLst/>
            </a:prstGeom>
          </p:spPr>
          <p:txBody>
            <a:bodyPr lIns="0" tIns="0" rIns="0" bIns="0" rtlCol="0" anchor="t">
              <a:spAutoFit/>
            </a:bodyPr>
            <a:lstStyle/>
            <a:p>
              <a:pPr algn="ctr">
                <a:lnSpc>
                  <a:spcPts val="3615"/>
                </a:lnSpc>
              </a:pPr>
              <a:r>
                <a:rPr lang="en-US" sz="3012" b="1">
                  <a:solidFill>
                    <a:srgbClr val="D7443F"/>
                  </a:solidFill>
                  <a:latin typeface="Muli Bold"/>
                  <a:ea typeface="Muli Bold"/>
                  <a:cs typeface="Muli Bold"/>
                  <a:sym typeface="Muli Bold"/>
                </a:rPr>
                <a:t>UBND CẤP TỈNH            CHỦ TỊCH UBND CẤP XÃ</a:t>
              </a:r>
            </a:p>
            <a:p>
              <a:pPr algn="l">
                <a:lnSpc>
                  <a:spcPts val="3495"/>
                </a:lnSpc>
              </a:pPr>
              <a:endParaRPr lang="en-US" sz="3012" b="1">
                <a:solidFill>
                  <a:srgbClr val="D7443F"/>
                </a:solidFill>
                <a:latin typeface="Muli Bold"/>
                <a:ea typeface="Muli Bold"/>
                <a:cs typeface="Muli Bold"/>
                <a:sym typeface="Muli Bold"/>
              </a:endParaRPr>
            </a:p>
          </p:txBody>
        </p:sp>
        <p:grpSp>
          <p:nvGrpSpPr>
            <p:cNvPr id="57" name="Group 57"/>
            <p:cNvGrpSpPr/>
            <p:nvPr/>
          </p:nvGrpSpPr>
          <p:grpSpPr>
            <a:xfrm>
              <a:off x="4379790" y="0"/>
              <a:ext cx="1248721" cy="836248"/>
              <a:chOff x="0" y="0"/>
              <a:chExt cx="981950" cy="657595"/>
            </a:xfrm>
          </p:grpSpPr>
          <p:sp>
            <p:nvSpPr>
              <p:cNvPr id="58" name="Freeform 58"/>
              <p:cNvSpPr/>
              <p:nvPr/>
            </p:nvSpPr>
            <p:spPr>
              <a:xfrm>
                <a:off x="0" y="0"/>
                <a:ext cx="981950" cy="657595"/>
              </a:xfrm>
              <a:custGeom>
                <a:avLst/>
                <a:gdLst/>
                <a:ahLst/>
                <a:cxnLst/>
                <a:rect l="l" t="t" r="r" b="b"/>
                <a:pathLst>
                  <a:path w="981950" h="657595">
                    <a:moveTo>
                      <a:pt x="981950" y="328798"/>
                    </a:moveTo>
                    <a:lnTo>
                      <a:pt x="575550" y="0"/>
                    </a:lnTo>
                    <a:lnTo>
                      <a:pt x="575550" y="203200"/>
                    </a:lnTo>
                    <a:lnTo>
                      <a:pt x="0" y="203200"/>
                    </a:lnTo>
                    <a:lnTo>
                      <a:pt x="0" y="454395"/>
                    </a:lnTo>
                    <a:lnTo>
                      <a:pt x="575550" y="454395"/>
                    </a:lnTo>
                    <a:lnTo>
                      <a:pt x="575550" y="657595"/>
                    </a:lnTo>
                    <a:lnTo>
                      <a:pt x="981950" y="328798"/>
                    </a:lnTo>
                    <a:close/>
                  </a:path>
                </a:pathLst>
              </a:custGeom>
              <a:solidFill>
                <a:srgbClr val="D7443F"/>
              </a:solidFill>
            </p:spPr>
            <p:txBody>
              <a:bodyPr/>
              <a:lstStyle/>
              <a:p>
                <a:endParaRPr lang="en-VN"/>
              </a:p>
            </p:txBody>
          </p:sp>
          <p:sp>
            <p:nvSpPr>
              <p:cNvPr id="59" name="TextBox 59"/>
              <p:cNvSpPr txBox="1"/>
              <p:nvPr/>
            </p:nvSpPr>
            <p:spPr>
              <a:xfrm>
                <a:off x="0" y="165100"/>
                <a:ext cx="880350" cy="289295"/>
              </a:xfrm>
              <a:prstGeom prst="rect">
                <a:avLst/>
              </a:prstGeom>
            </p:spPr>
            <p:txBody>
              <a:bodyPr lIns="50800" tIns="50800" rIns="50800" bIns="50800" rtlCol="0" anchor="ctr"/>
              <a:lstStyle/>
              <a:p>
                <a:pPr algn="ctr">
                  <a:lnSpc>
                    <a:spcPts val="2659"/>
                  </a:lnSpc>
                </a:pPr>
                <a:endParaRPr/>
              </a:p>
            </p:txBody>
          </p:sp>
        </p:grpSp>
      </p:grpSp>
      <p:sp>
        <p:nvSpPr>
          <p:cNvPr id="60" name="TextBox 60"/>
          <p:cNvSpPr txBox="1"/>
          <p:nvPr/>
        </p:nvSpPr>
        <p:spPr>
          <a:xfrm>
            <a:off x="895350" y="5515272"/>
            <a:ext cx="5742154" cy="1809750"/>
          </a:xfrm>
          <a:prstGeom prst="rect">
            <a:avLst/>
          </a:prstGeom>
        </p:spPr>
        <p:txBody>
          <a:bodyPr lIns="0" tIns="0" rIns="0" bIns="0" rtlCol="0" anchor="t">
            <a:spAutoFit/>
          </a:bodyPr>
          <a:lstStyle/>
          <a:p>
            <a:pPr algn="just">
              <a:lnSpc>
                <a:spcPts val="2879"/>
              </a:lnSpc>
            </a:pPr>
            <a:r>
              <a:rPr lang="en-US" sz="2400">
                <a:solidFill>
                  <a:srgbClr val="000000"/>
                </a:solidFill>
                <a:latin typeface="Muli"/>
                <a:ea typeface="Muli"/>
                <a:cs typeface="Muli"/>
                <a:sym typeface="Muli"/>
              </a:rPr>
              <a:t>Quyết định thu hồi đất do chấm dứt việc sử dụng đất theo pháp luật, tự nguyện trả lại đất, có nguy cơ đe dọa tính mạng con người, không còn khả năng tiếp tục sử dụng</a:t>
            </a:r>
          </a:p>
        </p:txBody>
      </p:sp>
      <p:sp>
        <p:nvSpPr>
          <p:cNvPr id="61" name="TextBox 61"/>
          <p:cNvSpPr txBox="1"/>
          <p:nvPr/>
        </p:nvSpPr>
        <p:spPr>
          <a:xfrm>
            <a:off x="895350" y="8269003"/>
            <a:ext cx="5742154" cy="2171700"/>
          </a:xfrm>
          <a:prstGeom prst="rect">
            <a:avLst/>
          </a:prstGeom>
        </p:spPr>
        <p:txBody>
          <a:bodyPr lIns="0" tIns="0" rIns="0" bIns="0" rtlCol="0" anchor="t">
            <a:spAutoFit/>
          </a:bodyPr>
          <a:lstStyle/>
          <a:p>
            <a:pPr algn="just">
              <a:lnSpc>
                <a:spcPts val="2879"/>
              </a:lnSpc>
            </a:pPr>
            <a:r>
              <a:rPr lang="en-US" sz="2400">
                <a:solidFill>
                  <a:srgbClr val="000000"/>
                </a:solidFill>
                <a:latin typeface="Muli"/>
                <a:ea typeface="Muli"/>
                <a:cs typeface="Muli"/>
                <a:sym typeface="Muli"/>
              </a:rPr>
              <a:t>Chấp thuận bằng văn bản về việc thỏa thuận về nhận quyền sử dụng đất để thực hiện dự án mà được Nhà nước giao đất không thu tiền sử dụng đất hoặc cho thuê đất thu tiền thuê đất hằng năm</a:t>
            </a:r>
          </a:p>
          <a:p>
            <a:pPr algn="just">
              <a:lnSpc>
                <a:spcPts val="2879"/>
              </a:lnSpc>
            </a:pPr>
            <a:endParaRPr lang="en-US" sz="2400">
              <a:solidFill>
                <a:srgbClr val="000000"/>
              </a:solidFill>
              <a:latin typeface="Muli"/>
              <a:ea typeface="Muli"/>
              <a:cs typeface="Muli"/>
              <a:sym typeface="Muli"/>
            </a:endParaRPr>
          </a:p>
        </p:txBody>
      </p:sp>
      <p:sp>
        <p:nvSpPr>
          <p:cNvPr id="62" name="TextBox 62"/>
          <p:cNvSpPr txBox="1"/>
          <p:nvPr/>
        </p:nvSpPr>
        <p:spPr>
          <a:xfrm>
            <a:off x="47625" y="5979728"/>
            <a:ext cx="704850" cy="647700"/>
          </a:xfrm>
          <a:prstGeom prst="rect">
            <a:avLst/>
          </a:prstGeom>
        </p:spPr>
        <p:txBody>
          <a:bodyPr lIns="0" tIns="0" rIns="0" bIns="0" rtlCol="0" anchor="t">
            <a:spAutoFit/>
          </a:bodyPr>
          <a:lstStyle/>
          <a:p>
            <a:pPr algn="just">
              <a:lnSpc>
                <a:spcPts val="5159"/>
              </a:lnSpc>
            </a:pPr>
            <a:r>
              <a:rPr lang="en-US" sz="4299" b="1">
                <a:solidFill>
                  <a:srgbClr val="000000"/>
                </a:solidFill>
                <a:latin typeface="Muli Bold"/>
                <a:ea typeface="Muli Bold"/>
                <a:cs typeface="Muli Bold"/>
                <a:sym typeface="Muli Bold"/>
              </a:rPr>
              <a:t>01</a:t>
            </a:r>
          </a:p>
        </p:txBody>
      </p:sp>
      <p:sp>
        <p:nvSpPr>
          <p:cNvPr id="63" name="TextBox 63"/>
          <p:cNvSpPr txBox="1"/>
          <p:nvPr/>
        </p:nvSpPr>
        <p:spPr>
          <a:xfrm>
            <a:off x="47625" y="8733459"/>
            <a:ext cx="704850" cy="647700"/>
          </a:xfrm>
          <a:prstGeom prst="rect">
            <a:avLst/>
          </a:prstGeom>
        </p:spPr>
        <p:txBody>
          <a:bodyPr lIns="0" tIns="0" rIns="0" bIns="0" rtlCol="0" anchor="t">
            <a:spAutoFit/>
          </a:bodyPr>
          <a:lstStyle/>
          <a:p>
            <a:pPr algn="just">
              <a:lnSpc>
                <a:spcPts val="5159"/>
              </a:lnSpc>
            </a:pPr>
            <a:r>
              <a:rPr lang="en-US" sz="4299" b="1">
                <a:solidFill>
                  <a:srgbClr val="000000"/>
                </a:solidFill>
                <a:latin typeface="Muli Bold"/>
                <a:ea typeface="Muli Bold"/>
                <a:cs typeface="Muli Bold"/>
                <a:sym typeface="Muli Bold"/>
              </a:rPr>
              <a:t>03</a:t>
            </a:r>
          </a:p>
        </p:txBody>
      </p:sp>
      <p:sp>
        <p:nvSpPr>
          <p:cNvPr id="64" name="TextBox 64"/>
          <p:cNvSpPr txBox="1"/>
          <p:nvPr/>
        </p:nvSpPr>
        <p:spPr>
          <a:xfrm>
            <a:off x="6925943" y="6988115"/>
            <a:ext cx="704850" cy="647700"/>
          </a:xfrm>
          <a:prstGeom prst="rect">
            <a:avLst/>
          </a:prstGeom>
        </p:spPr>
        <p:txBody>
          <a:bodyPr lIns="0" tIns="0" rIns="0" bIns="0" rtlCol="0" anchor="t">
            <a:spAutoFit/>
          </a:bodyPr>
          <a:lstStyle/>
          <a:p>
            <a:pPr algn="just">
              <a:lnSpc>
                <a:spcPts val="5159"/>
              </a:lnSpc>
            </a:pPr>
            <a:r>
              <a:rPr lang="en-US" sz="4299" b="1">
                <a:solidFill>
                  <a:srgbClr val="000000"/>
                </a:solidFill>
                <a:latin typeface="Muli Bold"/>
                <a:ea typeface="Muli Bold"/>
                <a:cs typeface="Muli Bold"/>
                <a:sym typeface="Muli Bold"/>
              </a:rPr>
              <a:t>02</a:t>
            </a:r>
          </a:p>
        </p:txBody>
      </p:sp>
      <p:sp>
        <p:nvSpPr>
          <p:cNvPr id="65" name="TextBox 65"/>
          <p:cNvSpPr txBox="1"/>
          <p:nvPr/>
        </p:nvSpPr>
        <p:spPr>
          <a:xfrm>
            <a:off x="7840343" y="6523659"/>
            <a:ext cx="5742154" cy="2583849"/>
          </a:xfrm>
          <a:prstGeom prst="rect">
            <a:avLst/>
          </a:prstGeom>
        </p:spPr>
        <p:txBody>
          <a:bodyPr lIns="0" tIns="0" rIns="0" bIns="0" rtlCol="0" anchor="t">
            <a:spAutoFit/>
          </a:bodyPr>
          <a:lstStyle/>
          <a:p>
            <a:pPr algn="just">
              <a:lnSpc>
                <a:spcPts val="2879"/>
              </a:lnSpc>
            </a:pPr>
            <a:r>
              <a:rPr lang="en-US" sz="2400">
                <a:solidFill>
                  <a:srgbClr val="FF0000"/>
                </a:solidFill>
                <a:latin typeface="Muli"/>
                <a:ea typeface="Muli"/>
                <a:cs typeface="Muli"/>
                <a:sym typeface="Muli"/>
              </a:rPr>
              <a:t>Quyết định giao đất không thu tiền sử dụng đất, cho thuê đất thu tiền thuê đất hàng năm; giao đất, cho thuê đất, cho phép chuyển mục đích sử dụng đất đối với các trường hợp được miễn toàn bộ tiền sử dụng đất, tiền thuê đất cho cả thời hạn thuê.</a:t>
            </a:r>
          </a:p>
        </p:txBody>
      </p:sp>
    </p:spTree>
  </p:cSld>
  <p:clrMapOvr>
    <a:masterClrMapping/>
  </p:clrMapOvr>
  <p:transition spd="med">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VN"/>
          </a:p>
        </p:txBody>
      </p:sp>
      <p:sp>
        <p:nvSpPr>
          <p:cNvPr id="3" name="Freeform 3"/>
          <p:cNvSpPr/>
          <p:nvPr/>
        </p:nvSpPr>
        <p:spPr>
          <a:xfrm>
            <a:off x="11533614" y="-4009971"/>
            <a:ext cx="10651239" cy="7047895"/>
          </a:xfrm>
          <a:custGeom>
            <a:avLst/>
            <a:gdLst/>
            <a:ahLst/>
            <a:cxnLst/>
            <a:rect l="l" t="t" r="r" b="b"/>
            <a:pathLst>
              <a:path w="10651239" h="7047895">
                <a:moveTo>
                  <a:pt x="0" y="0"/>
                </a:moveTo>
                <a:lnTo>
                  <a:pt x="10651238" y="0"/>
                </a:lnTo>
                <a:lnTo>
                  <a:pt x="10651238" y="7047895"/>
                </a:lnTo>
                <a:lnTo>
                  <a:pt x="0" y="7047895"/>
                </a:lnTo>
                <a:lnTo>
                  <a:pt x="0" y="0"/>
                </a:lnTo>
                <a:close/>
              </a:path>
            </a:pathLst>
          </a:custGeom>
          <a:blipFill>
            <a:blip r:embed="rId3">
              <a:alphaModFix amt="14000"/>
              <a:extLst>
                <a:ext uri="{96DAC541-7B7A-43D3-8B79-37D633B846F1}">
                  <asvg:svgBlip xmlns:asvg="http://schemas.microsoft.com/office/drawing/2016/SVG/main" xmlns="" r:embed="rId4"/>
                </a:ext>
              </a:extLst>
            </a:blip>
            <a:stretch>
              <a:fillRect/>
            </a:stretch>
          </a:blipFill>
        </p:spPr>
        <p:txBody>
          <a:bodyPr/>
          <a:lstStyle/>
          <a:p>
            <a:endParaRPr lang="en-VN"/>
          </a:p>
        </p:txBody>
      </p:sp>
      <p:sp>
        <p:nvSpPr>
          <p:cNvPr id="4" name="Freeform 4"/>
          <p:cNvSpPr/>
          <p:nvPr/>
        </p:nvSpPr>
        <p:spPr>
          <a:xfrm>
            <a:off x="13396861" y="1154221"/>
            <a:ext cx="4616574" cy="4610803"/>
          </a:xfrm>
          <a:custGeom>
            <a:avLst/>
            <a:gdLst/>
            <a:ahLst/>
            <a:cxnLst/>
            <a:rect l="l" t="t" r="r" b="b"/>
            <a:pathLst>
              <a:path w="4616574" h="4610803">
                <a:moveTo>
                  <a:pt x="0" y="0"/>
                </a:moveTo>
                <a:lnTo>
                  <a:pt x="4616574" y="0"/>
                </a:lnTo>
                <a:lnTo>
                  <a:pt x="4616574" y="4610803"/>
                </a:lnTo>
                <a:lnTo>
                  <a:pt x="0" y="4610803"/>
                </a:lnTo>
                <a:lnTo>
                  <a:pt x="0" y="0"/>
                </a:lnTo>
                <a:close/>
              </a:path>
            </a:pathLst>
          </a:custGeom>
          <a:blipFill>
            <a:blip r:embed="rId5"/>
            <a:stretch>
              <a:fillRect/>
            </a:stretch>
          </a:blipFill>
        </p:spPr>
        <p:txBody>
          <a:bodyPr/>
          <a:lstStyle/>
          <a:p>
            <a:endParaRPr lang="en-VN"/>
          </a:p>
        </p:txBody>
      </p:sp>
      <p:grpSp>
        <p:nvGrpSpPr>
          <p:cNvPr id="6" name="Group 6"/>
          <p:cNvGrpSpPr/>
          <p:nvPr/>
        </p:nvGrpSpPr>
        <p:grpSpPr>
          <a:xfrm rot="2371308">
            <a:off x="8197609" y="-120461"/>
            <a:ext cx="11270026" cy="2656548"/>
            <a:chOff x="0" y="0"/>
            <a:chExt cx="1724094" cy="406400"/>
          </a:xfrm>
        </p:grpSpPr>
        <p:sp>
          <p:nvSpPr>
            <p:cNvPr id="7" name="Freeform 7"/>
            <p:cNvSpPr/>
            <p:nvPr/>
          </p:nvSpPr>
          <p:spPr>
            <a:xfrm>
              <a:off x="0" y="0"/>
              <a:ext cx="1724094" cy="406400"/>
            </a:xfrm>
            <a:custGeom>
              <a:avLst/>
              <a:gdLst/>
              <a:ahLst/>
              <a:cxnLst/>
              <a:rect l="l" t="t" r="r" b="b"/>
              <a:pathLst>
                <a:path w="1724094" h="406400">
                  <a:moveTo>
                    <a:pt x="1520894" y="0"/>
                  </a:moveTo>
                  <a:cubicBezTo>
                    <a:pt x="1633119" y="0"/>
                    <a:pt x="1724094" y="90976"/>
                    <a:pt x="1724094" y="203200"/>
                  </a:cubicBezTo>
                  <a:cubicBezTo>
                    <a:pt x="1724094" y="315424"/>
                    <a:pt x="1633119" y="406400"/>
                    <a:pt x="1520894" y="406400"/>
                  </a:cubicBezTo>
                  <a:lnTo>
                    <a:pt x="203200" y="406400"/>
                  </a:lnTo>
                  <a:cubicBezTo>
                    <a:pt x="90976" y="406400"/>
                    <a:pt x="0" y="315424"/>
                    <a:pt x="0" y="203200"/>
                  </a:cubicBezTo>
                  <a:cubicBezTo>
                    <a:pt x="0" y="90976"/>
                    <a:pt x="90976" y="0"/>
                    <a:pt x="203200" y="0"/>
                  </a:cubicBezTo>
                  <a:close/>
                </a:path>
              </a:pathLst>
            </a:custGeom>
            <a:gradFill rotWithShape="1">
              <a:gsLst>
                <a:gs pos="0">
                  <a:srgbClr val="CF428E">
                    <a:alpha val="100000"/>
                  </a:srgbClr>
                </a:gs>
                <a:gs pos="100000">
                  <a:srgbClr val="610876">
                    <a:alpha val="100000"/>
                  </a:srgbClr>
                </a:gs>
              </a:gsLst>
              <a:lin ang="0"/>
            </a:gradFill>
          </p:spPr>
          <p:txBody>
            <a:bodyPr/>
            <a:lstStyle/>
            <a:p>
              <a:endParaRPr lang="en-VN"/>
            </a:p>
          </p:txBody>
        </p:sp>
        <p:sp>
          <p:nvSpPr>
            <p:cNvPr id="8" name="TextBox 8"/>
            <p:cNvSpPr txBox="1"/>
            <p:nvPr/>
          </p:nvSpPr>
          <p:spPr>
            <a:xfrm>
              <a:off x="0" y="-38100"/>
              <a:ext cx="1724094" cy="444500"/>
            </a:xfrm>
            <a:prstGeom prst="rect">
              <a:avLst/>
            </a:prstGeom>
          </p:spPr>
          <p:txBody>
            <a:bodyPr lIns="40596" tIns="40596" rIns="40596" bIns="40596" rtlCol="0" anchor="ctr"/>
            <a:lstStyle/>
            <a:p>
              <a:pPr algn="ctr">
                <a:lnSpc>
                  <a:spcPts val="2659"/>
                </a:lnSpc>
              </a:pPr>
              <a:endParaRPr/>
            </a:p>
          </p:txBody>
        </p:sp>
      </p:grpSp>
      <p:grpSp>
        <p:nvGrpSpPr>
          <p:cNvPr id="9" name="Group 9"/>
          <p:cNvGrpSpPr/>
          <p:nvPr/>
        </p:nvGrpSpPr>
        <p:grpSpPr>
          <a:xfrm rot="2371308">
            <a:off x="13907933" y="6843727"/>
            <a:ext cx="9679749" cy="2656548"/>
            <a:chOff x="0" y="0"/>
            <a:chExt cx="1480813" cy="406400"/>
          </a:xfrm>
        </p:grpSpPr>
        <p:sp>
          <p:nvSpPr>
            <p:cNvPr id="10" name="Freeform 10"/>
            <p:cNvSpPr/>
            <p:nvPr/>
          </p:nvSpPr>
          <p:spPr>
            <a:xfrm>
              <a:off x="0" y="0"/>
              <a:ext cx="1480813" cy="406400"/>
            </a:xfrm>
            <a:custGeom>
              <a:avLst/>
              <a:gdLst/>
              <a:ahLst/>
              <a:cxnLst/>
              <a:rect l="l" t="t" r="r" b="b"/>
              <a:pathLst>
                <a:path w="1480813" h="406400">
                  <a:moveTo>
                    <a:pt x="1277613" y="0"/>
                  </a:moveTo>
                  <a:cubicBezTo>
                    <a:pt x="1389837" y="0"/>
                    <a:pt x="1480813" y="90976"/>
                    <a:pt x="1480813" y="203200"/>
                  </a:cubicBezTo>
                  <a:cubicBezTo>
                    <a:pt x="1480813" y="315424"/>
                    <a:pt x="1389837" y="406400"/>
                    <a:pt x="1277613"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11" name="TextBox 11"/>
            <p:cNvSpPr txBox="1"/>
            <p:nvPr/>
          </p:nvSpPr>
          <p:spPr>
            <a:xfrm>
              <a:off x="0" y="-38100"/>
              <a:ext cx="1480813" cy="444500"/>
            </a:xfrm>
            <a:prstGeom prst="rect">
              <a:avLst/>
            </a:prstGeom>
          </p:spPr>
          <p:txBody>
            <a:bodyPr lIns="40596" tIns="40596" rIns="40596" bIns="40596" rtlCol="0" anchor="ctr"/>
            <a:lstStyle/>
            <a:p>
              <a:pPr algn="ctr">
                <a:lnSpc>
                  <a:spcPts val="2659"/>
                </a:lnSpc>
              </a:pPr>
              <a:endParaRPr/>
            </a:p>
          </p:txBody>
        </p:sp>
      </p:grpSp>
      <p:grpSp>
        <p:nvGrpSpPr>
          <p:cNvPr id="12" name="Group 12"/>
          <p:cNvGrpSpPr/>
          <p:nvPr/>
        </p:nvGrpSpPr>
        <p:grpSpPr>
          <a:xfrm rot="-8445548">
            <a:off x="9364447" y="-97049"/>
            <a:ext cx="5007628" cy="715252"/>
            <a:chOff x="0" y="0"/>
            <a:chExt cx="2845291" cy="406400"/>
          </a:xfrm>
        </p:grpSpPr>
        <p:sp>
          <p:nvSpPr>
            <p:cNvPr id="13" name="Freeform 13"/>
            <p:cNvSpPr/>
            <p:nvPr/>
          </p:nvSpPr>
          <p:spPr>
            <a:xfrm>
              <a:off x="0" y="0"/>
              <a:ext cx="2845291" cy="406400"/>
            </a:xfrm>
            <a:custGeom>
              <a:avLst/>
              <a:gdLst/>
              <a:ahLst/>
              <a:cxnLst/>
              <a:rect l="l" t="t" r="r" b="b"/>
              <a:pathLst>
                <a:path w="2845291" h="406400">
                  <a:moveTo>
                    <a:pt x="2642091" y="0"/>
                  </a:moveTo>
                  <a:cubicBezTo>
                    <a:pt x="2754316" y="0"/>
                    <a:pt x="2845291" y="90976"/>
                    <a:pt x="2845291" y="203200"/>
                  </a:cubicBezTo>
                  <a:cubicBezTo>
                    <a:pt x="2845291" y="315424"/>
                    <a:pt x="2754316" y="406400"/>
                    <a:pt x="2642091"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14" name="TextBox 14"/>
            <p:cNvSpPr txBox="1"/>
            <p:nvPr/>
          </p:nvSpPr>
          <p:spPr>
            <a:xfrm>
              <a:off x="0" y="-38100"/>
              <a:ext cx="2845291" cy="444500"/>
            </a:xfrm>
            <a:prstGeom prst="rect">
              <a:avLst/>
            </a:prstGeom>
          </p:spPr>
          <p:txBody>
            <a:bodyPr lIns="40596" tIns="40596" rIns="40596" bIns="40596" rtlCol="0" anchor="ctr"/>
            <a:lstStyle/>
            <a:p>
              <a:pPr algn="ctr">
                <a:lnSpc>
                  <a:spcPts val="2659"/>
                </a:lnSpc>
              </a:pPr>
              <a:endParaRPr/>
            </a:p>
          </p:txBody>
        </p:sp>
      </p:grpSp>
      <p:grpSp>
        <p:nvGrpSpPr>
          <p:cNvPr id="15" name="Group 15"/>
          <p:cNvGrpSpPr/>
          <p:nvPr/>
        </p:nvGrpSpPr>
        <p:grpSpPr>
          <a:xfrm rot="-8445548">
            <a:off x="16520834" y="8655671"/>
            <a:ext cx="5007628" cy="715252"/>
            <a:chOff x="0" y="0"/>
            <a:chExt cx="2845291" cy="406400"/>
          </a:xfrm>
        </p:grpSpPr>
        <p:sp>
          <p:nvSpPr>
            <p:cNvPr id="16" name="Freeform 16"/>
            <p:cNvSpPr/>
            <p:nvPr/>
          </p:nvSpPr>
          <p:spPr>
            <a:xfrm>
              <a:off x="0" y="0"/>
              <a:ext cx="2845291" cy="406400"/>
            </a:xfrm>
            <a:custGeom>
              <a:avLst/>
              <a:gdLst/>
              <a:ahLst/>
              <a:cxnLst/>
              <a:rect l="l" t="t" r="r" b="b"/>
              <a:pathLst>
                <a:path w="2845291" h="406400">
                  <a:moveTo>
                    <a:pt x="2642091" y="0"/>
                  </a:moveTo>
                  <a:cubicBezTo>
                    <a:pt x="2754316" y="0"/>
                    <a:pt x="2845291" y="90976"/>
                    <a:pt x="2845291" y="203200"/>
                  </a:cubicBezTo>
                  <a:cubicBezTo>
                    <a:pt x="2845291" y="315424"/>
                    <a:pt x="2754316" y="406400"/>
                    <a:pt x="2642091" y="406400"/>
                  </a:cubicBezTo>
                  <a:lnTo>
                    <a:pt x="203200" y="406400"/>
                  </a:lnTo>
                  <a:cubicBezTo>
                    <a:pt x="90976" y="406400"/>
                    <a:pt x="0" y="315424"/>
                    <a:pt x="0" y="203200"/>
                  </a:cubicBezTo>
                  <a:cubicBezTo>
                    <a:pt x="0" y="90976"/>
                    <a:pt x="90976" y="0"/>
                    <a:pt x="203200" y="0"/>
                  </a:cubicBezTo>
                  <a:close/>
                </a:path>
              </a:pathLst>
            </a:custGeom>
            <a:gradFill rotWithShape="1">
              <a:gsLst>
                <a:gs pos="0">
                  <a:srgbClr val="CF428E">
                    <a:alpha val="100000"/>
                  </a:srgbClr>
                </a:gs>
                <a:gs pos="100000">
                  <a:srgbClr val="610876">
                    <a:alpha val="100000"/>
                  </a:srgbClr>
                </a:gs>
              </a:gsLst>
              <a:lin ang="0"/>
            </a:gradFill>
          </p:spPr>
          <p:txBody>
            <a:bodyPr/>
            <a:lstStyle/>
            <a:p>
              <a:endParaRPr lang="en-VN"/>
            </a:p>
          </p:txBody>
        </p:sp>
        <p:sp>
          <p:nvSpPr>
            <p:cNvPr id="17" name="TextBox 17"/>
            <p:cNvSpPr txBox="1"/>
            <p:nvPr/>
          </p:nvSpPr>
          <p:spPr>
            <a:xfrm>
              <a:off x="0" y="-38100"/>
              <a:ext cx="2845291" cy="444500"/>
            </a:xfrm>
            <a:prstGeom prst="rect">
              <a:avLst/>
            </a:prstGeom>
          </p:spPr>
          <p:txBody>
            <a:bodyPr lIns="40596" tIns="40596" rIns="40596" bIns="40596" rtlCol="0" anchor="ctr"/>
            <a:lstStyle/>
            <a:p>
              <a:pPr algn="ctr">
                <a:lnSpc>
                  <a:spcPts val="2659"/>
                </a:lnSpc>
              </a:pPr>
              <a:endParaRPr/>
            </a:p>
          </p:txBody>
        </p:sp>
      </p:grpSp>
      <p:grpSp>
        <p:nvGrpSpPr>
          <p:cNvPr id="18" name="Group 18"/>
          <p:cNvGrpSpPr/>
          <p:nvPr/>
        </p:nvGrpSpPr>
        <p:grpSpPr>
          <a:xfrm rot="-8323120">
            <a:off x="18320790" y="9758329"/>
            <a:ext cx="242314" cy="242314"/>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20" name="TextBox 20"/>
            <p:cNvSpPr txBox="1"/>
            <p:nvPr/>
          </p:nvSpPr>
          <p:spPr>
            <a:xfrm>
              <a:off x="76200" y="38100"/>
              <a:ext cx="660400" cy="698500"/>
            </a:xfrm>
            <a:prstGeom prst="rect">
              <a:avLst/>
            </a:prstGeom>
          </p:spPr>
          <p:txBody>
            <a:bodyPr lIns="40596" tIns="40596" rIns="40596" bIns="40596" rtlCol="0" anchor="ctr"/>
            <a:lstStyle/>
            <a:p>
              <a:pPr algn="ctr">
                <a:lnSpc>
                  <a:spcPts val="2659"/>
                </a:lnSpc>
              </a:pPr>
              <a:endParaRPr/>
            </a:p>
          </p:txBody>
        </p:sp>
      </p:grpSp>
      <p:grpSp>
        <p:nvGrpSpPr>
          <p:cNvPr id="21" name="Group 21"/>
          <p:cNvGrpSpPr/>
          <p:nvPr/>
        </p:nvGrpSpPr>
        <p:grpSpPr>
          <a:xfrm rot="-8323120">
            <a:off x="14371157" y="891281"/>
            <a:ext cx="242314" cy="242314"/>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23" name="TextBox 23"/>
            <p:cNvSpPr txBox="1"/>
            <p:nvPr/>
          </p:nvSpPr>
          <p:spPr>
            <a:xfrm>
              <a:off x="76200" y="38100"/>
              <a:ext cx="660400" cy="698500"/>
            </a:xfrm>
            <a:prstGeom prst="rect">
              <a:avLst/>
            </a:prstGeom>
          </p:spPr>
          <p:txBody>
            <a:bodyPr lIns="40596" tIns="40596" rIns="40596" bIns="40596" rtlCol="0" anchor="ctr"/>
            <a:lstStyle/>
            <a:p>
              <a:pPr algn="ctr">
                <a:lnSpc>
                  <a:spcPts val="2659"/>
                </a:lnSpc>
              </a:pPr>
              <a:endParaRPr/>
            </a:p>
          </p:txBody>
        </p:sp>
      </p:grpSp>
      <p:grpSp>
        <p:nvGrpSpPr>
          <p:cNvPr id="24" name="Group 24"/>
          <p:cNvGrpSpPr/>
          <p:nvPr/>
        </p:nvGrpSpPr>
        <p:grpSpPr>
          <a:xfrm rot="-8323120">
            <a:off x="18036119" y="9508404"/>
            <a:ext cx="242314" cy="242314"/>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26" name="TextBox 26"/>
            <p:cNvSpPr txBox="1"/>
            <p:nvPr/>
          </p:nvSpPr>
          <p:spPr>
            <a:xfrm>
              <a:off x="76200" y="38100"/>
              <a:ext cx="660400" cy="698500"/>
            </a:xfrm>
            <a:prstGeom prst="rect">
              <a:avLst/>
            </a:prstGeom>
          </p:spPr>
          <p:txBody>
            <a:bodyPr lIns="40596" tIns="40596" rIns="40596" bIns="40596" rtlCol="0" anchor="ctr"/>
            <a:lstStyle/>
            <a:p>
              <a:pPr algn="ctr">
                <a:lnSpc>
                  <a:spcPts val="2659"/>
                </a:lnSpc>
              </a:pPr>
              <a:endParaRPr/>
            </a:p>
          </p:txBody>
        </p:sp>
      </p:grpSp>
      <p:grpSp>
        <p:nvGrpSpPr>
          <p:cNvPr id="27" name="Group 27"/>
          <p:cNvGrpSpPr/>
          <p:nvPr/>
        </p:nvGrpSpPr>
        <p:grpSpPr>
          <a:xfrm rot="-8323120">
            <a:off x="14086485" y="641355"/>
            <a:ext cx="242314" cy="242314"/>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29" name="TextBox 29"/>
            <p:cNvSpPr txBox="1"/>
            <p:nvPr/>
          </p:nvSpPr>
          <p:spPr>
            <a:xfrm>
              <a:off x="76200" y="38100"/>
              <a:ext cx="660400" cy="698500"/>
            </a:xfrm>
            <a:prstGeom prst="rect">
              <a:avLst/>
            </a:prstGeom>
          </p:spPr>
          <p:txBody>
            <a:bodyPr lIns="40596" tIns="40596" rIns="40596" bIns="40596" rtlCol="0" anchor="ctr"/>
            <a:lstStyle/>
            <a:p>
              <a:pPr algn="ctr">
                <a:lnSpc>
                  <a:spcPts val="2659"/>
                </a:lnSpc>
              </a:pPr>
              <a:endParaRPr/>
            </a:p>
          </p:txBody>
        </p:sp>
      </p:grpSp>
      <p:grpSp>
        <p:nvGrpSpPr>
          <p:cNvPr id="30" name="Group 30"/>
          <p:cNvGrpSpPr/>
          <p:nvPr/>
        </p:nvGrpSpPr>
        <p:grpSpPr>
          <a:xfrm rot="-8323120">
            <a:off x="17751448" y="9258478"/>
            <a:ext cx="242314" cy="242314"/>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32" name="TextBox 32"/>
            <p:cNvSpPr txBox="1"/>
            <p:nvPr/>
          </p:nvSpPr>
          <p:spPr>
            <a:xfrm>
              <a:off x="76200" y="38100"/>
              <a:ext cx="660400" cy="698500"/>
            </a:xfrm>
            <a:prstGeom prst="rect">
              <a:avLst/>
            </a:prstGeom>
          </p:spPr>
          <p:txBody>
            <a:bodyPr lIns="40596" tIns="40596" rIns="40596" bIns="40596" rtlCol="0" anchor="ctr"/>
            <a:lstStyle/>
            <a:p>
              <a:pPr algn="ctr">
                <a:lnSpc>
                  <a:spcPts val="2659"/>
                </a:lnSpc>
              </a:pPr>
              <a:endParaRPr/>
            </a:p>
          </p:txBody>
        </p:sp>
      </p:grpSp>
      <p:grpSp>
        <p:nvGrpSpPr>
          <p:cNvPr id="33" name="Group 33"/>
          <p:cNvGrpSpPr/>
          <p:nvPr/>
        </p:nvGrpSpPr>
        <p:grpSpPr>
          <a:xfrm rot="-8323120">
            <a:off x="13801814" y="391430"/>
            <a:ext cx="242314" cy="242314"/>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35" name="TextBox 35"/>
            <p:cNvSpPr txBox="1"/>
            <p:nvPr/>
          </p:nvSpPr>
          <p:spPr>
            <a:xfrm>
              <a:off x="76200" y="38100"/>
              <a:ext cx="660400" cy="698500"/>
            </a:xfrm>
            <a:prstGeom prst="rect">
              <a:avLst/>
            </a:prstGeom>
          </p:spPr>
          <p:txBody>
            <a:bodyPr lIns="40596" tIns="40596" rIns="40596" bIns="40596" rtlCol="0" anchor="ctr"/>
            <a:lstStyle/>
            <a:p>
              <a:pPr algn="ctr">
                <a:lnSpc>
                  <a:spcPts val="2659"/>
                </a:lnSpc>
              </a:pPr>
              <a:endParaRPr/>
            </a:p>
          </p:txBody>
        </p:sp>
      </p:grpSp>
      <p:grpSp>
        <p:nvGrpSpPr>
          <p:cNvPr id="36" name="Group 36"/>
          <p:cNvGrpSpPr/>
          <p:nvPr/>
        </p:nvGrpSpPr>
        <p:grpSpPr>
          <a:xfrm>
            <a:off x="13582498" y="1336973"/>
            <a:ext cx="4245300" cy="4245300"/>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38" name="TextBox 38"/>
            <p:cNvSpPr txBox="1"/>
            <p:nvPr/>
          </p:nvSpPr>
          <p:spPr>
            <a:xfrm>
              <a:off x="76200" y="38100"/>
              <a:ext cx="660400" cy="698500"/>
            </a:xfrm>
            <a:prstGeom prst="rect">
              <a:avLst/>
            </a:prstGeom>
          </p:spPr>
          <p:txBody>
            <a:bodyPr lIns="31274" tIns="31274" rIns="31274" bIns="31274" rtlCol="0" anchor="ctr"/>
            <a:lstStyle/>
            <a:p>
              <a:pPr algn="ctr">
                <a:lnSpc>
                  <a:spcPts val="2659"/>
                </a:lnSpc>
              </a:pPr>
              <a:endParaRPr/>
            </a:p>
          </p:txBody>
        </p:sp>
      </p:grpSp>
      <p:grpSp>
        <p:nvGrpSpPr>
          <p:cNvPr id="39" name="Group 39"/>
          <p:cNvGrpSpPr/>
          <p:nvPr/>
        </p:nvGrpSpPr>
        <p:grpSpPr>
          <a:xfrm>
            <a:off x="13768134" y="5517703"/>
            <a:ext cx="4245300" cy="4245300"/>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41" name="TextBox 41"/>
            <p:cNvSpPr txBox="1"/>
            <p:nvPr/>
          </p:nvSpPr>
          <p:spPr>
            <a:xfrm>
              <a:off x="76200" y="38100"/>
              <a:ext cx="660400" cy="698500"/>
            </a:xfrm>
            <a:prstGeom prst="rect">
              <a:avLst/>
            </a:prstGeom>
          </p:spPr>
          <p:txBody>
            <a:bodyPr lIns="31274" tIns="31274" rIns="31274" bIns="31274" rtlCol="0" anchor="ctr"/>
            <a:lstStyle/>
            <a:p>
              <a:pPr algn="ctr">
                <a:lnSpc>
                  <a:spcPts val="2659"/>
                </a:lnSpc>
              </a:pPr>
              <a:endParaRPr/>
            </a:p>
          </p:txBody>
        </p:sp>
      </p:grpSp>
      <p:sp>
        <p:nvSpPr>
          <p:cNvPr id="42" name="Freeform 42"/>
          <p:cNvSpPr/>
          <p:nvPr/>
        </p:nvSpPr>
        <p:spPr>
          <a:xfrm rot="5400000">
            <a:off x="14325961" y="950600"/>
            <a:ext cx="2769923" cy="3917865"/>
          </a:xfrm>
          <a:custGeom>
            <a:avLst/>
            <a:gdLst/>
            <a:ahLst/>
            <a:cxnLst/>
            <a:rect l="l" t="t" r="r" b="b"/>
            <a:pathLst>
              <a:path w="2769923" h="3917865">
                <a:moveTo>
                  <a:pt x="0" y="0"/>
                </a:moveTo>
                <a:lnTo>
                  <a:pt x="2769923" y="0"/>
                </a:lnTo>
                <a:lnTo>
                  <a:pt x="2769923" y="3917866"/>
                </a:lnTo>
                <a:lnTo>
                  <a:pt x="0" y="3917866"/>
                </a:lnTo>
                <a:lnTo>
                  <a:pt x="0" y="0"/>
                </a:lnTo>
                <a:close/>
              </a:path>
            </a:pathLst>
          </a:custGeom>
          <a:blipFill>
            <a:blip r:embed="rId6">
              <a:extLst>
                <a:ext uri="{96DAC541-7B7A-43D3-8B79-37D633B846F1}">
                  <asvg:svgBlip xmlns:asvg="http://schemas.microsoft.com/office/drawing/2016/SVG/main" xmlns="" r:embed="rId7"/>
                </a:ext>
              </a:extLst>
            </a:blip>
            <a:stretch>
              <a:fillRect r="-41443"/>
            </a:stretch>
          </a:blipFill>
        </p:spPr>
        <p:txBody>
          <a:bodyPr/>
          <a:lstStyle/>
          <a:p>
            <a:endParaRPr lang="en-VN"/>
          </a:p>
        </p:txBody>
      </p:sp>
      <p:sp>
        <p:nvSpPr>
          <p:cNvPr id="43" name="Freeform 43"/>
          <p:cNvSpPr/>
          <p:nvPr/>
        </p:nvSpPr>
        <p:spPr>
          <a:xfrm rot="5400000">
            <a:off x="14511598" y="5131331"/>
            <a:ext cx="2769923" cy="3917865"/>
          </a:xfrm>
          <a:custGeom>
            <a:avLst/>
            <a:gdLst/>
            <a:ahLst/>
            <a:cxnLst/>
            <a:rect l="l" t="t" r="r" b="b"/>
            <a:pathLst>
              <a:path w="2769923" h="3917865">
                <a:moveTo>
                  <a:pt x="0" y="0"/>
                </a:moveTo>
                <a:lnTo>
                  <a:pt x="2769923" y="0"/>
                </a:lnTo>
                <a:lnTo>
                  <a:pt x="2769923" y="3917865"/>
                </a:lnTo>
                <a:lnTo>
                  <a:pt x="0" y="3917865"/>
                </a:lnTo>
                <a:lnTo>
                  <a:pt x="0" y="0"/>
                </a:lnTo>
                <a:close/>
              </a:path>
            </a:pathLst>
          </a:custGeom>
          <a:blipFill>
            <a:blip r:embed="rId6">
              <a:extLst>
                <a:ext uri="{96DAC541-7B7A-43D3-8B79-37D633B846F1}">
                  <asvg:svgBlip xmlns:asvg="http://schemas.microsoft.com/office/drawing/2016/SVG/main" xmlns="" r:embed="rId7"/>
                </a:ext>
              </a:extLst>
            </a:blip>
            <a:stretch>
              <a:fillRect r="-41443"/>
            </a:stretch>
          </a:blipFill>
        </p:spPr>
        <p:txBody>
          <a:bodyPr/>
          <a:lstStyle/>
          <a:p>
            <a:endParaRPr lang="en-VN"/>
          </a:p>
        </p:txBody>
      </p:sp>
      <p:grpSp>
        <p:nvGrpSpPr>
          <p:cNvPr id="44" name="Group 44"/>
          <p:cNvGrpSpPr/>
          <p:nvPr/>
        </p:nvGrpSpPr>
        <p:grpSpPr>
          <a:xfrm>
            <a:off x="13864947" y="1619422"/>
            <a:ext cx="3680402" cy="3680402"/>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43220" r="-43220"/>
              </a:stretch>
            </a:blipFill>
            <a:ln w="190500" cap="sq">
              <a:gradFill>
                <a:gsLst>
                  <a:gs pos="0">
                    <a:srgbClr val="CF428E">
                      <a:alpha val="100000"/>
                    </a:srgbClr>
                  </a:gs>
                  <a:gs pos="100000">
                    <a:srgbClr val="610876">
                      <a:alpha val="100000"/>
                    </a:srgbClr>
                  </a:gs>
                </a:gsLst>
                <a:lin ang="0"/>
              </a:gradFill>
              <a:prstDash val="solid"/>
              <a:miter/>
            </a:ln>
          </p:spPr>
          <p:txBody>
            <a:bodyPr/>
            <a:lstStyle/>
            <a:p>
              <a:endParaRPr lang="en-VN"/>
            </a:p>
          </p:txBody>
        </p:sp>
      </p:grpSp>
      <p:grpSp>
        <p:nvGrpSpPr>
          <p:cNvPr id="46" name="Group 46"/>
          <p:cNvGrpSpPr/>
          <p:nvPr/>
        </p:nvGrpSpPr>
        <p:grpSpPr>
          <a:xfrm>
            <a:off x="14050584" y="5800152"/>
            <a:ext cx="3680402" cy="3680402"/>
            <a:chOff x="0" y="0"/>
            <a:chExt cx="812800" cy="812800"/>
          </a:xfrm>
        </p:grpSpPr>
        <p:sp>
          <p:nvSpPr>
            <p:cNvPr id="47"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24525" r="-24525"/>
              </a:stretch>
            </a:blipFill>
            <a:ln w="190500" cap="sq">
              <a:gradFill>
                <a:gsLst>
                  <a:gs pos="0">
                    <a:srgbClr val="CF428E">
                      <a:alpha val="100000"/>
                    </a:srgbClr>
                  </a:gs>
                  <a:gs pos="100000">
                    <a:srgbClr val="610876">
                      <a:alpha val="100000"/>
                    </a:srgbClr>
                  </a:gs>
                </a:gsLst>
                <a:lin ang="0"/>
              </a:gradFill>
              <a:prstDash val="solid"/>
              <a:miter/>
            </a:ln>
          </p:spPr>
          <p:txBody>
            <a:bodyPr/>
            <a:lstStyle/>
            <a:p>
              <a:endParaRPr lang="en-VN"/>
            </a:p>
          </p:txBody>
        </p:sp>
      </p:grpSp>
      <p:grpSp>
        <p:nvGrpSpPr>
          <p:cNvPr id="48" name="Group 48"/>
          <p:cNvGrpSpPr/>
          <p:nvPr/>
        </p:nvGrpSpPr>
        <p:grpSpPr>
          <a:xfrm>
            <a:off x="1164679" y="447585"/>
            <a:ext cx="9068326" cy="971815"/>
            <a:chOff x="0" y="0"/>
            <a:chExt cx="12091101" cy="1295754"/>
          </a:xfrm>
        </p:grpSpPr>
        <p:sp>
          <p:nvSpPr>
            <p:cNvPr id="49" name="TextBox 49"/>
            <p:cNvSpPr txBox="1"/>
            <p:nvPr/>
          </p:nvSpPr>
          <p:spPr>
            <a:xfrm>
              <a:off x="0" y="101954"/>
              <a:ext cx="12091101" cy="1193800"/>
            </a:xfrm>
            <a:prstGeom prst="rect">
              <a:avLst/>
            </a:prstGeom>
          </p:spPr>
          <p:txBody>
            <a:bodyPr lIns="0" tIns="0" rIns="0" bIns="0" rtlCol="0" anchor="t">
              <a:spAutoFit/>
            </a:bodyPr>
            <a:lstStyle/>
            <a:p>
              <a:pPr algn="ctr">
                <a:lnSpc>
                  <a:spcPts val="3615"/>
                </a:lnSpc>
              </a:pPr>
              <a:r>
                <a:rPr lang="en-US" sz="3012" b="1">
                  <a:solidFill>
                    <a:srgbClr val="D7443F"/>
                  </a:solidFill>
                  <a:latin typeface="Muli Bold"/>
                  <a:ea typeface="Muli Bold"/>
                  <a:cs typeface="Muli Bold"/>
                  <a:sym typeface="Muli Bold"/>
                </a:rPr>
                <a:t>UBND CẤP TỈNH            CHỦ TỊCH UBND CẤP XÃ</a:t>
              </a:r>
            </a:p>
            <a:p>
              <a:pPr algn="l">
                <a:lnSpc>
                  <a:spcPts val="3495"/>
                </a:lnSpc>
              </a:pPr>
              <a:endParaRPr lang="en-US" sz="3012" b="1">
                <a:solidFill>
                  <a:srgbClr val="D7443F"/>
                </a:solidFill>
                <a:latin typeface="Muli Bold"/>
                <a:ea typeface="Muli Bold"/>
                <a:cs typeface="Muli Bold"/>
                <a:sym typeface="Muli Bold"/>
              </a:endParaRPr>
            </a:p>
          </p:txBody>
        </p:sp>
        <p:grpSp>
          <p:nvGrpSpPr>
            <p:cNvPr id="50" name="Group 50"/>
            <p:cNvGrpSpPr/>
            <p:nvPr/>
          </p:nvGrpSpPr>
          <p:grpSpPr>
            <a:xfrm>
              <a:off x="4379790" y="0"/>
              <a:ext cx="1248721" cy="836248"/>
              <a:chOff x="0" y="0"/>
              <a:chExt cx="981950" cy="657595"/>
            </a:xfrm>
          </p:grpSpPr>
          <p:sp>
            <p:nvSpPr>
              <p:cNvPr id="51" name="Freeform 51"/>
              <p:cNvSpPr/>
              <p:nvPr/>
            </p:nvSpPr>
            <p:spPr>
              <a:xfrm>
                <a:off x="0" y="0"/>
                <a:ext cx="981950" cy="657595"/>
              </a:xfrm>
              <a:custGeom>
                <a:avLst/>
                <a:gdLst/>
                <a:ahLst/>
                <a:cxnLst/>
                <a:rect l="l" t="t" r="r" b="b"/>
                <a:pathLst>
                  <a:path w="981950" h="657595">
                    <a:moveTo>
                      <a:pt x="981950" y="328798"/>
                    </a:moveTo>
                    <a:lnTo>
                      <a:pt x="575550" y="0"/>
                    </a:lnTo>
                    <a:lnTo>
                      <a:pt x="575550" y="203200"/>
                    </a:lnTo>
                    <a:lnTo>
                      <a:pt x="0" y="203200"/>
                    </a:lnTo>
                    <a:lnTo>
                      <a:pt x="0" y="454395"/>
                    </a:lnTo>
                    <a:lnTo>
                      <a:pt x="575550" y="454395"/>
                    </a:lnTo>
                    <a:lnTo>
                      <a:pt x="575550" y="657595"/>
                    </a:lnTo>
                    <a:lnTo>
                      <a:pt x="981950" y="328798"/>
                    </a:lnTo>
                    <a:close/>
                  </a:path>
                </a:pathLst>
              </a:custGeom>
              <a:solidFill>
                <a:srgbClr val="D7443F"/>
              </a:solidFill>
            </p:spPr>
            <p:txBody>
              <a:bodyPr/>
              <a:lstStyle/>
              <a:p>
                <a:endParaRPr lang="en-VN"/>
              </a:p>
            </p:txBody>
          </p:sp>
          <p:sp>
            <p:nvSpPr>
              <p:cNvPr id="52" name="TextBox 52"/>
              <p:cNvSpPr txBox="1"/>
              <p:nvPr/>
            </p:nvSpPr>
            <p:spPr>
              <a:xfrm>
                <a:off x="0" y="165100"/>
                <a:ext cx="880350" cy="289295"/>
              </a:xfrm>
              <a:prstGeom prst="rect">
                <a:avLst/>
              </a:prstGeom>
            </p:spPr>
            <p:txBody>
              <a:bodyPr lIns="50800" tIns="50800" rIns="50800" bIns="50800" rtlCol="0" anchor="ctr"/>
              <a:lstStyle/>
              <a:p>
                <a:pPr algn="ctr">
                  <a:lnSpc>
                    <a:spcPts val="2659"/>
                  </a:lnSpc>
                </a:pPr>
                <a:endParaRPr/>
              </a:p>
            </p:txBody>
          </p:sp>
        </p:grpSp>
      </p:grpSp>
      <p:sp>
        <p:nvSpPr>
          <p:cNvPr id="53" name="TextBox 53"/>
          <p:cNvSpPr txBox="1"/>
          <p:nvPr/>
        </p:nvSpPr>
        <p:spPr>
          <a:xfrm>
            <a:off x="1164679" y="4048297"/>
            <a:ext cx="5572125" cy="1085850"/>
          </a:xfrm>
          <a:prstGeom prst="rect">
            <a:avLst/>
          </a:prstGeom>
        </p:spPr>
        <p:txBody>
          <a:bodyPr lIns="0" tIns="0" rIns="0" bIns="0" rtlCol="0" anchor="t">
            <a:spAutoFit/>
          </a:bodyPr>
          <a:lstStyle/>
          <a:p>
            <a:pPr algn="just">
              <a:lnSpc>
                <a:spcPts val="2879"/>
              </a:lnSpc>
            </a:pPr>
            <a:r>
              <a:rPr lang="en-US" sz="2400">
                <a:solidFill>
                  <a:srgbClr val="000000"/>
                </a:solidFill>
                <a:latin typeface="Muli"/>
                <a:ea typeface="Muli"/>
                <a:cs typeface="Muli"/>
                <a:sym typeface="Muli"/>
              </a:rPr>
              <a:t>Phê duyệt phương án bố trí lại diện tích đất ở thành khu dân cư (điểm d khoản 2 Điều 142 Luật Đất đai).</a:t>
            </a:r>
          </a:p>
        </p:txBody>
      </p:sp>
      <p:sp>
        <p:nvSpPr>
          <p:cNvPr id="54" name="TextBox 54"/>
          <p:cNvSpPr txBox="1"/>
          <p:nvPr/>
        </p:nvSpPr>
        <p:spPr>
          <a:xfrm>
            <a:off x="2410795" y="8315203"/>
            <a:ext cx="5742154" cy="1447800"/>
          </a:xfrm>
          <a:prstGeom prst="rect">
            <a:avLst/>
          </a:prstGeom>
        </p:spPr>
        <p:txBody>
          <a:bodyPr lIns="0" tIns="0" rIns="0" bIns="0" rtlCol="0" anchor="t">
            <a:spAutoFit/>
          </a:bodyPr>
          <a:lstStyle/>
          <a:p>
            <a:pPr algn="just">
              <a:lnSpc>
                <a:spcPts val="2879"/>
              </a:lnSpc>
            </a:pPr>
            <a:r>
              <a:rPr lang="en-US" sz="2400">
                <a:solidFill>
                  <a:srgbClr val="000000"/>
                </a:solidFill>
                <a:latin typeface="Muli"/>
                <a:ea typeface="Muli"/>
                <a:cs typeface="Muli"/>
                <a:sym typeface="Muli"/>
              </a:rPr>
              <a:t>Phê duyệt phương án góp quyền sử dụng đất, điều chỉnh lại đất đai (điểm b khoản 3 Điều 219 Luật Đất đai)</a:t>
            </a:r>
          </a:p>
          <a:p>
            <a:pPr algn="just">
              <a:lnSpc>
                <a:spcPts val="2879"/>
              </a:lnSpc>
            </a:pPr>
            <a:endParaRPr lang="en-US" sz="2400">
              <a:solidFill>
                <a:srgbClr val="000000"/>
              </a:solidFill>
              <a:latin typeface="Muli"/>
              <a:ea typeface="Muli"/>
              <a:cs typeface="Muli"/>
              <a:sym typeface="Muli"/>
            </a:endParaRPr>
          </a:p>
        </p:txBody>
      </p:sp>
      <p:sp>
        <p:nvSpPr>
          <p:cNvPr id="55" name="TextBox 55"/>
          <p:cNvSpPr txBox="1"/>
          <p:nvPr/>
        </p:nvSpPr>
        <p:spPr>
          <a:xfrm>
            <a:off x="316954" y="4298049"/>
            <a:ext cx="704850" cy="647700"/>
          </a:xfrm>
          <a:prstGeom prst="rect">
            <a:avLst/>
          </a:prstGeom>
        </p:spPr>
        <p:txBody>
          <a:bodyPr lIns="0" tIns="0" rIns="0" bIns="0" rtlCol="0" anchor="t">
            <a:spAutoFit/>
          </a:bodyPr>
          <a:lstStyle/>
          <a:p>
            <a:pPr algn="just">
              <a:lnSpc>
                <a:spcPts val="5159"/>
              </a:lnSpc>
            </a:pPr>
            <a:r>
              <a:rPr lang="en-US" sz="4299" b="1">
                <a:solidFill>
                  <a:srgbClr val="000000"/>
                </a:solidFill>
                <a:latin typeface="Muli Bold"/>
                <a:ea typeface="Muli Bold"/>
                <a:cs typeface="Muli Bold"/>
                <a:sym typeface="Muli Bold"/>
              </a:rPr>
              <a:t>05</a:t>
            </a:r>
          </a:p>
        </p:txBody>
      </p:sp>
      <p:sp>
        <p:nvSpPr>
          <p:cNvPr id="56" name="TextBox 56"/>
          <p:cNvSpPr txBox="1"/>
          <p:nvPr/>
        </p:nvSpPr>
        <p:spPr>
          <a:xfrm>
            <a:off x="1563070" y="8521425"/>
            <a:ext cx="704850" cy="647700"/>
          </a:xfrm>
          <a:prstGeom prst="rect">
            <a:avLst/>
          </a:prstGeom>
        </p:spPr>
        <p:txBody>
          <a:bodyPr lIns="0" tIns="0" rIns="0" bIns="0" rtlCol="0" anchor="t">
            <a:spAutoFit/>
          </a:bodyPr>
          <a:lstStyle/>
          <a:p>
            <a:pPr algn="just">
              <a:lnSpc>
                <a:spcPts val="5159"/>
              </a:lnSpc>
            </a:pPr>
            <a:r>
              <a:rPr lang="en-US" sz="4299" b="1">
                <a:solidFill>
                  <a:srgbClr val="000000"/>
                </a:solidFill>
                <a:latin typeface="Muli Bold"/>
                <a:ea typeface="Muli Bold"/>
                <a:cs typeface="Muli Bold"/>
                <a:sym typeface="Muli Bold"/>
              </a:rPr>
              <a:t>07</a:t>
            </a:r>
          </a:p>
        </p:txBody>
      </p:sp>
      <p:sp>
        <p:nvSpPr>
          <p:cNvPr id="57" name="TextBox 57"/>
          <p:cNvSpPr txBox="1"/>
          <p:nvPr/>
        </p:nvSpPr>
        <p:spPr>
          <a:xfrm>
            <a:off x="5211706" y="6540015"/>
            <a:ext cx="704850" cy="647700"/>
          </a:xfrm>
          <a:prstGeom prst="rect">
            <a:avLst/>
          </a:prstGeom>
        </p:spPr>
        <p:txBody>
          <a:bodyPr lIns="0" tIns="0" rIns="0" bIns="0" rtlCol="0" anchor="t">
            <a:spAutoFit/>
          </a:bodyPr>
          <a:lstStyle/>
          <a:p>
            <a:pPr algn="just">
              <a:lnSpc>
                <a:spcPts val="5159"/>
              </a:lnSpc>
            </a:pPr>
            <a:r>
              <a:rPr lang="en-US" sz="4299" b="1">
                <a:solidFill>
                  <a:srgbClr val="000000"/>
                </a:solidFill>
                <a:latin typeface="Muli Bold"/>
                <a:ea typeface="Muli Bold"/>
                <a:cs typeface="Muli Bold"/>
                <a:sym typeface="Muli Bold"/>
              </a:rPr>
              <a:t>06</a:t>
            </a:r>
          </a:p>
        </p:txBody>
      </p:sp>
      <p:sp>
        <p:nvSpPr>
          <p:cNvPr id="58" name="TextBox 58"/>
          <p:cNvSpPr txBox="1"/>
          <p:nvPr/>
        </p:nvSpPr>
        <p:spPr>
          <a:xfrm>
            <a:off x="6126106" y="6075558"/>
            <a:ext cx="5742154" cy="1809750"/>
          </a:xfrm>
          <a:prstGeom prst="rect">
            <a:avLst/>
          </a:prstGeom>
        </p:spPr>
        <p:txBody>
          <a:bodyPr lIns="0" tIns="0" rIns="0" bIns="0" rtlCol="0" anchor="t">
            <a:spAutoFit/>
          </a:bodyPr>
          <a:lstStyle/>
          <a:p>
            <a:pPr algn="just">
              <a:lnSpc>
                <a:spcPts val="2879"/>
              </a:lnSpc>
            </a:pPr>
            <a:r>
              <a:rPr lang="en-US" sz="2400">
                <a:solidFill>
                  <a:srgbClr val="000000"/>
                </a:solidFill>
                <a:latin typeface="Muli"/>
                <a:ea typeface="Muli"/>
                <a:cs typeface="Muli"/>
                <a:sym typeface="Muli"/>
              </a:rPr>
              <a:t>Quyết định giao đất, cho thuê đất cảng hàng không, sân bay dân dụng đối với trường quy định tại khoản 2 Điều 208 Luật Đất đai</a:t>
            </a:r>
          </a:p>
          <a:p>
            <a:pPr algn="just">
              <a:lnSpc>
                <a:spcPts val="2879"/>
              </a:lnSpc>
            </a:pPr>
            <a:endParaRPr lang="en-US" sz="2400">
              <a:solidFill>
                <a:srgbClr val="000000"/>
              </a:solidFill>
              <a:latin typeface="Muli"/>
              <a:ea typeface="Muli"/>
              <a:cs typeface="Muli"/>
              <a:sym typeface="Muli"/>
            </a:endParaRPr>
          </a:p>
        </p:txBody>
      </p:sp>
      <p:sp>
        <p:nvSpPr>
          <p:cNvPr id="59" name="TextBox 59"/>
          <p:cNvSpPr txBox="1"/>
          <p:nvPr/>
        </p:nvSpPr>
        <p:spPr>
          <a:xfrm>
            <a:off x="6239134" y="1619422"/>
            <a:ext cx="5742154" cy="2171700"/>
          </a:xfrm>
          <a:prstGeom prst="rect">
            <a:avLst/>
          </a:prstGeom>
        </p:spPr>
        <p:txBody>
          <a:bodyPr lIns="0" tIns="0" rIns="0" bIns="0" rtlCol="0" anchor="t">
            <a:spAutoFit/>
          </a:bodyPr>
          <a:lstStyle/>
          <a:p>
            <a:pPr algn="just">
              <a:lnSpc>
                <a:spcPts val="2879"/>
              </a:lnSpc>
            </a:pPr>
            <a:r>
              <a:rPr lang="en-US" sz="2400">
                <a:solidFill>
                  <a:srgbClr val="000000"/>
                </a:solidFill>
                <a:latin typeface="Muli"/>
                <a:ea typeface="Muli"/>
                <a:cs typeface="Muli"/>
                <a:sym typeface="Muli"/>
              </a:rPr>
              <a:t>Quyết định hình thức sử dụng đất, cấp Giấy chứng nhận quyền sử dụng đất, quyền sở hữu tài sản gắn liền với đất mà được miễn toàn bộ tiền sử dụng đất, tiền thuê đất cho cả thời hạn thuê.</a:t>
            </a:r>
          </a:p>
          <a:p>
            <a:pPr algn="just">
              <a:lnSpc>
                <a:spcPts val="2879"/>
              </a:lnSpc>
            </a:pPr>
            <a:endParaRPr lang="en-US" sz="2400">
              <a:solidFill>
                <a:srgbClr val="000000"/>
              </a:solidFill>
              <a:latin typeface="Muli"/>
              <a:ea typeface="Muli"/>
              <a:cs typeface="Muli"/>
              <a:sym typeface="Muli"/>
            </a:endParaRPr>
          </a:p>
        </p:txBody>
      </p:sp>
      <p:sp>
        <p:nvSpPr>
          <p:cNvPr id="60" name="TextBox 60"/>
          <p:cNvSpPr txBox="1"/>
          <p:nvPr/>
        </p:nvSpPr>
        <p:spPr>
          <a:xfrm>
            <a:off x="5343784" y="2083878"/>
            <a:ext cx="704850" cy="647700"/>
          </a:xfrm>
          <a:prstGeom prst="rect">
            <a:avLst/>
          </a:prstGeom>
        </p:spPr>
        <p:txBody>
          <a:bodyPr lIns="0" tIns="0" rIns="0" bIns="0" rtlCol="0" anchor="t">
            <a:spAutoFit/>
          </a:bodyPr>
          <a:lstStyle/>
          <a:p>
            <a:pPr algn="just">
              <a:lnSpc>
                <a:spcPts val="5159"/>
              </a:lnSpc>
            </a:pPr>
            <a:r>
              <a:rPr lang="en-US" sz="4299" b="1">
                <a:solidFill>
                  <a:srgbClr val="000000"/>
                </a:solidFill>
                <a:latin typeface="Muli Bold"/>
                <a:ea typeface="Muli Bold"/>
                <a:cs typeface="Muli Bold"/>
                <a:sym typeface="Muli Bold"/>
              </a:rPr>
              <a:t>04</a:t>
            </a:r>
          </a:p>
        </p:txBody>
      </p:sp>
      <p:grpSp>
        <p:nvGrpSpPr>
          <p:cNvPr id="71" name="Group 70">
            <a:extLst>
              <a:ext uri="{FF2B5EF4-FFF2-40B4-BE49-F238E27FC236}">
                <a16:creationId xmlns:a16="http://schemas.microsoft.com/office/drawing/2014/main" id="{4C8AFF21-9295-E92A-0FB9-B7C3D57B1CEE}"/>
              </a:ext>
            </a:extLst>
          </p:cNvPr>
          <p:cNvGrpSpPr/>
          <p:nvPr/>
        </p:nvGrpSpPr>
        <p:grpSpPr>
          <a:xfrm>
            <a:off x="2632356" y="6734286"/>
            <a:ext cx="982199" cy="238014"/>
            <a:chOff x="11158576" y="636567"/>
            <a:chExt cx="982199" cy="238014"/>
          </a:xfrm>
        </p:grpSpPr>
        <p:grpSp>
          <p:nvGrpSpPr>
            <p:cNvPr id="72" name="Group 21">
              <a:extLst>
                <a:ext uri="{FF2B5EF4-FFF2-40B4-BE49-F238E27FC236}">
                  <a16:creationId xmlns:a16="http://schemas.microsoft.com/office/drawing/2014/main" id="{20F54408-E632-1D87-13E7-FE4F1B6190A3}"/>
                </a:ext>
              </a:extLst>
            </p:cNvPr>
            <p:cNvGrpSpPr/>
            <p:nvPr/>
          </p:nvGrpSpPr>
          <p:grpSpPr>
            <a:xfrm>
              <a:off x="11158576" y="636567"/>
              <a:ext cx="238014" cy="238014"/>
              <a:chOff x="0" y="0"/>
              <a:chExt cx="812800" cy="812800"/>
            </a:xfrm>
          </p:grpSpPr>
          <p:sp>
            <p:nvSpPr>
              <p:cNvPr id="79" name="Freeform 22">
                <a:extLst>
                  <a:ext uri="{FF2B5EF4-FFF2-40B4-BE49-F238E27FC236}">
                    <a16:creationId xmlns:a16="http://schemas.microsoft.com/office/drawing/2014/main" id="{A0BCB798-4675-EBB2-AB39-BE6DCACF8C0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80" name="TextBox 23">
                <a:extLst>
                  <a:ext uri="{FF2B5EF4-FFF2-40B4-BE49-F238E27FC236}">
                    <a16:creationId xmlns:a16="http://schemas.microsoft.com/office/drawing/2014/main" id="{D89AB58B-DA7B-1F52-A40A-46B83185EB60}"/>
                  </a:ext>
                </a:extLst>
              </p:cNvPr>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grpSp>
          <p:nvGrpSpPr>
            <p:cNvPr id="73" name="Group 27">
              <a:extLst>
                <a:ext uri="{FF2B5EF4-FFF2-40B4-BE49-F238E27FC236}">
                  <a16:creationId xmlns:a16="http://schemas.microsoft.com/office/drawing/2014/main" id="{E6196A86-F9EB-7A6B-F5E6-D6CEA354A6E8}"/>
                </a:ext>
              </a:extLst>
            </p:cNvPr>
            <p:cNvGrpSpPr/>
            <p:nvPr/>
          </p:nvGrpSpPr>
          <p:grpSpPr>
            <a:xfrm>
              <a:off x="11530669" y="636567"/>
              <a:ext cx="238014" cy="238014"/>
              <a:chOff x="0" y="0"/>
              <a:chExt cx="812800" cy="812800"/>
            </a:xfrm>
          </p:grpSpPr>
          <p:sp>
            <p:nvSpPr>
              <p:cNvPr id="77" name="Freeform 28">
                <a:extLst>
                  <a:ext uri="{FF2B5EF4-FFF2-40B4-BE49-F238E27FC236}">
                    <a16:creationId xmlns:a16="http://schemas.microsoft.com/office/drawing/2014/main" id="{5445C32F-B2E9-DB48-7DA6-7B6F274A740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78" name="TextBox 29">
                <a:extLst>
                  <a:ext uri="{FF2B5EF4-FFF2-40B4-BE49-F238E27FC236}">
                    <a16:creationId xmlns:a16="http://schemas.microsoft.com/office/drawing/2014/main" id="{2764AA2B-FE5C-0EB4-0534-1BD388829A38}"/>
                  </a:ext>
                </a:extLst>
              </p:cNvPr>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grpSp>
          <p:nvGrpSpPr>
            <p:cNvPr id="74" name="Group 33">
              <a:extLst>
                <a:ext uri="{FF2B5EF4-FFF2-40B4-BE49-F238E27FC236}">
                  <a16:creationId xmlns:a16="http://schemas.microsoft.com/office/drawing/2014/main" id="{1BF92979-319D-891C-FA35-FEF9140374F8}"/>
                </a:ext>
              </a:extLst>
            </p:cNvPr>
            <p:cNvGrpSpPr/>
            <p:nvPr/>
          </p:nvGrpSpPr>
          <p:grpSpPr>
            <a:xfrm>
              <a:off x="11902761" y="636567"/>
              <a:ext cx="238014" cy="238014"/>
              <a:chOff x="0" y="0"/>
              <a:chExt cx="812800" cy="812800"/>
            </a:xfrm>
          </p:grpSpPr>
          <p:sp>
            <p:nvSpPr>
              <p:cNvPr id="75" name="Freeform 34">
                <a:extLst>
                  <a:ext uri="{FF2B5EF4-FFF2-40B4-BE49-F238E27FC236}">
                    <a16:creationId xmlns:a16="http://schemas.microsoft.com/office/drawing/2014/main" id="{128AC3B0-F48E-364A-424B-2B186A1D3D4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76" name="TextBox 35">
                <a:extLst>
                  <a:ext uri="{FF2B5EF4-FFF2-40B4-BE49-F238E27FC236}">
                    <a16:creationId xmlns:a16="http://schemas.microsoft.com/office/drawing/2014/main" id="{41D1FE1D-A23F-8ED8-47AB-23CD55D6594E}"/>
                  </a:ext>
                </a:extLst>
              </p:cNvPr>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grpSp>
      <p:grpSp>
        <p:nvGrpSpPr>
          <p:cNvPr id="83" name="Group 82">
            <a:extLst>
              <a:ext uri="{FF2B5EF4-FFF2-40B4-BE49-F238E27FC236}">
                <a16:creationId xmlns:a16="http://schemas.microsoft.com/office/drawing/2014/main" id="{5399A096-AB98-A8AA-4527-F821DA7EB12B}"/>
              </a:ext>
            </a:extLst>
          </p:cNvPr>
          <p:cNvGrpSpPr/>
          <p:nvPr/>
        </p:nvGrpSpPr>
        <p:grpSpPr>
          <a:xfrm>
            <a:off x="8371242" y="4339148"/>
            <a:ext cx="982199" cy="238014"/>
            <a:chOff x="11158576" y="636567"/>
            <a:chExt cx="982199" cy="238014"/>
          </a:xfrm>
        </p:grpSpPr>
        <p:grpSp>
          <p:nvGrpSpPr>
            <p:cNvPr id="84" name="Group 21">
              <a:extLst>
                <a:ext uri="{FF2B5EF4-FFF2-40B4-BE49-F238E27FC236}">
                  <a16:creationId xmlns:a16="http://schemas.microsoft.com/office/drawing/2014/main" id="{95822C8B-6704-B83C-7CB4-EA48A62DD57D}"/>
                </a:ext>
              </a:extLst>
            </p:cNvPr>
            <p:cNvGrpSpPr/>
            <p:nvPr/>
          </p:nvGrpSpPr>
          <p:grpSpPr>
            <a:xfrm>
              <a:off x="11158576" y="636567"/>
              <a:ext cx="238014" cy="238014"/>
              <a:chOff x="0" y="0"/>
              <a:chExt cx="812800" cy="812800"/>
            </a:xfrm>
          </p:grpSpPr>
          <p:sp>
            <p:nvSpPr>
              <p:cNvPr id="91" name="Freeform 22">
                <a:extLst>
                  <a:ext uri="{FF2B5EF4-FFF2-40B4-BE49-F238E27FC236}">
                    <a16:creationId xmlns:a16="http://schemas.microsoft.com/office/drawing/2014/main" id="{1C28B33A-5F14-F153-CA8C-72FF14F8A85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92" name="TextBox 23">
                <a:extLst>
                  <a:ext uri="{FF2B5EF4-FFF2-40B4-BE49-F238E27FC236}">
                    <a16:creationId xmlns:a16="http://schemas.microsoft.com/office/drawing/2014/main" id="{7D1209DA-C2EC-35DE-06AB-FEE869E717C3}"/>
                  </a:ext>
                </a:extLst>
              </p:cNvPr>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grpSp>
          <p:nvGrpSpPr>
            <p:cNvPr id="85" name="Group 27">
              <a:extLst>
                <a:ext uri="{FF2B5EF4-FFF2-40B4-BE49-F238E27FC236}">
                  <a16:creationId xmlns:a16="http://schemas.microsoft.com/office/drawing/2014/main" id="{C9873CCC-697C-200B-589C-096C72EF7F59}"/>
                </a:ext>
              </a:extLst>
            </p:cNvPr>
            <p:cNvGrpSpPr/>
            <p:nvPr/>
          </p:nvGrpSpPr>
          <p:grpSpPr>
            <a:xfrm>
              <a:off x="11530669" y="636567"/>
              <a:ext cx="238014" cy="238014"/>
              <a:chOff x="0" y="0"/>
              <a:chExt cx="812800" cy="812800"/>
            </a:xfrm>
          </p:grpSpPr>
          <p:sp>
            <p:nvSpPr>
              <p:cNvPr id="89" name="Freeform 28">
                <a:extLst>
                  <a:ext uri="{FF2B5EF4-FFF2-40B4-BE49-F238E27FC236}">
                    <a16:creationId xmlns:a16="http://schemas.microsoft.com/office/drawing/2014/main" id="{D0E6EA3D-F295-C41D-6974-18D41C001B7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90" name="TextBox 29">
                <a:extLst>
                  <a:ext uri="{FF2B5EF4-FFF2-40B4-BE49-F238E27FC236}">
                    <a16:creationId xmlns:a16="http://schemas.microsoft.com/office/drawing/2014/main" id="{A1421EFD-8C34-148C-DDDE-CEB2F456A810}"/>
                  </a:ext>
                </a:extLst>
              </p:cNvPr>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grpSp>
          <p:nvGrpSpPr>
            <p:cNvPr id="86" name="Group 33">
              <a:extLst>
                <a:ext uri="{FF2B5EF4-FFF2-40B4-BE49-F238E27FC236}">
                  <a16:creationId xmlns:a16="http://schemas.microsoft.com/office/drawing/2014/main" id="{16A3CB0C-07A2-7B4E-42D2-A40234525DBC}"/>
                </a:ext>
              </a:extLst>
            </p:cNvPr>
            <p:cNvGrpSpPr/>
            <p:nvPr/>
          </p:nvGrpSpPr>
          <p:grpSpPr>
            <a:xfrm>
              <a:off x="11902761" y="636567"/>
              <a:ext cx="238014" cy="238014"/>
              <a:chOff x="0" y="0"/>
              <a:chExt cx="812800" cy="812800"/>
            </a:xfrm>
          </p:grpSpPr>
          <p:sp>
            <p:nvSpPr>
              <p:cNvPr id="87" name="Freeform 34">
                <a:extLst>
                  <a:ext uri="{FF2B5EF4-FFF2-40B4-BE49-F238E27FC236}">
                    <a16:creationId xmlns:a16="http://schemas.microsoft.com/office/drawing/2014/main" id="{C40D8AFA-A245-FB51-8321-6146437E772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88" name="TextBox 35">
                <a:extLst>
                  <a:ext uri="{FF2B5EF4-FFF2-40B4-BE49-F238E27FC236}">
                    <a16:creationId xmlns:a16="http://schemas.microsoft.com/office/drawing/2014/main" id="{26090C9F-532E-0CD9-15AF-5956822528A1}"/>
                  </a:ext>
                </a:extLst>
              </p:cNvPr>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grpSp>
    </p:spTree>
  </p:cSld>
  <p:clrMapOvr>
    <a:masterClrMapping/>
  </p:clrMapOvr>
  <p:transition spd="med">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VN"/>
          </a:p>
        </p:txBody>
      </p:sp>
      <p:grpSp>
        <p:nvGrpSpPr>
          <p:cNvPr id="3" name="Group 3"/>
          <p:cNvGrpSpPr/>
          <p:nvPr/>
        </p:nvGrpSpPr>
        <p:grpSpPr>
          <a:xfrm rot="-8558352">
            <a:off x="12873301" y="-540878"/>
            <a:ext cx="8628741" cy="2435377"/>
            <a:chOff x="0" y="0"/>
            <a:chExt cx="1439908" cy="406400"/>
          </a:xfrm>
        </p:grpSpPr>
        <p:sp>
          <p:nvSpPr>
            <p:cNvPr id="4" name="Freeform 4"/>
            <p:cNvSpPr/>
            <p:nvPr/>
          </p:nvSpPr>
          <p:spPr>
            <a:xfrm>
              <a:off x="0" y="0"/>
              <a:ext cx="1439908" cy="406400"/>
            </a:xfrm>
            <a:custGeom>
              <a:avLst/>
              <a:gdLst/>
              <a:ahLst/>
              <a:cxnLst/>
              <a:rect l="l" t="t" r="r" b="b"/>
              <a:pathLst>
                <a:path w="1439908" h="406400">
                  <a:moveTo>
                    <a:pt x="1236708" y="0"/>
                  </a:moveTo>
                  <a:cubicBezTo>
                    <a:pt x="1348933" y="0"/>
                    <a:pt x="1439908" y="90976"/>
                    <a:pt x="1439908" y="203200"/>
                  </a:cubicBezTo>
                  <a:cubicBezTo>
                    <a:pt x="1439908" y="315424"/>
                    <a:pt x="1348933" y="406400"/>
                    <a:pt x="1236708"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5" name="TextBox 5"/>
            <p:cNvSpPr txBox="1"/>
            <p:nvPr/>
          </p:nvSpPr>
          <p:spPr>
            <a:xfrm>
              <a:off x="0" y="-38100"/>
              <a:ext cx="1439908" cy="444500"/>
            </a:xfrm>
            <a:prstGeom prst="rect">
              <a:avLst/>
            </a:prstGeom>
          </p:spPr>
          <p:txBody>
            <a:bodyPr lIns="37217" tIns="37217" rIns="37217" bIns="37217" rtlCol="0" anchor="ctr"/>
            <a:lstStyle/>
            <a:p>
              <a:pPr algn="ctr">
                <a:lnSpc>
                  <a:spcPts val="2659"/>
                </a:lnSpc>
              </a:pPr>
              <a:endParaRPr/>
            </a:p>
          </p:txBody>
        </p:sp>
      </p:grpSp>
      <p:grpSp>
        <p:nvGrpSpPr>
          <p:cNvPr id="6" name="Group 6"/>
          <p:cNvGrpSpPr/>
          <p:nvPr/>
        </p:nvGrpSpPr>
        <p:grpSpPr>
          <a:xfrm rot="2244285">
            <a:off x="12661531" y="600757"/>
            <a:ext cx="9404717" cy="468921"/>
            <a:chOff x="0" y="0"/>
            <a:chExt cx="8150792" cy="406400"/>
          </a:xfrm>
        </p:grpSpPr>
        <p:sp>
          <p:nvSpPr>
            <p:cNvPr id="7" name="Freeform 7"/>
            <p:cNvSpPr/>
            <p:nvPr/>
          </p:nvSpPr>
          <p:spPr>
            <a:xfrm>
              <a:off x="0" y="0"/>
              <a:ext cx="8150792" cy="406400"/>
            </a:xfrm>
            <a:custGeom>
              <a:avLst/>
              <a:gdLst/>
              <a:ahLst/>
              <a:cxnLst/>
              <a:rect l="l" t="t" r="r" b="b"/>
              <a:pathLst>
                <a:path w="8150792" h="406400">
                  <a:moveTo>
                    <a:pt x="7947592" y="0"/>
                  </a:moveTo>
                  <a:cubicBezTo>
                    <a:pt x="8059817" y="0"/>
                    <a:pt x="8150792" y="90976"/>
                    <a:pt x="8150792" y="203200"/>
                  </a:cubicBezTo>
                  <a:cubicBezTo>
                    <a:pt x="8150792" y="315424"/>
                    <a:pt x="8059817" y="406400"/>
                    <a:pt x="7947592"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8" name="TextBox 8"/>
            <p:cNvSpPr txBox="1"/>
            <p:nvPr/>
          </p:nvSpPr>
          <p:spPr>
            <a:xfrm>
              <a:off x="0" y="-38100"/>
              <a:ext cx="8150792" cy="444500"/>
            </a:xfrm>
            <a:prstGeom prst="rect">
              <a:avLst/>
            </a:prstGeom>
          </p:spPr>
          <p:txBody>
            <a:bodyPr lIns="37217" tIns="37217" rIns="37217" bIns="37217" rtlCol="0" anchor="ctr"/>
            <a:lstStyle/>
            <a:p>
              <a:pPr algn="ctr">
                <a:lnSpc>
                  <a:spcPts val="2659"/>
                </a:lnSpc>
              </a:pPr>
              <a:endParaRPr/>
            </a:p>
          </p:txBody>
        </p:sp>
      </p:grpSp>
      <p:grpSp>
        <p:nvGrpSpPr>
          <p:cNvPr id="9" name="Group 9"/>
          <p:cNvGrpSpPr/>
          <p:nvPr/>
        </p:nvGrpSpPr>
        <p:grpSpPr>
          <a:xfrm rot="2320388">
            <a:off x="11796349" y="-404756"/>
            <a:ext cx="5705575" cy="950879"/>
            <a:chOff x="0" y="0"/>
            <a:chExt cx="2438529" cy="406400"/>
          </a:xfrm>
        </p:grpSpPr>
        <p:sp>
          <p:nvSpPr>
            <p:cNvPr id="10" name="Freeform 10"/>
            <p:cNvSpPr/>
            <p:nvPr/>
          </p:nvSpPr>
          <p:spPr>
            <a:xfrm>
              <a:off x="0" y="0"/>
              <a:ext cx="2438529" cy="406400"/>
            </a:xfrm>
            <a:custGeom>
              <a:avLst/>
              <a:gdLst/>
              <a:ahLst/>
              <a:cxnLst/>
              <a:rect l="l" t="t" r="r" b="b"/>
              <a:pathLst>
                <a:path w="2438529" h="406400">
                  <a:moveTo>
                    <a:pt x="2235329" y="0"/>
                  </a:moveTo>
                  <a:cubicBezTo>
                    <a:pt x="2347554" y="0"/>
                    <a:pt x="2438529" y="90976"/>
                    <a:pt x="2438529" y="203200"/>
                  </a:cubicBezTo>
                  <a:cubicBezTo>
                    <a:pt x="2438529" y="315424"/>
                    <a:pt x="2347554" y="406400"/>
                    <a:pt x="2235329"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11" name="TextBox 11"/>
            <p:cNvSpPr txBox="1"/>
            <p:nvPr/>
          </p:nvSpPr>
          <p:spPr>
            <a:xfrm>
              <a:off x="0" y="-38100"/>
              <a:ext cx="2438529" cy="444500"/>
            </a:xfrm>
            <a:prstGeom prst="rect">
              <a:avLst/>
            </a:prstGeom>
          </p:spPr>
          <p:txBody>
            <a:bodyPr lIns="37217" tIns="37217" rIns="37217" bIns="37217" rtlCol="0" anchor="ctr"/>
            <a:lstStyle/>
            <a:p>
              <a:pPr algn="ctr">
                <a:lnSpc>
                  <a:spcPts val="2659"/>
                </a:lnSpc>
              </a:pPr>
              <a:endParaRPr/>
            </a:p>
          </p:txBody>
        </p:sp>
      </p:grpSp>
      <p:grpSp>
        <p:nvGrpSpPr>
          <p:cNvPr id="12" name="Group 12"/>
          <p:cNvGrpSpPr/>
          <p:nvPr/>
        </p:nvGrpSpPr>
        <p:grpSpPr>
          <a:xfrm rot="-8450143">
            <a:off x="16054827" y="1200992"/>
            <a:ext cx="238338" cy="222140"/>
            <a:chOff x="0" y="0"/>
            <a:chExt cx="872070" cy="812800"/>
          </a:xfrm>
        </p:grpSpPr>
        <p:sp>
          <p:nvSpPr>
            <p:cNvPr id="13" name="Freeform 13"/>
            <p:cNvSpPr/>
            <p:nvPr/>
          </p:nvSpPr>
          <p:spPr>
            <a:xfrm>
              <a:off x="0" y="0"/>
              <a:ext cx="872070" cy="812800"/>
            </a:xfrm>
            <a:custGeom>
              <a:avLst/>
              <a:gdLst/>
              <a:ahLst/>
              <a:cxnLst/>
              <a:rect l="l" t="t" r="r" b="b"/>
              <a:pathLst>
                <a:path w="872070" h="812800">
                  <a:moveTo>
                    <a:pt x="436035" y="0"/>
                  </a:moveTo>
                  <a:cubicBezTo>
                    <a:pt x="195219" y="0"/>
                    <a:pt x="0" y="181951"/>
                    <a:pt x="0" y="406400"/>
                  </a:cubicBezTo>
                  <a:cubicBezTo>
                    <a:pt x="0" y="630849"/>
                    <a:pt x="195219" y="812800"/>
                    <a:pt x="436035" y="812800"/>
                  </a:cubicBezTo>
                  <a:cubicBezTo>
                    <a:pt x="676850" y="812800"/>
                    <a:pt x="872070" y="630849"/>
                    <a:pt x="872070" y="406400"/>
                  </a:cubicBezTo>
                  <a:cubicBezTo>
                    <a:pt x="872070" y="181951"/>
                    <a:pt x="676850" y="0"/>
                    <a:pt x="436035" y="0"/>
                  </a:cubicBezTo>
                  <a:close/>
                </a:path>
              </a:pathLst>
            </a:custGeom>
            <a:solidFill>
              <a:srgbClr val="FFFFFF"/>
            </a:solidFill>
          </p:spPr>
          <p:txBody>
            <a:bodyPr/>
            <a:lstStyle/>
            <a:p>
              <a:endParaRPr lang="en-VN"/>
            </a:p>
          </p:txBody>
        </p:sp>
        <p:sp>
          <p:nvSpPr>
            <p:cNvPr id="14" name="TextBox 14"/>
            <p:cNvSpPr txBox="1"/>
            <p:nvPr/>
          </p:nvSpPr>
          <p:spPr>
            <a:xfrm>
              <a:off x="81757" y="38100"/>
              <a:ext cx="708557" cy="698500"/>
            </a:xfrm>
            <a:prstGeom prst="rect">
              <a:avLst/>
            </a:prstGeom>
          </p:spPr>
          <p:txBody>
            <a:bodyPr lIns="37217" tIns="37217" rIns="37217" bIns="37217" rtlCol="0" anchor="ctr"/>
            <a:lstStyle/>
            <a:p>
              <a:pPr algn="ctr">
                <a:lnSpc>
                  <a:spcPts val="2659"/>
                </a:lnSpc>
              </a:pPr>
              <a:endParaRPr/>
            </a:p>
          </p:txBody>
        </p:sp>
      </p:grpSp>
      <p:grpSp>
        <p:nvGrpSpPr>
          <p:cNvPr id="15" name="Group 15"/>
          <p:cNvGrpSpPr/>
          <p:nvPr/>
        </p:nvGrpSpPr>
        <p:grpSpPr>
          <a:xfrm rot="-8450143">
            <a:off x="15765936" y="965677"/>
            <a:ext cx="238338" cy="222140"/>
            <a:chOff x="0" y="0"/>
            <a:chExt cx="872070" cy="812800"/>
          </a:xfrm>
        </p:grpSpPr>
        <p:sp>
          <p:nvSpPr>
            <p:cNvPr id="16" name="Freeform 16"/>
            <p:cNvSpPr/>
            <p:nvPr/>
          </p:nvSpPr>
          <p:spPr>
            <a:xfrm>
              <a:off x="0" y="0"/>
              <a:ext cx="872070" cy="812800"/>
            </a:xfrm>
            <a:custGeom>
              <a:avLst/>
              <a:gdLst/>
              <a:ahLst/>
              <a:cxnLst/>
              <a:rect l="l" t="t" r="r" b="b"/>
              <a:pathLst>
                <a:path w="872070" h="812800">
                  <a:moveTo>
                    <a:pt x="436035" y="0"/>
                  </a:moveTo>
                  <a:cubicBezTo>
                    <a:pt x="195219" y="0"/>
                    <a:pt x="0" y="181951"/>
                    <a:pt x="0" y="406400"/>
                  </a:cubicBezTo>
                  <a:cubicBezTo>
                    <a:pt x="0" y="630849"/>
                    <a:pt x="195219" y="812800"/>
                    <a:pt x="436035" y="812800"/>
                  </a:cubicBezTo>
                  <a:cubicBezTo>
                    <a:pt x="676850" y="812800"/>
                    <a:pt x="872070" y="630849"/>
                    <a:pt x="872070" y="406400"/>
                  </a:cubicBezTo>
                  <a:cubicBezTo>
                    <a:pt x="872070" y="181951"/>
                    <a:pt x="676850" y="0"/>
                    <a:pt x="436035" y="0"/>
                  </a:cubicBezTo>
                  <a:close/>
                </a:path>
              </a:pathLst>
            </a:custGeom>
            <a:solidFill>
              <a:srgbClr val="FFFFFF"/>
            </a:solidFill>
          </p:spPr>
          <p:txBody>
            <a:bodyPr/>
            <a:lstStyle/>
            <a:p>
              <a:endParaRPr lang="en-VN"/>
            </a:p>
          </p:txBody>
        </p:sp>
        <p:sp>
          <p:nvSpPr>
            <p:cNvPr id="17" name="TextBox 17"/>
            <p:cNvSpPr txBox="1"/>
            <p:nvPr/>
          </p:nvSpPr>
          <p:spPr>
            <a:xfrm>
              <a:off x="81757" y="38100"/>
              <a:ext cx="708557" cy="698500"/>
            </a:xfrm>
            <a:prstGeom prst="rect">
              <a:avLst/>
            </a:prstGeom>
          </p:spPr>
          <p:txBody>
            <a:bodyPr lIns="37217" tIns="37217" rIns="37217" bIns="37217" rtlCol="0" anchor="ctr"/>
            <a:lstStyle/>
            <a:p>
              <a:pPr algn="ctr">
                <a:lnSpc>
                  <a:spcPts val="2659"/>
                </a:lnSpc>
              </a:pPr>
              <a:endParaRPr/>
            </a:p>
          </p:txBody>
        </p:sp>
      </p:grpSp>
      <p:grpSp>
        <p:nvGrpSpPr>
          <p:cNvPr id="18" name="Group 18"/>
          <p:cNvGrpSpPr/>
          <p:nvPr/>
        </p:nvGrpSpPr>
        <p:grpSpPr>
          <a:xfrm rot="-8450143">
            <a:off x="15477045" y="730363"/>
            <a:ext cx="238338" cy="222140"/>
            <a:chOff x="0" y="0"/>
            <a:chExt cx="872070" cy="812800"/>
          </a:xfrm>
        </p:grpSpPr>
        <p:sp>
          <p:nvSpPr>
            <p:cNvPr id="19" name="Freeform 19"/>
            <p:cNvSpPr/>
            <p:nvPr/>
          </p:nvSpPr>
          <p:spPr>
            <a:xfrm>
              <a:off x="0" y="0"/>
              <a:ext cx="872070" cy="812800"/>
            </a:xfrm>
            <a:custGeom>
              <a:avLst/>
              <a:gdLst/>
              <a:ahLst/>
              <a:cxnLst/>
              <a:rect l="l" t="t" r="r" b="b"/>
              <a:pathLst>
                <a:path w="872070" h="812800">
                  <a:moveTo>
                    <a:pt x="436035" y="0"/>
                  </a:moveTo>
                  <a:cubicBezTo>
                    <a:pt x="195219" y="0"/>
                    <a:pt x="0" y="181951"/>
                    <a:pt x="0" y="406400"/>
                  </a:cubicBezTo>
                  <a:cubicBezTo>
                    <a:pt x="0" y="630849"/>
                    <a:pt x="195219" y="812800"/>
                    <a:pt x="436035" y="812800"/>
                  </a:cubicBezTo>
                  <a:cubicBezTo>
                    <a:pt x="676850" y="812800"/>
                    <a:pt x="872070" y="630849"/>
                    <a:pt x="872070" y="406400"/>
                  </a:cubicBezTo>
                  <a:cubicBezTo>
                    <a:pt x="872070" y="181951"/>
                    <a:pt x="676850" y="0"/>
                    <a:pt x="436035" y="0"/>
                  </a:cubicBezTo>
                  <a:close/>
                </a:path>
              </a:pathLst>
            </a:custGeom>
            <a:solidFill>
              <a:srgbClr val="FFFFFF"/>
            </a:solidFill>
          </p:spPr>
          <p:txBody>
            <a:bodyPr/>
            <a:lstStyle/>
            <a:p>
              <a:endParaRPr lang="en-VN"/>
            </a:p>
          </p:txBody>
        </p:sp>
        <p:sp>
          <p:nvSpPr>
            <p:cNvPr id="20" name="TextBox 20"/>
            <p:cNvSpPr txBox="1"/>
            <p:nvPr/>
          </p:nvSpPr>
          <p:spPr>
            <a:xfrm>
              <a:off x="81757" y="38100"/>
              <a:ext cx="708557" cy="698500"/>
            </a:xfrm>
            <a:prstGeom prst="rect">
              <a:avLst/>
            </a:prstGeom>
          </p:spPr>
          <p:txBody>
            <a:bodyPr lIns="37217" tIns="37217" rIns="37217" bIns="37217" rtlCol="0" anchor="ctr"/>
            <a:lstStyle/>
            <a:p>
              <a:pPr algn="ctr">
                <a:lnSpc>
                  <a:spcPts val="2659"/>
                </a:lnSpc>
              </a:pPr>
              <a:endParaRPr/>
            </a:p>
          </p:txBody>
        </p:sp>
      </p:grpSp>
      <p:sp>
        <p:nvSpPr>
          <p:cNvPr id="21" name="TextBox 21"/>
          <p:cNvSpPr txBox="1"/>
          <p:nvPr/>
        </p:nvSpPr>
        <p:spPr>
          <a:xfrm>
            <a:off x="1028700" y="206162"/>
            <a:ext cx="11909896" cy="870585"/>
          </a:xfrm>
          <a:prstGeom prst="rect">
            <a:avLst/>
          </a:prstGeom>
        </p:spPr>
        <p:txBody>
          <a:bodyPr lIns="0" tIns="0" rIns="0" bIns="0" rtlCol="0" anchor="t">
            <a:spAutoFit/>
          </a:bodyPr>
          <a:lstStyle/>
          <a:p>
            <a:pPr algn="l">
              <a:lnSpc>
                <a:spcPts val="7139"/>
              </a:lnSpc>
              <a:spcBef>
                <a:spcPct val="0"/>
              </a:spcBef>
            </a:pPr>
            <a:r>
              <a:rPr lang="en-US" sz="5100" b="1">
                <a:solidFill>
                  <a:srgbClr val="610876"/>
                </a:solidFill>
                <a:latin typeface="Muli Bold"/>
                <a:ea typeface="Muli Bold"/>
                <a:cs typeface="Muli Bold"/>
                <a:sym typeface="Muli Bold"/>
              </a:rPr>
              <a:t>PHÂN ĐỊNH THẨM QUYỀN</a:t>
            </a:r>
          </a:p>
        </p:txBody>
      </p:sp>
      <p:sp>
        <p:nvSpPr>
          <p:cNvPr id="24" name="AutoShape 24"/>
          <p:cNvSpPr/>
          <p:nvPr/>
        </p:nvSpPr>
        <p:spPr>
          <a:xfrm flipV="1">
            <a:off x="7221359" y="9714767"/>
            <a:ext cx="4394712" cy="0"/>
          </a:xfrm>
          <a:prstGeom prst="line">
            <a:avLst/>
          </a:prstGeom>
          <a:ln w="123825" cap="flat">
            <a:solidFill>
              <a:srgbClr val="FFDE59"/>
            </a:solidFill>
            <a:prstDash val="solid"/>
            <a:headEnd type="none" w="sm" len="sm"/>
            <a:tailEnd type="none" w="sm" len="sm"/>
          </a:ln>
        </p:spPr>
        <p:txBody>
          <a:bodyPr/>
          <a:lstStyle/>
          <a:p>
            <a:endParaRPr lang="en-VN"/>
          </a:p>
        </p:txBody>
      </p:sp>
      <p:grpSp>
        <p:nvGrpSpPr>
          <p:cNvPr id="25" name="Group 25"/>
          <p:cNvGrpSpPr/>
          <p:nvPr/>
        </p:nvGrpSpPr>
        <p:grpSpPr>
          <a:xfrm>
            <a:off x="6913824" y="1293145"/>
            <a:ext cx="4632423" cy="1144467"/>
            <a:chOff x="0" y="0"/>
            <a:chExt cx="1919419" cy="474203"/>
          </a:xfrm>
        </p:grpSpPr>
        <p:sp>
          <p:nvSpPr>
            <p:cNvPr id="26" name="Freeform 26"/>
            <p:cNvSpPr/>
            <p:nvPr/>
          </p:nvSpPr>
          <p:spPr>
            <a:xfrm>
              <a:off x="0" y="0"/>
              <a:ext cx="1919419" cy="474203"/>
            </a:xfrm>
            <a:custGeom>
              <a:avLst/>
              <a:gdLst/>
              <a:ahLst/>
              <a:cxnLst/>
              <a:rect l="l" t="t" r="r" b="b"/>
              <a:pathLst>
                <a:path w="1919419" h="474203">
                  <a:moveTo>
                    <a:pt x="33425" y="0"/>
                  </a:moveTo>
                  <a:lnTo>
                    <a:pt x="1885994" y="0"/>
                  </a:lnTo>
                  <a:cubicBezTo>
                    <a:pt x="1904454" y="0"/>
                    <a:pt x="1919419" y="14965"/>
                    <a:pt x="1919419" y="33425"/>
                  </a:cubicBezTo>
                  <a:lnTo>
                    <a:pt x="1919419" y="440778"/>
                  </a:lnTo>
                  <a:cubicBezTo>
                    <a:pt x="1919419" y="459239"/>
                    <a:pt x="1904454" y="474203"/>
                    <a:pt x="1885994" y="474203"/>
                  </a:cubicBezTo>
                  <a:lnTo>
                    <a:pt x="33425" y="474203"/>
                  </a:lnTo>
                  <a:cubicBezTo>
                    <a:pt x="14965" y="474203"/>
                    <a:pt x="0" y="459239"/>
                    <a:pt x="0" y="440778"/>
                  </a:cubicBezTo>
                  <a:lnTo>
                    <a:pt x="0" y="33425"/>
                  </a:lnTo>
                  <a:cubicBezTo>
                    <a:pt x="0" y="14965"/>
                    <a:pt x="14965" y="0"/>
                    <a:pt x="33425" y="0"/>
                  </a:cubicBezTo>
                  <a:close/>
                </a:path>
              </a:pathLst>
            </a:custGeom>
            <a:solidFill>
              <a:srgbClr val="FF3131"/>
            </a:solidFill>
            <a:ln cap="sq">
              <a:noFill/>
              <a:prstDash val="solid"/>
              <a:miter/>
            </a:ln>
          </p:spPr>
          <p:txBody>
            <a:bodyPr/>
            <a:lstStyle/>
            <a:p>
              <a:endParaRPr lang="en-VN"/>
            </a:p>
          </p:txBody>
        </p:sp>
        <p:sp>
          <p:nvSpPr>
            <p:cNvPr id="27" name="TextBox 27"/>
            <p:cNvSpPr txBox="1"/>
            <p:nvPr/>
          </p:nvSpPr>
          <p:spPr>
            <a:xfrm>
              <a:off x="0" y="-38100"/>
              <a:ext cx="1919419" cy="512303"/>
            </a:xfrm>
            <a:prstGeom prst="rect">
              <a:avLst/>
            </a:prstGeom>
          </p:spPr>
          <p:txBody>
            <a:bodyPr lIns="32291" tIns="32291" rIns="32291" bIns="32291" rtlCol="0" anchor="ctr"/>
            <a:lstStyle/>
            <a:p>
              <a:pPr algn="ctr">
                <a:lnSpc>
                  <a:spcPts val="2660"/>
                </a:lnSpc>
              </a:pPr>
              <a:endParaRPr/>
            </a:p>
          </p:txBody>
        </p:sp>
      </p:grpSp>
      <p:sp>
        <p:nvSpPr>
          <p:cNvPr id="34" name="TextBox 34"/>
          <p:cNvSpPr txBox="1"/>
          <p:nvPr/>
        </p:nvSpPr>
        <p:spPr>
          <a:xfrm>
            <a:off x="7151535" y="1473439"/>
            <a:ext cx="4157001" cy="800100"/>
          </a:xfrm>
          <a:prstGeom prst="rect">
            <a:avLst/>
          </a:prstGeom>
        </p:spPr>
        <p:txBody>
          <a:bodyPr lIns="0" tIns="0" rIns="0" bIns="0" rtlCol="0" anchor="t">
            <a:spAutoFit/>
          </a:bodyPr>
          <a:lstStyle/>
          <a:p>
            <a:pPr algn="ctr">
              <a:lnSpc>
                <a:spcPts val="3194"/>
              </a:lnSpc>
            </a:pPr>
            <a:r>
              <a:rPr lang="en-US" sz="2662" b="1">
                <a:solidFill>
                  <a:srgbClr val="FFFFFF"/>
                </a:solidFill>
                <a:latin typeface="Muli Bold"/>
                <a:ea typeface="Muli Bold"/>
                <a:cs typeface="Muli Bold"/>
                <a:sym typeface="Muli Bold"/>
              </a:rPr>
              <a:t>CẤP TỈNH</a:t>
            </a:r>
          </a:p>
          <a:p>
            <a:pPr algn="ctr">
              <a:lnSpc>
                <a:spcPts val="3194"/>
              </a:lnSpc>
            </a:pPr>
            <a:r>
              <a:rPr lang="en-US" sz="2662" b="1">
                <a:solidFill>
                  <a:srgbClr val="FFFFFF"/>
                </a:solidFill>
                <a:latin typeface="Muli Bold"/>
                <a:ea typeface="Muli Bold"/>
                <a:cs typeface="Muli Bold"/>
                <a:sym typeface="Muli Bold"/>
              </a:rPr>
              <a:t>CHỦ TỊCH UBND </a:t>
            </a:r>
          </a:p>
        </p:txBody>
      </p:sp>
      <p:sp>
        <p:nvSpPr>
          <p:cNvPr id="35" name="TextBox 35"/>
          <p:cNvSpPr txBox="1"/>
          <p:nvPr/>
        </p:nvSpPr>
        <p:spPr>
          <a:xfrm>
            <a:off x="1627035" y="4433288"/>
            <a:ext cx="4157001" cy="401487"/>
          </a:xfrm>
          <a:prstGeom prst="rect">
            <a:avLst/>
          </a:prstGeom>
        </p:spPr>
        <p:txBody>
          <a:bodyPr lIns="0" tIns="0" rIns="0" bIns="0" rtlCol="0" anchor="t">
            <a:spAutoFit/>
          </a:bodyPr>
          <a:lstStyle/>
          <a:p>
            <a:pPr algn="ctr">
              <a:lnSpc>
                <a:spcPts val="3194"/>
              </a:lnSpc>
            </a:pPr>
            <a:r>
              <a:rPr lang="en-US" sz="2662" b="1">
                <a:solidFill>
                  <a:srgbClr val="610876"/>
                </a:solidFill>
                <a:latin typeface="Muli Bold"/>
                <a:ea typeface="Muli Bold"/>
                <a:cs typeface="Muli Bold"/>
                <a:sym typeface="Muli Bold"/>
              </a:rPr>
              <a:t>UBND</a:t>
            </a:r>
          </a:p>
        </p:txBody>
      </p:sp>
      <p:sp>
        <p:nvSpPr>
          <p:cNvPr id="36" name="TextBox 36"/>
          <p:cNvSpPr txBox="1"/>
          <p:nvPr/>
        </p:nvSpPr>
        <p:spPr>
          <a:xfrm>
            <a:off x="3140969" y="1312062"/>
            <a:ext cx="4157001" cy="400050"/>
          </a:xfrm>
          <a:prstGeom prst="rect">
            <a:avLst/>
          </a:prstGeom>
        </p:spPr>
        <p:txBody>
          <a:bodyPr lIns="0" tIns="0" rIns="0" bIns="0" rtlCol="0" anchor="t">
            <a:spAutoFit/>
          </a:bodyPr>
          <a:lstStyle/>
          <a:p>
            <a:pPr algn="ctr">
              <a:lnSpc>
                <a:spcPts val="3194"/>
              </a:lnSpc>
            </a:pPr>
            <a:r>
              <a:rPr lang="en-US" sz="2662" b="1">
                <a:solidFill>
                  <a:srgbClr val="610876"/>
                </a:solidFill>
                <a:latin typeface="Muli Bold"/>
                <a:ea typeface="Muli Bold"/>
                <a:cs typeface="Muli Bold"/>
                <a:sym typeface="Muli Bold"/>
              </a:rPr>
              <a:t>Điều 4/NĐ151</a:t>
            </a:r>
          </a:p>
        </p:txBody>
      </p:sp>
      <p:sp>
        <p:nvSpPr>
          <p:cNvPr id="37" name="TextBox 37"/>
          <p:cNvSpPr txBox="1"/>
          <p:nvPr/>
        </p:nvSpPr>
        <p:spPr>
          <a:xfrm>
            <a:off x="8436869" y="5769762"/>
            <a:ext cx="4157001" cy="400050"/>
          </a:xfrm>
          <a:prstGeom prst="rect">
            <a:avLst/>
          </a:prstGeom>
        </p:spPr>
        <p:txBody>
          <a:bodyPr lIns="0" tIns="0" rIns="0" bIns="0" rtlCol="0" anchor="t">
            <a:spAutoFit/>
          </a:bodyPr>
          <a:lstStyle/>
          <a:p>
            <a:pPr algn="ctr">
              <a:lnSpc>
                <a:spcPts val="3194"/>
              </a:lnSpc>
            </a:pPr>
            <a:r>
              <a:rPr lang="en-US" sz="2662" b="1">
                <a:solidFill>
                  <a:srgbClr val="610876"/>
                </a:solidFill>
                <a:latin typeface="Muli Bold"/>
                <a:ea typeface="Muli Bold"/>
                <a:cs typeface="Muli Bold"/>
                <a:sym typeface="Muli Bold"/>
              </a:rPr>
              <a:t>Điều 5/NĐ151</a:t>
            </a:r>
          </a:p>
        </p:txBody>
      </p:sp>
      <p:sp>
        <p:nvSpPr>
          <p:cNvPr id="38" name="TextBox 38"/>
          <p:cNvSpPr txBox="1"/>
          <p:nvPr/>
        </p:nvSpPr>
        <p:spPr>
          <a:xfrm>
            <a:off x="14435799" y="5998362"/>
            <a:ext cx="4157001" cy="400050"/>
          </a:xfrm>
          <a:prstGeom prst="rect">
            <a:avLst/>
          </a:prstGeom>
        </p:spPr>
        <p:txBody>
          <a:bodyPr lIns="0" tIns="0" rIns="0" bIns="0" rtlCol="0" anchor="t">
            <a:spAutoFit/>
          </a:bodyPr>
          <a:lstStyle/>
          <a:p>
            <a:pPr algn="ctr">
              <a:lnSpc>
                <a:spcPts val="3194"/>
              </a:lnSpc>
            </a:pPr>
            <a:r>
              <a:rPr lang="en-US" sz="2662" b="1">
                <a:solidFill>
                  <a:srgbClr val="610876"/>
                </a:solidFill>
                <a:latin typeface="Muli Bold"/>
                <a:ea typeface="Muli Bold"/>
                <a:cs typeface="Muli Bold"/>
                <a:sym typeface="Muli Bold"/>
              </a:rPr>
              <a:t>Điều 6/NĐ151</a:t>
            </a:r>
          </a:p>
        </p:txBody>
      </p:sp>
      <p:sp>
        <p:nvSpPr>
          <p:cNvPr id="39" name="TextBox 39"/>
          <p:cNvSpPr txBox="1"/>
          <p:nvPr/>
        </p:nvSpPr>
        <p:spPr>
          <a:xfrm>
            <a:off x="4017269" y="5464962"/>
            <a:ext cx="4157001" cy="400050"/>
          </a:xfrm>
          <a:prstGeom prst="rect">
            <a:avLst/>
          </a:prstGeom>
        </p:spPr>
        <p:txBody>
          <a:bodyPr lIns="0" tIns="0" rIns="0" bIns="0" rtlCol="0" anchor="t">
            <a:spAutoFit/>
          </a:bodyPr>
          <a:lstStyle/>
          <a:p>
            <a:pPr algn="ctr">
              <a:lnSpc>
                <a:spcPts val="3194"/>
              </a:lnSpc>
            </a:pPr>
            <a:r>
              <a:rPr lang="en-US" sz="2662" b="1">
                <a:solidFill>
                  <a:srgbClr val="610876"/>
                </a:solidFill>
                <a:latin typeface="Muli Bold"/>
                <a:ea typeface="Muli Bold"/>
                <a:cs typeface="Muli Bold"/>
                <a:sym typeface="Muli Bold"/>
              </a:rPr>
              <a:t>Điều 5/NĐ151</a:t>
            </a:r>
          </a:p>
        </p:txBody>
      </p:sp>
      <p:sp>
        <p:nvSpPr>
          <p:cNvPr id="40" name="TextBox 40"/>
          <p:cNvSpPr txBox="1"/>
          <p:nvPr/>
        </p:nvSpPr>
        <p:spPr>
          <a:xfrm>
            <a:off x="4017269" y="6438900"/>
            <a:ext cx="4157001" cy="400050"/>
          </a:xfrm>
          <a:prstGeom prst="rect">
            <a:avLst/>
          </a:prstGeom>
        </p:spPr>
        <p:txBody>
          <a:bodyPr lIns="0" tIns="0" rIns="0" bIns="0" rtlCol="0" anchor="t">
            <a:spAutoFit/>
          </a:bodyPr>
          <a:lstStyle/>
          <a:p>
            <a:pPr algn="ctr">
              <a:lnSpc>
                <a:spcPts val="3194"/>
              </a:lnSpc>
            </a:pPr>
            <a:r>
              <a:rPr lang="en-US" sz="2662" b="1">
                <a:solidFill>
                  <a:srgbClr val="610876"/>
                </a:solidFill>
                <a:latin typeface="Muli Bold"/>
                <a:ea typeface="Muli Bold"/>
                <a:cs typeface="Muli Bold"/>
                <a:sym typeface="Muli Bold"/>
              </a:rPr>
              <a:t>Điều 5/NĐ151</a:t>
            </a:r>
          </a:p>
        </p:txBody>
      </p:sp>
      <p:sp>
        <p:nvSpPr>
          <p:cNvPr id="41" name="TextBox 41"/>
          <p:cNvSpPr txBox="1"/>
          <p:nvPr/>
        </p:nvSpPr>
        <p:spPr>
          <a:xfrm>
            <a:off x="7297970" y="4475961"/>
            <a:ext cx="4157001" cy="401487"/>
          </a:xfrm>
          <a:prstGeom prst="rect">
            <a:avLst/>
          </a:prstGeom>
        </p:spPr>
        <p:txBody>
          <a:bodyPr lIns="0" tIns="0" rIns="0" bIns="0" rtlCol="0" anchor="t">
            <a:spAutoFit/>
          </a:bodyPr>
          <a:lstStyle/>
          <a:p>
            <a:pPr algn="ctr">
              <a:lnSpc>
                <a:spcPts val="3194"/>
              </a:lnSpc>
            </a:pPr>
            <a:r>
              <a:rPr lang="en-US" sz="2662" b="1">
                <a:solidFill>
                  <a:srgbClr val="610876"/>
                </a:solidFill>
                <a:latin typeface="Muli Bold"/>
                <a:ea typeface="Muli Bold"/>
                <a:cs typeface="Muli Bold"/>
                <a:sym typeface="Muli Bold"/>
              </a:rPr>
              <a:t>CHỦ TỊCH UBND</a:t>
            </a:r>
          </a:p>
        </p:txBody>
      </p:sp>
      <p:sp>
        <p:nvSpPr>
          <p:cNvPr id="42" name="TextBox 42"/>
          <p:cNvSpPr txBox="1"/>
          <p:nvPr/>
        </p:nvSpPr>
        <p:spPr>
          <a:xfrm>
            <a:off x="12389703" y="4433288"/>
            <a:ext cx="4364560" cy="401487"/>
          </a:xfrm>
          <a:prstGeom prst="rect">
            <a:avLst/>
          </a:prstGeom>
        </p:spPr>
        <p:txBody>
          <a:bodyPr lIns="0" tIns="0" rIns="0" bIns="0" rtlCol="0" anchor="t">
            <a:spAutoFit/>
          </a:bodyPr>
          <a:lstStyle/>
          <a:p>
            <a:pPr algn="ctr">
              <a:lnSpc>
                <a:spcPts val="3194"/>
              </a:lnSpc>
            </a:pPr>
            <a:r>
              <a:rPr lang="en-US" sz="2662" b="1">
                <a:solidFill>
                  <a:srgbClr val="610876"/>
                </a:solidFill>
                <a:latin typeface="Muli Bold"/>
                <a:ea typeface="Muli Bold"/>
                <a:cs typeface="Muli Bold"/>
                <a:sym typeface="Muli Bold"/>
              </a:rPr>
              <a:t>CQ CÓ CHỨC NĂNG QLĐĐ</a:t>
            </a:r>
          </a:p>
        </p:txBody>
      </p:sp>
      <p:grpSp>
        <p:nvGrpSpPr>
          <p:cNvPr id="43" name="Group 43"/>
          <p:cNvGrpSpPr/>
          <p:nvPr/>
        </p:nvGrpSpPr>
        <p:grpSpPr>
          <a:xfrm>
            <a:off x="1389324" y="7862451"/>
            <a:ext cx="4632423" cy="1144467"/>
            <a:chOff x="0" y="0"/>
            <a:chExt cx="1919419" cy="474203"/>
          </a:xfrm>
        </p:grpSpPr>
        <p:sp>
          <p:nvSpPr>
            <p:cNvPr id="44" name="Freeform 44"/>
            <p:cNvSpPr/>
            <p:nvPr/>
          </p:nvSpPr>
          <p:spPr>
            <a:xfrm>
              <a:off x="0" y="0"/>
              <a:ext cx="1919419" cy="474203"/>
            </a:xfrm>
            <a:custGeom>
              <a:avLst/>
              <a:gdLst/>
              <a:ahLst/>
              <a:cxnLst/>
              <a:rect l="l" t="t" r="r" b="b"/>
              <a:pathLst>
                <a:path w="1919419" h="474203">
                  <a:moveTo>
                    <a:pt x="33425" y="0"/>
                  </a:moveTo>
                  <a:lnTo>
                    <a:pt x="1885994" y="0"/>
                  </a:lnTo>
                  <a:cubicBezTo>
                    <a:pt x="1904454" y="0"/>
                    <a:pt x="1919419" y="14965"/>
                    <a:pt x="1919419" y="33425"/>
                  </a:cubicBezTo>
                  <a:lnTo>
                    <a:pt x="1919419" y="440778"/>
                  </a:lnTo>
                  <a:cubicBezTo>
                    <a:pt x="1919419" y="459239"/>
                    <a:pt x="1904454" y="474203"/>
                    <a:pt x="1885994" y="474203"/>
                  </a:cubicBezTo>
                  <a:lnTo>
                    <a:pt x="33425" y="474203"/>
                  </a:lnTo>
                  <a:cubicBezTo>
                    <a:pt x="14965" y="474203"/>
                    <a:pt x="0" y="459239"/>
                    <a:pt x="0" y="440778"/>
                  </a:cubicBezTo>
                  <a:lnTo>
                    <a:pt x="0" y="33425"/>
                  </a:lnTo>
                  <a:cubicBezTo>
                    <a:pt x="0" y="14965"/>
                    <a:pt x="14965" y="0"/>
                    <a:pt x="33425" y="0"/>
                  </a:cubicBezTo>
                  <a:close/>
                </a:path>
              </a:pathLst>
            </a:custGeom>
            <a:gradFill rotWithShape="1">
              <a:gsLst>
                <a:gs pos="0">
                  <a:srgbClr val="CF428E">
                    <a:alpha val="100000"/>
                  </a:srgbClr>
                </a:gs>
                <a:gs pos="100000">
                  <a:srgbClr val="610876">
                    <a:alpha val="100000"/>
                  </a:srgbClr>
                </a:gs>
              </a:gsLst>
              <a:lin ang="0"/>
            </a:gradFill>
            <a:ln cap="sq">
              <a:noFill/>
              <a:prstDash val="solid"/>
              <a:miter/>
            </a:ln>
          </p:spPr>
          <p:txBody>
            <a:bodyPr/>
            <a:lstStyle/>
            <a:p>
              <a:endParaRPr lang="en-VN"/>
            </a:p>
          </p:txBody>
        </p:sp>
        <p:sp>
          <p:nvSpPr>
            <p:cNvPr id="45" name="TextBox 45"/>
            <p:cNvSpPr txBox="1"/>
            <p:nvPr/>
          </p:nvSpPr>
          <p:spPr>
            <a:xfrm>
              <a:off x="0" y="-38100"/>
              <a:ext cx="1919419" cy="512303"/>
            </a:xfrm>
            <a:prstGeom prst="rect">
              <a:avLst/>
            </a:prstGeom>
          </p:spPr>
          <p:txBody>
            <a:bodyPr lIns="32291" tIns="32291" rIns="32291" bIns="32291" rtlCol="0" anchor="ctr"/>
            <a:lstStyle/>
            <a:p>
              <a:pPr algn="ctr">
                <a:lnSpc>
                  <a:spcPts val="2660"/>
                </a:lnSpc>
              </a:pPr>
              <a:endParaRPr/>
            </a:p>
          </p:txBody>
        </p:sp>
      </p:grpSp>
      <p:sp>
        <p:nvSpPr>
          <p:cNvPr id="46" name="TextBox 46"/>
          <p:cNvSpPr txBox="1"/>
          <p:nvPr/>
        </p:nvSpPr>
        <p:spPr>
          <a:xfrm>
            <a:off x="1374739" y="8233941"/>
            <a:ext cx="4661592" cy="401487"/>
          </a:xfrm>
          <a:prstGeom prst="rect">
            <a:avLst/>
          </a:prstGeom>
        </p:spPr>
        <p:txBody>
          <a:bodyPr lIns="0" tIns="0" rIns="0" bIns="0" rtlCol="0" anchor="t">
            <a:spAutoFit/>
          </a:bodyPr>
          <a:lstStyle/>
          <a:p>
            <a:pPr algn="ctr">
              <a:lnSpc>
                <a:spcPts val="3194"/>
              </a:lnSpc>
            </a:pPr>
            <a:r>
              <a:rPr lang="en-US" sz="2662" b="1">
                <a:solidFill>
                  <a:srgbClr val="FFFFFF"/>
                </a:solidFill>
                <a:latin typeface="Muli Bold"/>
                <a:ea typeface="Muli Bold"/>
                <a:cs typeface="Muli Bold"/>
                <a:sym typeface="Muli Bold"/>
              </a:rPr>
              <a:t>UBND</a:t>
            </a:r>
          </a:p>
        </p:txBody>
      </p:sp>
      <p:grpSp>
        <p:nvGrpSpPr>
          <p:cNvPr id="47" name="Group 47"/>
          <p:cNvGrpSpPr/>
          <p:nvPr/>
        </p:nvGrpSpPr>
        <p:grpSpPr>
          <a:xfrm>
            <a:off x="6913824" y="7862451"/>
            <a:ext cx="4632423" cy="1144467"/>
            <a:chOff x="0" y="0"/>
            <a:chExt cx="1919419" cy="474203"/>
          </a:xfrm>
        </p:grpSpPr>
        <p:sp>
          <p:nvSpPr>
            <p:cNvPr id="48" name="Freeform 48"/>
            <p:cNvSpPr/>
            <p:nvPr/>
          </p:nvSpPr>
          <p:spPr>
            <a:xfrm>
              <a:off x="0" y="0"/>
              <a:ext cx="1919419" cy="474203"/>
            </a:xfrm>
            <a:custGeom>
              <a:avLst/>
              <a:gdLst/>
              <a:ahLst/>
              <a:cxnLst/>
              <a:rect l="l" t="t" r="r" b="b"/>
              <a:pathLst>
                <a:path w="1919419" h="474203">
                  <a:moveTo>
                    <a:pt x="33425" y="0"/>
                  </a:moveTo>
                  <a:lnTo>
                    <a:pt x="1885994" y="0"/>
                  </a:lnTo>
                  <a:cubicBezTo>
                    <a:pt x="1904454" y="0"/>
                    <a:pt x="1919419" y="14965"/>
                    <a:pt x="1919419" y="33425"/>
                  </a:cubicBezTo>
                  <a:lnTo>
                    <a:pt x="1919419" y="440778"/>
                  </a:lnTo>
                  <a:cubicBezTo>
                    <a:pt x="1919419" y="459239"/>
                    <a:pt x="1904454" y="474203"/>
                    <a:pt x="1885994" y="474203"/>
                  </a:cubicBezTo>
                  <a:lnTo>
                    <a:pt x="33425" y="474203"/>
                  </a:lnTo>
                  <a:cubicBezTo>
                    <a:pt x="14965" y="474203"/>
                    <a:pt x="0" y="459239"/>
                    <a:pt x="0" y="440778"/>
                  </a:cubicBezTo>
                  <a:lnTo>
                    <a:pt x="0" y="33425"/>
                  </a:lnTo>
                  <a:cubicBezTo>
                    <a:pt x="0" y="14965"/>
                    <a:pt x="14965" y="0"/>
                    <a:pt x="33425" y="0"/>
                  </a:cubicBezTo>
                  <a:close/>
                </a:path>
              </a:pathLst>
            </a:custGeom>
            <a:gradFill rotWithShape="1">
              <a:gsLst>
                <a:gs pos="0">
                  <a:srgbClr val="CF428E">
                    <a:alpha val="100000"/>
                  </a:srgbClr>
                </a:gs>
                <a:gs pos="100000">
                  <a:srgbClr val="610876">
                    <a:alpha val="100000"/>
                  </a:srgbClr>
                </a:gs>
              </a:gsLst>
              <a:lin ang="0"/>
            </a:gradFill>
            <a:ln cap="sq">
              <a:noFill/>
              <a:prstDash val="solid"/>
              <a:miter/>
            </a:ln>
          </p:spPr>
          <p:txBody>
            <a:bodyPr/>
            <a:lstStyle/>
            <a:p>
              <a:endParaRPr lang="en-VN"/>
            </a:p>
          </p:txBody>
        </p:sp>
        <p:sp>
          <p:nvSpPr>
            <p:cNvPr id="49" name="TextBox 49"/>
            <p:cNvSpPr txBox="1"/>
            <p:nvPr/>
          </p:nvSpPr>
          <p:spPr>
            <a:xfrm>
              <a:off x="0" y="-38100"/>
              <a:ext cx="1919419" cy="512303"/>
            </a:xfrm>
            <a:prstGeom prst="rect">
              <a:avLst/>
            </a:prstGeom>
          </p:spPr>
          <p:txBody>
            <a:bodyPr lIns="32291" tIns="32291" rIns="32291" bIns="32291" rtlCol="0" anchor="ctr"/>
            <a:lstStyle/>
            <a:p>
              <a:pPr algn="ctr">
                <a:lnSpc>
                  <a:spcPts val="2660"/>
                </a:lnSpc>
              </a:pPr>
              <a:endParaRPr/>
            </a:p>
          </p:txBody>
        </p:sp>
      </p:grpSp>
      <p:sp>
        <p:nvSpPr>
          <p:cNvPr id="50" name="TextBox 50"/>
          <p:cNvSpPr txBox="1"/>
          <p:nvPr/>
        </p:nvSpPr>
        <p:spPr>
          <a:xfrm>
            <a:off x="7128511" y="8203944"/>
            <a:ext cx="4157001" cy="802973"/>
          </a:xfrm>
          <a:prstGeom prst="rect">
            <a:avLst/>
          </a:prstGeom>
        </p:spPr>
        <p:txBody>
          <a:bodyPr lIns="0" tIns="0" rIns="0" bIns="0" rtlCol="0" anchor="t">
            <a:spAutoFit/>
          </a:bodyPr>
          <a:lstStyle/>
          <a:p>
            <a:pPr algn="ctr">
              <a:lnSpc>
                <a:spcPts val="3194"/>
              </a:lnSpc>
            </a:pPr>
            <a:r>
              <a:rPr lang="en-US" sz="2662" b="1">
                <a:solidFill>
                  <a:srgbClr val="FFFFFF"/>
                </a:solidFill>
                <a:latin typeface="Muli Bold"/>
                <a:ea typeface="Muli Bold"/>
                <a:cs typeface="Muli Bold"/>
                <a:sym typeface="Muli Bold"/>
              </a:rPr>
              <a:t>CHỦ TỊCH UBND</a:t>
            </a:r>
          </a:p>
        </p:txBody>
      </p:sp>
      <p:sp>
        <p:nvSpPr>
          <p:cNvPr id="51" name="TextBox 51"/>
          <p:cNvSpPr txBox="1"/>
          <p:nvPr/>
        </p:nvSpPr>
        <p:spPr>
          <a:xfrm>
            <a:off x="12493482" y="8233941"/>
            <a:ext cx="4157001" cy="401487"/>
          </a:xfrm>
          <a:prstGeom prst="rect">
            <a:avLst/>
          </a:prstGeom>
        </p:spPr>
        <p:txBody>
          <a:bodyPr lIns="0" tIns="0" rIns="0" bIns="0" rtlCol="0" anchor="t">
            <a:spAutoFit/>
          </a:bodyPr>
          <a:lstStyle/>
          <a:p>
            <a:pPr algn="ctr">
              <a:lnSpc>
                <a:spcPts val="3194"/>
              </a:lnSpc>
            </a:pPr>
            <a:r>
              <a:rPr lang="en-US" sz="2662" b="1">
                <a:solidFill>
                  <a:srgbClr val="FFFFFF"/>
                </a:solidFill>
                <a:latin typeface="Muli Bold"/>
                <a:ea typeface="Muli Bold"/>
                <a:cs typeface="Muli Bold"/>
                <a:sym typeface="Muli Bold"/>
              </a:rPr>
              <a:t>CÓCQ </a:t>
            </a:r>
          </a:p>
        </p:txBody>
      </p:sp>
      <p:grpSp>
        <p:nvGrpSpPr>
          <p:cNvPr id="52" name="Group 52"/>
          <p:cNvGrpSpPr/>
          <p:nvPr/>
        </p:nvGrpSpPr>
        <p:grpSpPr>
          <a:xfrm>
            <a:off x="12255771" y="7862451"/>
            <a:ext cx="4632423" cy="1144467"/>
            <a:chOff x="0" y="0"/>
            <a:chExt cx="1919419" cy="474203"/>
          </a:xfrm>
        </p:grpSpPr>
        <p:sp>
          <p:nvSpPr>
            <p:cNvPr id="53" name="Freeform 53"/>
            <p:cNvSpPr/>
            <p:nvPr/>
          </p:nvSpPr>
          <p:spPr>
            <a:xfrm>
              <a:off x="0" y="0"/>
              <a:ext cx="1919419" cy="474203"/>
            </a:xfrm>
            <a:custGeom>
              <a:avLst/>
              <a:gdLst/>
              <a:ahLst/>
              <a:cxnLst/>
              <a:rect l="l" t="t" r="r" b="b"/>
              <a:pathLst>
                <a:path w="1919419" h="474203">
                  <a:moveTo>
                    <a:pt x="33425" y="0"/>
                  </a:moveTo>
                  <a:lnTo>
                    <a:pt x="1885994" y="0"/>
                  </a:lnTo>
                  <a:cubicBezTo>
                    <a:pt x="1904454" y="0"/>
                    <a:pt x="1919419" y="14965"/>
                    <a:pt x="1919419" y="33425"/>
                  </a:cubicBezTo>
                  <a:lnTo>
                    <a:pt x="1919419" y="440778"/>
                  </a:lnTo>
                  <a:cubicBezTo>
                    <a:pt x="1919419" y="459239"/>
                    <a:pt x="1904454" y="474203"/>
                    <a:pt x="1885994" y="474203"/>
                  </a:cubicBezTo>
                  <a:lnTo>
                    <a:pt x="33425" y="474203"/>
                  </a:lnTo>
                  <a:cubicBezTo>
                    <a:pt x="14965" y="474203"/>
                    <a:pt x="0" y="459239"/>
                    <a:pt x="0" y="440778"/>
                  </a:cubicBezTo>
                  <a:lnTo>
                    <a:pt x="0" y="33425"/>
                  </a:lnTo>
                  <a:cubicBezTo>
                    <a:pt x="0" y="14965"/>
                    <a:pt x="14965" y="0"/>
                    <a:pt x="33425" y="0"/>
                  </a:cubicBezTo>
                  <a:close/>
                </a:path>
              </a:pathLst>
            </a:custGeom>
            <a:gradFill rotWithShape="1">
              <a:gsLst>
                <a:gs pos="0">
                  <a:srgbClr val="CF428E">
                    <a:alpha val="100000"/>
                  </a:srgbClr>
                </a:gs>
                <a:gs pos="100000">
                  <a:srgbClr val="610876">
                    <a:alpha val="100000"/>
                  </a:srgbClr>
                </a:gs>
              </a:gsLst>
              <a:lin ang="0"/>
            </a:gradFill>
            <a:ln cap="sq">
              <a:noFill/>
              <a:prstDash val="solid"/>
              <a:miter/>
            </a:ln>
          </p:spPr>
          <p:txBody>
            <a:bodyPr/>
            <a:lstStyle/>
            <a:p>
              <a:endParaRPr lang="en-VN"/>
            </a:p>
          </p:txBody>
        </p:sp>
        <p:sp>
          <p:nvSpPr>
            <p:cNvPr id="54" name="TextBox 54"/>
            <p:cNvSpPr txBox="1"/>
            <p:nvPr/>
          </p:nvSpPr>
          <p:spPr>
            <a:xfrm>
              <a:off x="0" y="-38100"/>
              <a:ext cx="1919419" cy="512303"/>
            </a:xfrm>
            <a:prstGeom prst="rect">
              <a:avLst/>
            </a:prstGeom>
          </p:spPr>
          <p:txBody>
            <a:bodyPr lIns="32291" tIns="32291" rIns="32291" bIns="32291" rtlCol="0" anchor="ctr"/>
            <a:lstStyle/>
            <a:p>
              <a:pPr algn="ctr">
                <a:lnSpc>
                  <a:spcPts val="2660"/>
                </a:lnSpc>
              </a:pPr>
              <a:endParaRPr/>
            </a:p>
          </p:txBody>
        </p:sp>
      </p:grpSp>
      <p:sp>
        <p:nvSpPr>
          <p:cNvPr id="55" name="TextBox 55"/>
          <p:cNvSpPr txBox="1"/>
          <p:nvPr/>
        </p:nvSpPr>
        <p:spPr>
          <a:xfrm>
            <a:off x="12358495" y="8233941"/>
            <a:ext cx="4426976" cy="401487"/>
          </a:xfrm>
          <a:prstGeom prst="rect">
            <a:avLst/>
          </a:prstGeom>
        </p:spPr>
        <p:txBody>
          <a:bodyPr lIns="0" tIns="0" rIns="0" bIns="0" rtlCol="0" anchor="t">
            <a:spAutoFit/>
          </a:bodyPr>
          <a:lstStyle/>
          <a:p>
            <a:pPr algn="ctr">
              <a:lnSpc>
                <a:spcPts val="3194"/>
              </a:lnSpc>
            </a:pPr>
            <a:r>
              <a:rPr lang="en-US" sz="2662" b="1">
                <a:solidFill>
                  <a:srgbClr val="FFFFFF"/>
                </a:solidFill>
                <a:latin typeface="Muli Bold"/>
                <a:ea typeface="Muli Bold"/>
                <a:cs typeface="Muli Bold"/>
                <a:sym typeface="Muli Bold"/>
              </a:rPr>
              <a:t>CQ CÓ CHỨC NĂNG QLĐĐ </a:t>
            </a:r>
          </a:p>
        </p:txBody>
      </p:sp>
      <p:sp>
        <p:nvSpPr>
          <p:cNvPr id="64" name="Rounded Rectangle 63">
            <a:extLst>
              <a:ext uri="{FF2B5EF4-FFF2-40B4-BE49-F238E27FC236}">
                <a16:creationId xmlns:a16="http://schemas.microsoft.com/office/drawing/2014/main" id="{2B25233A-D95D-C20A-BCA1-C3E925E70BF2}"/>
              </a:ext>
            </a:extLst>
          </p:cNvPr>
          <p:cNvSpPr/>
          <p:nvPr/>
        </p:nvSpPr>
        <p:spPr>
          <a:xfrm>
            <a:off x="533400" y="3434731"/>
            <a:ext cx="17144999" cy="1708769"/>
          </a:xfrm>
          <a:prstGeom prst="roundRect">
            <a:avLst/>
          </a:prstGeom>
          <a:noFill/>
          <a:ln w="571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65" name="Group 64">
            <a:extLst>
              <a:ext uri="{FF2B5EF4-FFF2-40B4-BE49-F238E27FC236}">
                <a16:creationId xmlns:a16="http://schemas.microsoft.com/office/drawing/2014/main" id="{BC1820A4-CF44-2018-A51F-297D2229D41C}"/>
              </a:ext>
            </a:extLst>
          </p:cNvPr>
          <p:cNvGrpSpPr/>
          <p:nvPr/>
        </p:nvGrpSpPr>
        <p:grpSpPr>
          <a:xfrm>
            <a:off x="6913824" y="2931445"/>
            <a:ext cx="4632423" cy="1144467"/>
            <a:chOff x="6913824" y="2931445"/>
            <a:chExt cx="4632423" cy="1144467"/>
          </a:xfrm>
        </p:grpSpPr>
        <p:grpSp>
          <p:nvGrpSpPr>
            <p:cNvPr id="28" name="Group 28"/>
            <p:cNvGrpSpPr/>
            <p:nvPr/>
          </p:nvGrpSpPr>
          <p:grpSpPr>
            <a:xfrm>
              <a:off x="6913824" y="2931445"/>
              <a:ext cx="4632423" cy="1144467"/>
              <a:chOff x="0" y="0"/>
              <a:chExt cx="1919419" cy="474203"/>
            </a:xfrm>
          </p:grpSpPr>
          <p:sp>
            <p:nvSpPr>
              <p:cNvPr id="29" name="Freeform 29"/>
              <p:cNvSpPr/>
              <p:nvPr/>
            </p:nvSpPr>
            <p:spPr>
              <a:xfrm>
                <a:off x="0" y="0"/>
                <a:ext cx="1919419" cy="474203"/>
              </a:xfrm>
              <a:custGeom>
                <a:avLst/>
                <a:gdLst/>
                <a:ahLst/>
                <a:cxnLst/>
                <a:rect l="l" t="t" r="r" b="b"/>
                <a:pathLst>
                  <a:path w="1919419" h="474203">
                    <a:moveTo>
                      <a:pt x="33425" y="0"/>
                    </a:moveTo>
                    <a:lnTo>
                      <a:pt x="1885994" y="0"/>
                    </a:lnTo>
                    <a:cubicBezTo>
                      <a:pt x="1904454" y="0"/>
                      <a:pt x="1919419" y="14965"/>
                      <a:pt x="1919419" y="33425"/>
                    </a:cubicBezTo>
                    <a:lnTo>
                      <a:pt x="1919419" y="440778"/>
                    </a:lnTo>
                    <a:cubicBezTo>
                      <a:pt x="1919419" y="459239"/>
                      <a:pt x="1904454" y="474203"/>
                      <a:pt x="1885994" y="474203"/>
                    </a:cubicBezTo>
                    <a:lnTo>
                      <a:pt x="33425" y="474203"/>
                    </a:lnTo>
                    <a:cubicBezTo>
                      <a:pt x="14965" y="474203"/>
                      <a:pt x="0" y="459239"/>
                      <a:pt x="0" y="440778"/>
                    </a:cubicBezTo>
                    <a:lnTo>
                      <a:pt x="0" y="33425"/>
                    </a:lnTo>
                    <a:cubicBezTo>
                      <a:pt x="0" y="14965"/>
                      <a:pt x="14965" y="0"/>
                      <a:pt x="33425" y="0"/>
                    </a:cubicBezTo>
                    <a:close/>
                  </a:path>
                </a:pathLst>
              </a:custGeom>
              <a:solidFill>
                <a:srgbClr val="FF6D4D"/>
              </a:solidFill>
              <a:ln cap="sq">
                <a:noFill/>
                <a:prstDash val="solid"/>
                <a:miter/>
              </a:ln>
            </p:spPr>
            <p:txBody>
              <a:bodyPr/>
              <a:lstStyle/>
              <a:p>
                <a:endParaRPr lang="en-VN"/>
              </a:p>
            </p:txBody>
          </p:sp>
          <p:sp>
            <p:nvSpPr>
              <p:cNvPr id="30" name="TextBox 30"/>
              <p:cNvSpPr txBox="1"/>
              <p:nvPr/>
            </p:nvSpPr>
            <p:spPr>
              <a:xfrm>
                <a:off x="0" y="-38100"/>
                <a:ext cx="1919419" cy="512303"/>
              </a:xfrm>
              <a:prstGeom prst="rect">
                <a:avLst/>
              </a:prstGeom>
            </p:spPr>
            <p:txBody>
              <a:bodyPr lIns="32291" tIns="32291" rIns="32291" bIns="32291" rtlCol="0" anchor="ctr"/>
              <a:lstStyle/>
              <a:p>
                <a:pPr algn="ctr">
                  <a:lnSpc>
                    <a:spcPts val="2660"/>
                  </a:lnSpc>
                </a:pPr>
                <a:endParaRPr/>
              </a:p>
            </p:txBody>
          </p:sp>
        </p:grpSp>
        <p:sp>
          <p:nvSpPr>
            <p:cNvPr id="56" name="TextBox 56"/>
            <p:cNvSpPr txBox="1"/>
            <p:nvPr/>
          </p:nvSpPr>
          <p:spPr>
            <a:xfrm>
              <a:off x="7151535" y="3234706"/>
              <a:ext cx="4157001" cy="400050"/>
            </a:xfrm>
            <a:prstGeom prst="rect">
              <a:avLst/>
            </a:prstGeom>
          </p:spPr>
          <p:txBody>
            <a:bodyPr lIns="0" tIns="0" rIns="0" bIns="0" rtlCol="0" anchor="t">
              <a:spAutoFit/>
            </a:bodyPr>
            <a:lstStyle/>
            <a:p>
              <a:pPr algn="ctr">
                <a:lnSpc>
                  <a:spcPts val="3194"/>
                </a:lnSpc>
              </a:pPr>
              <a:r>
                <a:rPr lang="en-US" sz="2662" b="1">
                  <a:solidFill>
                    <a:srgbClr val="FFFFFF"/>
                  </a:solidFill>
                  <a:latin typeface="Muli Bold"/>
                  <a:ea typeface="Muli Bold"/>
                  <a:cs typeface="Muli Bold"/>
                  <a:sym typeface="Muli Bold"/>
                </a:rPr>
                <a:t>CẤP HUYỆN</a:t>
              </a:r>
            </a:p>
          </p:txBody>
        </p:sp>
      </p:grpSp>
      <p:sp>
        <p:nvSpPr>
          <p:cNvPr id="66" name="Rounded Rectangle 65">
            <a:extLst>
              <a:ext uri="{FF2B5EF4-FFF2-40B4-BE49-F238E27FC236}">
                <a16:creationId xmlns:a16="http://schemas.microsoft.com/office/drawing/2014/main" id="{4251431A-36CD-DE7F-576A-A19F96F15698}"/>
              </a:ext>
            </a:extLst>
          </p:cNvPr>
          <p:cNvSpPr/>
          <p:nvPr/>
        </p:nvSpPr>
        <p:spPr>
          <a:xfrm>
            <a:off x="533400" y="7510644"/>
            <a:ext cx="17144999" cy="2233432"/>
          </a:xfrm>
          <a:prstGeom prst="roundRect">
            <a:avLst/>
          </a:prstGeom>
          <a:noFill/>
          <a:ln w="57150">
            <a:solidFill>
              <a:srgbClr val="FFC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67" name="Group 66">
            <a:extLst>
              <a:ext uri="{FF2B5EF4-FFF2-40B4-BE49-F238E27FC236}">
                <a16:creationId xmlns:a16="http://schemas.microsoft.com/office/drawing/2014/main" id="{34380467-89E3-5764-40E9-CC3862DC839F}"/>
              </a:ext>
            </a:extLst>
          </p:cNvPr>
          <p:cNvGrpSpPr/>
          <p:nvPr/>
        </p:nvGrpSpPr>
        <p:grpSpPr>
          <a:xfrm>
            <a:off x="6983648" y="9142533"/>
            <a:ext cx="4632423" cy="1144467"/>
            <a:chOff x="6983648" y="9142533"/>
            <a:chExt cx="4632423" cy="1144467"/>
          </a:xfrm>
        </p:grpSpPr>
        <p:grpSp>
          <p:nvGrpSpPr>
            <p:cNvPr id="31" name="Group 31"/>
            <p:cNvGrpSpPr/>
            <p:nvPr/>
          </p:nvGrpSpPr>
          <p:grpSpPr>
            <a:xfrm>
              <a:off x="6983648" y="9142533"/>
              <a:ext cx="4632423" cy="1144467"/>
              <a:chOff x="0" y="0"/>
              <a:chExt cx="1919419" cy="474203"/>
            </a:xfrm>
          </p:grpSpPr>
          <p:sp>
            <p:nvSpPr>
              <p:cNvPr id="33" name="TextBox 33"/>
              <p:cNvSpPr txBox="1"/>
              <p:nvPr/>
            </p:nvSpPr>
            <p:spPr>
              <a:xfrm>
                <a:off x="0" y="-38100"/>
                <a:ext cx="1919419" cy="512303"/>
              </a:xfrm>
              <a:prstGeom prst="rect">
                <a:avLst/>
              </a:prstGeom>
            </p:spPr>
            <p:txBody>
              <a:bodyPr lIns="32291" tIns="32291" rIns="32291" bIns="32291" rtlCol="0" anchor="ctr"/>
              <a:lstStyle/>
              <a:p>
                <a:pPr algn="ctr">
                  <a:lnSpc>
                    <a:spcPts val="2660"/>
                  </a:lnSpc>
                </a:pPr>
                <a:endParaRPr/>
              </a:p>
            </p:txBody>
          </p:sp>
          <p:sp>
            <p:nvSpPr>
              <p:cNvPr id="32" name="Freeform 32"/>
              <p:cNvSpPr/>
              <p:nvPr/>
            </p:nvSpPr>
            <p:spPr>
              <a:xfrm>
                <a:off x="0" y="0"/>
                <a:ext cx="1919419" cy="474203"/>
              </a:xfrm>
              <a:custGeom>
                <a:avLst/>
                <a:gdLst/>
                <a:ahLst/>
                <a:cxnLst/>
                <a:rect l="l" t="t" r="r" b="b"/>
                <a:pathLst>
                  <a:path w="1919419" h="474203">
                    <a:moveTo>
                      <a:pt x="33425" y="0"/>
                    </a:moveTo>
                    <a:lnTo>
                      <a:pt x="1885994" y="0"/>
                    </a:lnTo>
                    <a:cubicBezTo>
                      <a:pt x="1904454" y="0"/>
                      <a:pt x="1919419" y="14965"/>
                      <a:pt x="1919419" y="33425"/>
                    </a:cubicBezTo>
                    <a:lnTo>
                      <a:pt x="1919419" y="440778"/>
                    </a:lnTo>
                    <a:cubicBezTo>
                      <a:pt x="1919419" y="459239"/>
                      <a:pt x="1904454" y="474203"/>
                      <a:pt x="1885994" y="474203"/>
                    </a:cubicBezTo>
                    <a:lnTo>
                      <a:pt x="33425" y="474203"/>
                    </a:lnTo>
                    <a:cubicBezTo>
                      <a:pt x="14965" y="474203"/>
                      <a:pt x="0" y="459239"/>
                      <a:pt x="0" y="440778"/>
                    </a:cubicBezTo>
                    <a:lnTo>
                      <a:pt x="0" y="33425"/>
                    </a:lnTo>
                    <a:cubicBezTo>
                      <a:pt x="0" y="14965"/>
                      <a:pt x="14965" y="0"/>
                      <a:pt x="33425" y="0"/>
                    </a:cubicBezTo>
                    <a:close/>
                  </a:path>
                </a:pathLst>
              </a:custGeom>
              <a:solidFill>
                <a:srgbClr val="FFDE59"/>
              </a:solidFill>
              <a:ln cap="sq">
                <a:noFill/>
                <a:prstDash val="solid"/>
                <a:miter/>
              </a:ln>
            </p:spPr>
            <p:txBody>
              <a:bodyPr/>
              <a:lstStyle/>
              <a:p>
                <a:endParaRPr lang="en-VN"/>
              </a:p>
            </p:txBody>
          </p:sp>
        </p:grpSp>
        <p:sp>
          <p:nvSpPr>
            <p:cNvPr id="57" name="TextBox 57"/>
            <p:cNvSpPr txBox="1"/>
            <p:nvPr/>
          </p:nvSpPr>
          <p:spPr>
            <a:xfrm>
              <a:off x="7221359" y="9514742"/>
              <a:ext cx="4157001" cy="400050"/>
            </a:xfrm>
            <a:prstGeom prst="rect">
              <a:avLst/>
            </a:prstGeom>
          </p:spPr>
          <p:txBody>
            <a:bodyPr lIns="0" tIns="0" rIns="0" bIns="0" rtlCol="0" anchor="t">
              <a:spAutoFit/>
            </a:bodyPr>
            <a:lstStyle/>
            <a:p>
              <a:pPr algn="ctr">
                <a:lnSpc>
                  <a:spcPts val="3194"/>
                </a:lnSpc>
              </a:pPr>
              <a:r>
                <a:rPr lang="en-US" sz="2662" b="1">
                  <a:solidFill>
                    <a:srgbClr val="FFFFFF"/>
                  </a:solidFill>
                  <a:latin typeface="Muli Bold"/>
                  <a:ea typeface="Muli Bold"/>
                  <a:cs typeface="Muli Bold"/>
                  <a:sym typeface="Muli Bold"/>
                </a:rPr>
                <a:t>CẤP XÃ</a:t>
              </a:r>
            </a:p>
          </p:txBody>
        </p:sp>
      </p:grpSp>
      <p:sp>
        <p:nvSpPr>
          <p:cNvPr id="69" name="Freeform 68">
            <a:extLst>
              <a:ext uri="{FF2B5EF4-FFF2-40B4-BE49-F238E27FC236}">
                <a16:creationId xmlns:a16="http://schemas.microsoft.com/office/drawing/2014/main" id="{C20ADC77-F82D-4E31-D2E5-1D390CE712F9}"/>
              </a:ext>
            </a:extLst>
          </p:cNvPr>
          <p:cNvSpPr/>
          <p:nvPr/>
        </p:nvSpPr>
        <p:spPr>
          <a:xfrm>
            <a:off x="3486150" y="1857375"/>
            <a:ext cx="3457575" cy="1543050"/>
          </a:xfrm>
          <a:custGeom>
            <a:avLst/>
            <a:gdLst>
              <a:gd name="connsiteX0" fmla="*/ 0 w 3457575"/>
              <a:gd name="connsiteY0" fmla="*/ 1543050 h 1543050"/>
              <a:gd name="connsiteX1" fmla="*/ 0 w 3457575"/>
              <a:gd name="connsiteY1" fmla="*/ 0 h 1543050"/>
              <a:gd name="connsiteX2" fmla="*/ 3457575 w 3457575"/>
              <a:gd name="connsiteY2" fmla="*/ 0 h 1543050"/>
            </a:gdLst>
            <a:ahLst/>
            <a:cxnLst>
              <a:cxn ang="0">
                <a:pos x="connsiteX0" y="connsiteY0"/>
              </a:cxn>
              <a:cxn ang="0">
                <a:pos x="connsiteX1" y="connsiteY1"/>
              </a:cxn>
              <a:cxn ang="0">
                <a:pos x="connsiteX2" y="connsiteY2"/>
              </a:cxn>
            </a:cxnLst>
            <a:rect l="l" t="t" r="r" b="b"/>
            <a:pathLst>
              <a:path w="3457575" h="1543050">
                <a:moveTo>
                  <a:pt x="0" y="1543050"/>
                </a:moveTo>
                <a:lnTo>
                  <a:pt x="0" y="0"/>
                </a:lnTo>
                <a:lnTo>
                  <a:pt x="3457575" y="0"/>
                </a:lnTo>
              </a:path>
            </a:pathLst>
          </a:custGeom>
          <a:noFill/>
          <a:ln w="38100">
            <a:solidFill>
              <a:srgbClr val="FF0000"/>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0" name="Freeform 69">
            <a:extLst>
              <a:ext uri="{FF2B5EF4-FFF2-40B4-BE49-F238E27FC236}">
                <a16:creationId xmlns:a16="http://schemas.microsoft.com/office/drawing/2014/main" id="{27614EF8-69A5-938A-EE9C-DED64E09C764}"/>
              </a:ext>
            </a:extLst>
          </p:cNvPr>
          <p:cNvSpPr/>
          <p:nvPr/>
        </p:nvSpPr>
        <p:spPr>
          <a:xfrm>
            <a:off x="3600450" y="5143500"/>
            <a:ext cx="5143500" cy="2371725"/>
          </a:xfrm>
          <a:custGeom>
            <a:avLst/>
            <a:gdLst>
              <a:gd name="connsiteX0" fmla="*/ 0 w 5143500"/>
              <a:gd name="connsiteY0" fmla="*/ 0 h 2371725"/>
              <a:gd name="connsiteX1" fmla="*/ 0 w 5143500"/>
              <a:gd name="connsiteY1" fmla="*/ 742950 h 2371725"/>
              <a:gd name="connsiteX2" fmla="*/ 285750 w 5143500"/>
              <a:gd name="connsiteY2" fmla="*/ 742950 h 2371725"/>
              <a:gd name="connsiteX3" fmla="*/ 5143500 w 5143500"/>
              <a:gd name="connsiteY3" fmla="*/ 742950 h 2371725"/>
              <a:gd name="connsiteX4" fmla="*/ 5143500 w 5143500"/>
              <a:gd name="connsiteY4" fmla="*/ 2371725 h 2371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0" h="2371725">
                <a:moveTo>
                  <a:pt x="0" y="0"/>
                </a:moveTo>
                <a:lnTo>
                  <a:pt x="0" y="742950"/>
                </a:lnTo>
                <a:lnTo>
                  <a:pt x="285750" y="742950"/>
                </a:lnTo>
                <a:lnTo>
                  <a:pt x="5143500" y="742950"/>
                </a:lnTo>
                <a:lnTo>
                  <a:pt x="5143500" y="2371725"/>
                </a:lnTo>
              </a:path>
            </a:pathLst>
          </a:custGeom>
          <a:noFill/>
          <a:ln w="38100">
            <a:solidFill>
              <a:srgbClr val="FF0000"/>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1" name="Freeform 70">
            <a:extLst>
              <a:ext uri="{FF2B5EF4-FFF2-40B4-BE49-F238E27FC236}">
                <a16:creationId xmlns:a16="http://schemas.microsoft.com/office/drawing/2014/main" id="{D49C8A25-491A-621B-8D2A-C201AA979E69}"/>
              </a:ext>
            </a:extLst>
          </p:cNvPr>
          <p:cNvSpPr/>
          <p:nvPr/>
        </p:nvSpPr>
        <p:spPr>
          <a:xfrm>
            <a:off x="3600450" y="5120640"/>
            <a:ext cx="11167110" cy="2277650"/>
          </a:xfrm>
          <a:custGeom>
            <a:avLst/>
            <a:gdLst>
              <a:gd name="connsiteX0" fmla="*/ 11064240 w 11064240"/>
              <a:gd name="connsiteY0" fmla="*/ 0 h 2423160"/>
              <a:gd name="connsiteX1" fmla="*/ 11064240 w 11064240"/>
              <a:gd name="connsiteY1" fmla="*/ 1874520 h 2423160"/>
              <a:gd name="connsiteX2" fmla="*/ 0 w 11064240"/>
              <a:gd name="connsiteY2" fmla="*/ 1874520 h 2423160"/>
              <a:gd name="connsiteX3" fmla="*/ 0 w 11064240"/>
              <a:gd name="connsiteY3" fmla="*/ 2423160 h 2423160"/>
            </a:gdLst>
            <a:ahLst/>
            <a:cxnLst>
              <a:cxn ang="0">
                <a:pos x="connsiteX0" y="connsiteY0"/>
              </a:cxn>
              <a:cxn ang="0">
                <a:pos x="connsiteX1" y="connsiteY1"/>
              </a:cxn>
              <a:cxn ang="0">
                <a:pos x="connsiteX2" y="connsiteY2"/>
              </a:cxn>
              <a:cxn ang="0">
                <a:pos x="connsiteX3" y="connsiteY3"/>
              </a:cxn>
            </a:cxnLst>
            <a:rect l="l" t="t" r="r" b="b"/>
            <a:pathLst>
              <a:path w="11064240" h="2423160">
                <a:moveTo>
                  <a:pt x="11064240" y="0"/>
                </a:moveTo>
                <a:lnTo>
                  <a:pt x="11064240" y="1874520"/>
                </a:lnTo>
                <a:lnTo>
                  <a:pt x="0" y="1874520"/>
                </a:lnTo>
                <a:lnTo>
                  <a:pt x="0" y="2423160"/>
                </a:lnTo>
              </a:path>
            </a:pathLst>
          </a:custGeom>
          <a:noFill/>
          <a:ln w="38100">
            <a:solidFill>
              <a:srgbClr val="FF0000"/>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cxnSp>
        <p:nvCxnSpPr>
          <p:cNvPr id="73" name="Straight Arrow Connector 72">
            <a:extLst>
              <a:ext uri="{FF2B5EF4-FFF2-40B4-BE49-F238E27FC236}">
                <a16:creationId xmlns:a16="http://schemas.microsoft.com/office/drawing/2014/main" id="{6A25417A-BC0D-1132-D71B-9B850F404A91}"/>
              </a:ext>
            </a:extLst>
          </p:cNvPr>
          <p:cNvCxnSpPr>
            <a:stCxn id="64" idx="2"/>
            <a:endCxn id="66" idx="0"/>
          </p:cNvCxnSpPr>
          <p:nvPr/>
        </p:nvCxnSpPr>
        <p:spPr>
          <a:xfrm>
            <a:off x="9105900" y="5143500"/>
            <a:ext cx="0" cy="2367144"/>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55DED81D-3388-7A0B-742A-DBDC5A0D9AB7}"/>
              </a:ext>
            </a:extLst>
          </p:cNvPr>
          <p:cNvCxnSpPr/>
          <p:nvPr/>
        </p:nvCxnSpPr>
        <p:spPr>
          <a:xfrm>
            <a:off x="15232380" y="5143500"/>
            <a:ext cx="0" cy="2367144"/>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VN"/>
          </a:p>
        </p:txBody>
      </p:sp>
      <p:grpSp>
        <p:nvGrpSpPr>
          <p:cNvPr id="3" name="Group 3"/>
          <p:cNvGrpSpPr/>
          <p:nvPr/>
        </p:nvGrpSpPr>
        <p:grpSpPr>
          <a:xfrm rot="-8558352">
            <a:off x="12873301" y="-540878"/>
            <a:ext cx="8628741" cy="2435377"/>
            <a:chOff x="0" y="0"/>
            <a:chExt cx="1439908" cy="406400"/>
          </a:xfrm>
        </p:grpSpPr>
        <p:sp>
          <p:nvSpPr>
            <p:cNvPr id="4" name="Freeform 4"/>
            <p:cNvSpPr/>
            <p:nvPr/>
          </p:nvSpPr>
          <p:spPr>
            <a:xfrm>
              <a:off x="0" y="0"/>
              <a:ext cx="1439908" cy="406400"/>
            </a:xfrm>
            <a:custGeom>
              <a:avLst/>
              <a:gdLst/>
              <a:ahLst/>
              <a:cxnLst/>
              <a:rect l="l" t="t" r="r" b="b"/>
              <a:pathLst>
                <a:path w="1439908" h="406400">
                  <a:moveTo>
                    <a:pt x="1236708" y="0"/>
                  </a:moveTo>
                  <a:cubicBezTo>
                    <a:pt x="1348933" y="0"/>
                    <a:pt x="1439908" y="90976"/>
                    <a:pt x="1439908" y="203200"/>
                  </a:cubicBezTo>
                  <a:cubicBezTo>
                    <a:pt x="1439908" y="315424"/>
                    <a:pt x="1348933" y="406400"/>
                    <a:pt x="1236708"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5" name="TextBox 5"/>
            <p:cNvSpPr txBox="1"/>
            <p:nvPr/>
          </p:nvSpPr>
          <p:spPr>
            <a:xfrm>
              <a:off x="0" y="-38100"/>
              <a:ext cx="1439908" cy="444500"/>
            </a:xfrm>
            <a:prstGeom prst="rect">
              <a:avLst/>
            </a:prstGeom>
          </p:spPr>
          <p:txBody>
            <a:bodyPr lIns="37217" tIns="37217" rIns="37217" bIns="37217" rtlCol="0" anchor="ctr"/>
            <a:lstStyle/>
            <a:p>
              <a:pPr algn="ctr">
                <a:lnSpc>
                  <a:spcPts val="2659"/>
                </a:lnSpc>
              </a:pPr>
              <a:endParaRPr/>
            </a:p>
          </p:txBody>
        </p:sp>
      </p:grpSp>
      <p:grpSp>
        <p:nvGrpSpPr>
          <p:cNvPr id="6" name="Group 6"/>
          <p:cNvGrpSpPr/>
          <p:nvPr/>
        </p:nvGrpSpPr>
        <p:grpSpPr>
          <a:xfrm rot="2244285">
            <a:off x="12661531" y="600757"/>
            <a:ext cx="9404717" cy="468921"/>
            <a:chOff x="0" y="0"/>
            <a:chExt cx="8150792" cy="406400"/>
          </a:xfrm>
        </p:grpSpPr>
        <p:sp>
          <p:nvSpPr>
            <p:cNvPr id="7" name="Freeform 7"/>
            <p:cNvSpPr/>
            <p:nvPr/>
          </p:nvSpPr>
          <p:spPr>
            <a:xfrm>
              <a:off x="0" y="0"/>
              <a:ext cx="8150792" cy="406400"/>
            </a:xfrm>
            <a:custGeom>
              <a:avLst/>
              <a:gdLst/>
              <a:ahLst/>
              <a:cxnLst/>
              <a:rect l="l" t="t" r="r" b="b"/>
              <a:pathLst>
                <a:path w="8150792" h="406400">
                  <a:moveTo>
                    <a:pt x="7947592" y="0"/>
                  </a:moveTo>
                  <a:cubicBezTo>
                    <a:pt x="8059817" y="0"/>
                    <a:pt x="8150792" y="90976"/>
                    <a:pt x="8150792" y="203200"/>
                  </a:cubicBezTo>
                  <a:cubicBezTo>
                    <a:pt x="8150792" y="315424"/>
                    <a:pt x="8059817" y="406400"/>
                    <a:pt x="7947592"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8" name="TextBox 8"/>
            <p:cNvSpPr txBox="1"/>
            <p:nvPr/>
          </p:nvSpPr>
          <p:spPr>
            <a:xfrm>
              <a:off x="0" y="-38100"/>
              <a:ext cx="8150792" cy="444500"/>
            </a:xfrm>
            <a:prstGeom prst="rect">
              <a:avLst/>
            </a:prstGeom>
          </p:spPr>
          <p:txBody>
            <a:bodyPr lIns="37217" tIns="37217" rIns="37217" bIns="37217" rtlCol="0" anchor="ctr"/>
            <a:lstStyle/>
            <a:p>
              <a:pPr algn="ctr">
                <a:lnSpc>
                  <a:spcPts val="2659"/>
                </a:lnSpc>
              </a:pPr>
              <a:endParaRPr/>
            </a:p>
          </p:txBody>
        </p:sp>
      </p:grpSp>
      <p:grpSp>
        <p:nvGrpSpPr>
          <p:cNvPr id="9" name="Group 9"/>
          <p:cNvGrpSpPr/>
          <p:nvPr/>
        </p:nvGrpSpPr>
        <p:grpSpPr>
          <a:xfrm rot="2320388">
            <a:off x="11796349" y="-404756"/>
            <a:ext cx="5705575" cy="950879"/>
            <a:chOff x="0" y="0"/>
            <a:chExt cx="2438529" cy="406400"/>
          </a:xfrm>
        </p:grpSpPr>
        <p:sp>
          <p:nvSpPr>
            <p:cNvPr id="10" name="Freeform 10"/>
            <p:cNvSpPr/>
            <p:nvPr/>
          </p:nvSpPr>
          <p:spPr>
            <a:xfrm>
              <a:off x="0" y="0"/>
              <a:ext cx="2438529" cy="406400"/>
            </a:xfrm>
            <a:custGeom>
              <a:avLst/>
              <a:gdLst/>
              <a:ahLst/>
              <a:cxnLst/>
              <a:rect l="l" t="t" r="r" b="b"/>
              <a:pathLst>
                <a:path w="2438529" h="406400">
                  <a:moveTo>
                    <a:pt x="2235329" y="0"/>
                  </a:moveTo>
                  <a:cubicBezTo>
                    <a:pt x="2347554" y="0"/>
                    <a:pt x="2438529" y="90976"/>
                    <a:pt x="2438529" y="203200"/>
                  </a:cubicBezTo>
                  <a:cubicBezTo>
                    <a:pt x="2438529" y="315424"/>
                    <a:pt x="2347554" y="406400"/>
                    <a:pt x="2235329"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11" name="TextBox 11"/>
            <p:cNvSpPr txBox="1"/>
            <p:nvPr/>
          </p:nvSpPr>
          <p:spPr>
            <a:xfrm>
              <a:off x="0" y="-38100"/>
              <a:ext cx="2438529" cy="444500"/>
            </a:xfrm>
            <a:prstGeom prst="rect">
              <a:avLst/>
            </a:prstGeom>
          </p:spPr>
          <p:txBody>
            <a:bodyPr lIns="37217" tIns="37217" rIns="37217" bIns="37217" rtlCol="0" anchor="ctr"/>
            <a:lstStyle/>
            <a:p>
              <a:pPr algn="ctr">
                <a:lnSpc>
                  <a:spcPts val="2659"/>
                </a:lnSpc>
              </a:pPr>
              <a:endParaRPr/>
            </a:p>
          </p:txBody>
        </p:sp>
      </p:grpSp>
      <p:grpSp>
        <p:nvGrpSpPr>
          <p:cNvPr id="12" name="Group 12"/>
          <p:cNvGrpSpPr/>
          <p:nvPr/>
        </p:nvGrpSpPr>
        <p:grpSpPr>
          <a:xfrm rot="-8450143">
            <a:off x="16054827" y="1200992"/>
            <a:ext cx="238338" cy="222140"/>
            <a:chOff x="0" y="0"/>
            <a:chExt cx="872070" cy="812800"/>
          </a:xfrm>
        </p:grpSpPr>
        <p:sp>
          <p:nvSpPr>
            <p:cNvPr id="13" name="Freeform 13"/>
            <p:cNvSpPr/>
            <p:nvPr/>
          </p:nvSpPr>
          <p:spPr>
            <a:xfrm>
              <a:off x="0" y="0"/>
              <a:ext cx="872070" cy="812800"/>
            </a:xfrm>
            <a:custGeom>
              <a:avLst/>
              <a:gdLst/>
              <a:ahLst/>
              <a:cxnLst/>
              <a:rect l="l" t="t" r="r" b="b"/>
              <a:pathLst>
                <a:path w="872070" h="812800">
                  <a:moveTo>
                    <a:pt x="436035" y="0"/>
                  </a:moveTo>
                  <a:cubicBezTo>
                    <a:pt x="195219" y="0"/>
                    <a:pt x="0" y="181951"/>
                    <a:pt x="0" y="406400"/>
                  </a:cubicBezTo>
                  <a:cubicBezTo>
                    <a:pt x="0" y="630849"/>
                    <a:pt x="195219" y="812800"/>
                    <a:pt x="436035" y="812800"/>
                  </a:cubicBezTo>
                  <a:cubicBezTo>
                    <a:pt x="676850" y="812800"/>
                    <a:pt x="872070" y="630849"/>
                    <a:pt x="872070" y="406400"/>
                  </a:cubicBezTo>
                  <a:cubicBezTo>
                    <a:pt x="872070" y="181951"/>
                    <a:pt x="676850" y="0"/>
                    <a:pt x="436035" y="0"/>
                  </a:cubicBezTo>
                  <a:close/>
                </a:path>
              </a:pathLst>
            </a:custGeom>
            <a:solidFill>
              <a:srgbClr val="FFFFFF"/>
            </a:solidFill>
          </p:spPr>
          <p:txBody>
            <a:bodyPr/>
            <a:lstStyle/>
            <a:p>
              <a:endParaRPr lang="en-VN"/>
            </a:p>
          </p:txBody>
        </p:sp>
        <p:sp>
          <p:nvSpPr>
            <p:cNvPr id="14" name="TextBox 14"/>
            <p:cNvSpPr txBox="1"/>
            <p:nvPr/>
          </p:nvSpPr>
          <p:spPr>
            <a:xfrm>
              <a:off x="81757" y="38100"/>
              <a:ext cx="708557" cy="698500"/>
            </a:xfrm>
            <a:prstGeom prst="rect">
              <a:avLst/>
            </a:prstGeom>
          </p:spPr>
          <p:txBody>
            <a:bodyPr lIns="37217" tIns="37217" rIns="37217" bIns="37217" rtlCol="0" anchor="ctr"/>
            <a:lstStyle/>
            <a:p>
              <a:pPr algn="ctr">
                <a:lnSpc>
                  <a:spcPts val="2659"/>
                </a:lnSpc>
              </a:pPr>
              <a:endParaRPr/>
            </a:p>
          </p:txBody>
        </p:sp>
      </p:grpSp>
      <p:grpSp>
        <p:nvGrpSpPr>
          <p:cNvPr id="15" name="Group 15"/>
          <p:cNvGrpSpPr/>
          <p:nvPr/>
        </p:nvGrpSpPr>
        <p:grpSpPr>
          <a:xfrm rot="-8450143">
            <a:off x="15765936" y="965677"/>
            <a:ext cx="238338" cy="222140"/>
            <a:chOff x="0" y="0"/>
            <a:chExt cx="872070" cy="812800"/>
          </a:xfrm>
        </p:grpSpPr>
        <p:sp>
          <p:nvSpPr>
            <p:cNvPr id="16" name="Freeform 16"/>
            <p:cNvSpPr/>
            <p:nvPr/>
          </p:nvSpPr>
          <p:spPr>
            <a:xfrm>
              <a:off x="0" y="0"/>
              <a:ext cx="872070" cy="812800"/>
            </a:xfrm>
            <a:custGeom>
              <a:avLst/>
              <a:gdLst/>
              <a:ahLst/>
              <a:cxnLst/>
              <a:rect l="l" t="t" r="r" b="b"/>
              <a:pathLst>
                <a:path w="872070" h="812800">
                  <a:moveTo>
                    <a:pt x="436035" y="0"/>
                  </a:moveTo>
                  <a:cubicBezTo>
                    <a:pt x="195219" y="0"/>
                    <a:pt x="0" y="181951"/>
                    <a:pt x="0" y="406400"/>
                  </a:cubicBezTo>
                  <a:cubicBezTo>
                    <a:pt x="0" y="630849"/>
                    <a:pt x="195219" y="812800"/>
                    <a:pt x="436035" y="812800"/>
                  </a:cubicBezTo>
                  <a:cubicBezTo>
                    <a:pt x="676850" y="812800"/>
                    <a:pt x="872070" y="630849"/>
                    <a:pt x="872070" y="406400"/>
                  </a:cubicBezTo>
                  <a:cubicBezTo>
                    <a:pt x="872070" y="181951"/>
                    <a:pt x="676850" y="0"/>
                    <a:pt x="436035" y="0"/>
                  </a:cubicBezTo>
                  <a:close/>
                </a:path>
              </a:pathLst>
            </a:custGeom>
            <a:solidFill>
              <a:srgbClr val="FFFFFF"/>
            </a:solidFill>
          </p:spPr>
          <p:txBody>
            <a:bodyPr/>
            <a:lstStyle/>
            <a:p>
              <a:endParaRPr lang="en-VN"/>
            </a:p>
          </p:txBody>
        </p:sp>
        <p:sp>
          <p:nvSpPr>
            <p:cNvPr id="17" name="TextBox 17"/>
            <p:cNvSpPr txBox="1"/>
            <p:nvPr/>
          </p:nvSpPr>
          <p:spPr>
            <a:xfrm>
              <a:off x="81757" y="38100"/>
              <a:ext cx="708557" cy="698500"/>
            </a:xfrm>
            <a:prstGeom prst="rect">
              <a:avLst/>
            </a:prstGeom>
          </p:spPr>
          <p:txBody>
            <a:bodyPr lIns="37217" tIns="37217" rIns="37217" bIns="37217" rtlCol="0" anchor="ctr"/>
            <a:lstStyle/>
            <a:p>
              <a:pPr algn="ctr">
                <a:lnSpc>
                  <a:spcPts val="2659"/>
                </a:lnSpc>
              </a:pPr>
              <a:endParaRPr/>
            </a:p>
          </p:txBody>
        </p:sp>
      </p:grpSp>
      <p:grpSp>
        <p:nvGrpSpPr>
          <p:cNvPr id="18" name="Group 18"/>
          <p:cNvGrpSpPr/>
          <p:nvPr/>
        </p:nvGrpSpPr>
        <p:grpSpPr>
          <a:xfrm rot="-8450143">
            <a:off x="15477045" y="730363"/>
            <a:ext cx="238338" cy="222140"/>
            <a:chOff x="0" y="0"/>
            <a:chExt cx="872070" cy="812800"/>
          </a:xfrm>
        </p:grpSpPr>
        <p:sp>
          <p:nvSpPr>
            <p:cNvPr id="19" name="Freeform 19"/>
            <p:cNvSpPr/>
            <p:nvPr/>
          </p:nvSpPr>
          <p:spPr>
            <a:xfrm>
              <a:off x="0" y="0"/>
              <a:ext cx="872070" cy="812800"/>
            </a:xfrm>
            <a:custGeom>
              <a:avLst/>
              <a:gdLst/>
              <a:ahLst/>
              <a:cxnLst/>
              <a:rect l="l" t="t" r="r" b="b"/>
              <a:pathLst>
                <a:path w="872070" h="812800">
                  <a:moveTo>
                    <a:pt x="436035" y="0"/>
                  </a:moveTo>
                  <a:cubicBezTo>
                    <a:pt x="195219" y="0"/>
                    <a:pt x="0" y="181951"/>
                    <a:pt x="0" y="406400"/>
                  </a:cubicBezTo>
                  <a:cubicBezTo>
                    <a:pt x="0" y="630849"/>
                    <a:pt x="195219" y="812800"/>
                    <a:pt x="436035" y="812800"/>
                  </a:cubicBezTo>
                  <a:cubicBezTo>
                    <a:pt x="676850" y="812800"/>
                    <a:pt x="872070" y="630849"/>
                    <a:pt x="872070" y="406400"/>
                  </a:cubicBezTo>
                  <a:cubicBezTo>
                    <a:pt x="872070" y="181951"/>
                    <a:pt x="676850" y="0"/>
                    <a:pt x="436035" y="0"/>
                  </a:cubicBezTo>
                  <a:close/>
                </a:path>
              </a:pathLst>
            </a:custGeom>
            <a:solidFill>
              <a:srgbClr val="FFFFFF"/>
            </a:solidFill>
          </p:spPr>
          <p:txBody>
            <a:bodyPr/>
            <a:lstStyle/>
            <a:p>
              <a:endParaRPr lang="en-VN"/>
            </a:p>
          </p:txBody>
        </p:sp>
        <p:sp>
          <p:nvSpPr>
            <p:cNvPr id="20" name="TextBox 20"/>
            <p:cNvSpPr txBox="1"/>
            <p:nvPr/>
          </p:nvSpPr>
          <p:spPr>
            <a:xfrm>
              <a:off x="81757" y="38100"/>
              <a:ext cx="708557" cy="698500"/>
            </a:xfrm>
            <a:prstGeom prst="rect">
              <a:avLst/>
            </a:prstGeom>
          </p:spPr>
          <p:txBody>
            <a:bodyPr lIns="37217" tIns="37217" rIns="37217" bIns="37217" rtlCol="0" anchor="ctr"/>
            <a:lstStyle/>
            <a:p>
              <a:pPr algn="ctr">
                <a:lnSpc>
                  <a:spcPts val="2659"/>
                </a:lnSpc>
              </a:pPr>
              <a:endParaRPr/>
            </a:p>
          </p:txBody>
        </p:sp>
      </p:grpSp>
      <p:sp>
        <p:nvSpPr>
          <p:cNvPr id="21" name="TextBox 21"/>
          <p:cNvSpPr txBox="1"/>
          <p:nvPr/>
        </p:nvSpPr>
        <p:spPr>
          <a:xfrm>
            <a:off x="1028700" y="206162"/>
            <a:ext cx="11909896" cy="870585"/>
          </a:xfrm>
          <a:prstGeom prst="rect">
            <a:avLst/>
          </a:prstGeom>
        </p:spPr>
        <p:txBody>
          <a:bodyPr lIns="0" tIns="0" rIns="0" bIns="0" rtlCol="0" anchor="t">
            <a:spAutoFit/>
          </a:bodyPr>
          <a:lstStyle/>
          <a:p>
            <a:pPr algn="l">
              <a:lnSpc>
                <a:spcPts val="7139"/>
              </a:lnSpc>
              <a:spcBef>
                <a:spcPct val="0"/>
              </a:spcBef>
            </a:pPr>
            <a:r>
              <a:rPr lang="en-US" sz="5100" b="1">
                <a:solidFill>
                  <a:srgbClr val="610876"/>
                </a:solidFill>
                <a:latin typeface="Muli Bold"/>
                <a:ea typeface="Muli Bold"/>
                <a:cs typeface="Muli Bold"/>
                <a:sym typeface="Muli Bold"/>
              </a:rPr>
              <a:t>PHÂN ĐỊNH THẨM QUYỀN</a:t>
            </a:r>
          </a:p>
        </p:txBody>
      </p:sp>
      <p:grpSp>
        <p:nvGrpSpPr>
          <p:cNvPr id="24" name="Group 24"/>
          <p:cNvGrpSpPr/>
          <p:nvPr/>
        </p:nvGrpSpPr>
        <p:grpSpPr>
          <a:xfrm>
            <a:off x="6913824" y="1293145"/>
            <a:ext cx="4632423" cy="1144467"/>
            <a:chOff x="0" y="0"/>
            <a:chExt cx="1919419" cy="474203"/>
          </a:xfrm>
        </p:grpSpPr>
        <p:sp>
          <p:nvSpPr>
            <p:cNvPr id="25" name="Freeform 25"/>
            <p:cNvSpPr/>
            <p:nvPr/>
          </p:nvSpPr>
          <p:spPr>
            <a:xfrm>
              <a:off x="0" y="0"/>
              <a:ext cx="1919419" cy="474203"/>
            </a:xfrm>
            <a:custGeom>
              <a:avLst/>
              <a:gdLst/>
              <a:ahLst/>
              <a:cxnLst/>
              <a:rect l="l" t="t" r="r" b="b"/>
              <a:pathLst>
                <a:path w="1919419" h="474203">
                  <a:moveTo>
                    <a:pt x="33425" y="0"/>
                  </a:moveTo>
                  <a:lnTo>
                    <a:pt x="1885994" y="0"/>
                  </a:lnTo>
                  <a:cubicBezTo>
                    <a:pt x="1904454" y="0"/>
                    <a:pt x="1919419" y="14965"/>
                    <a:pt x="1919419" y="33425"/>
                  </a:cubicBezTo>
                  <a:lnTo>
                    <a:pt x="1919419" y="440778"/>
                  </a:lnTo>
                  <a:cubicBezTo>
                    <a:pt x="1919419" y="459239"/>
                    <a:pt x="1904454" y="474203"/>
                    <a:pt x="1885994" y="474203"/>
                  </a:cubicBezTo>
                  <a:lnTo>
                    <a:pt x="33425" y="474203"/>
                  </a:lnTo>
                  <a:cubicBezTo>
                    <a:pt x="14965" y="474203"/>
                    <a:pt x="0" y="459239"/>
                    <a:pt x="0" y="440778"/>
                  </a:cubicBezTo>
                  <a:lnTo>
                    <a:pt x="0" y="33425"/>
                  </a:lnTo>
                  <a:cubicBezTo>
                    <a:pt x="0" y="14965"/>
                    <a:pt x="14965" y="0"/>
                    <a:pt x="33425" y="0"/>
                  </a:cubicBezTo>
                  <a:close/>
                </a:path>
              </a:pathLst>
            </a:custGeom>
            <a:solidFill>
              <a:srgbClr val="FF3131"/>
            </a:solidFill>
            <a:ln cap="sq">
              <a:noFill/>
              <a:prstDash val="solid"/>
              <a:miter/>
            </a:ln>
          </p:spPr>
          <p:txBody>
            <a:bodyPr/>
            <a:lstStyle/>
            <a:p>
              <a:endParaRPr lang="en-VN"/>
            </a:p>
          </p:txBody>
        </p:sp>
        <p:sp>
          <p:nvSpPr>
            <p:cNvPr id="26" name="TextBox 26"/>
            <p:cNvSpPr txBox="1"/>
            <p:nvPr/>
          </p:nvSpPr>
          <p:spPr>
            <a:xfrm>
              <a:off x="0" y="-38100"/>
              <a:ext cx="1919419" cy="512303"/>
            </a:xfrm>
            <a:prstGeom prst="rect">
              <a:avLst/>
            </a:prstGeom>
          </p:spPr>
          <p:txBody>
            <a:bodyPr lIns="32291" tIns="32291" rIns="32291" bIns="32291" rtlCol="0" anchor="ctr"/>
            <a:lstStyle/>
            <a:p>
              <a:pPr algn="ctr">
                <a:lnSpc>
                  <a:spcPts val="2660"/>
                </a:lnSpc>
              </a:pPr>
              <a:endParaRPr/>
            </a:p>
          </p:txBody>
        </p:sp>
      </p:grpSp>
      <p:sp>
        <p:nvSpPr>
          <p:cNvPr id="33" name="TextBox 33"/>
          <p:cNvSpPr txBox="1"/>
          <p:nvPr/>
        </p:nvSpPr>
        <p:spPr>
          <a:xfrm>
            <a:off x="7151535" y="1473439"/>
            <a:ext cx="4157001" cy="800100"/>
          </a:xfrm>
          <a:prstGeom prst="rect">
            <a:avLst/>
          </a:prstGeom>
        </p:spPr>
        <p:txBody>
          <a:bodyPr lIns="0" tIns="0" rIns="0" bIns="0" rtlCol="0" anchor="t">
            <a:spAutoFit/>
          </a:bodyPr>
          <a:lstStyle/>
          <a:p>
            <a:pPr algn="ctr">
              <a:lnSpc>
                <a:spcPts val="3194"/>
              </a:lnSpc>
            </a:pPr>
            <a:r>
              <a:rPr lang="en-US" sz="2662" b="1">
                <a:solidFill>
                  <a:srgbClr val="FFFFFF"/>
                </a:solidFill>
                <a:latin typeface="Muli Bold"/>
                <a:ea typeface="Muli Bold"/>
                <a:cs typeface="Muli Bold"/>
                <a:sym typeface="Muli Bold"/>
              </a:rPr>
              <a:t>CẤP TỈNH</a:t>
            </a:r>
          </a:p>
          <a:p>
            <a:pPr algn="ctr">
              <a:lnSpc>
                <a:spcPts val="3194"/>
              </a:lnSpc>
            </a:pPr>
            <a:r>
              <a:rPr lang="en-US" sz="2662" b="1">
                <a:solidFill>
                  <a:srgbClr val="FFFFFF"/>
                </a:solidFill>
                <a:latin typeface="Muli Bold"/>
                <a:ea typeface="Muli Bold"/>
                <a:cs typeface="Muli Bold"/>
                <a:sym typeface="Muli Bold"/>
              </a:rPr>
              <a:t>CHỦ TỊCH UBND </a:t>
            </a:r>
          </a:p>
        </p:txBody>
      </p:sp>
      <p:sp>
        <p:nvSpPr>
          <p:cNvPr id="34" name="TextBox 34"/>
          <p:cNvSpPr txBox="1"/>
          <p:nvPr/>
        </p:nvSpPr>
        <p:spPr>
          <a:xfrm>
            <a:off x="1627035" y="4305387"/>
            <a:ext cx="4157001" cy="401487"/>
          </a:xfrm>
          <a:prstGeom prst="rect">
            <a:avLst/>
          </a:prstGeom>
        </p:spPr>
        <p:txBody>
          <a:bodyPr lIns="0" tIns="0" rIns="0" bIns="0" rtlCol="0" anchor="t">
            <a:spAutoFit/>
          </a:bodyPr>
          <a:lstStyle/>
          <a:p>
            <a:pPr algn="ctr">
              <a:lnSpc>
                <a:spcPts val="3194"/>
              </a:lnSpc>
            </a:pPr>
            <a:r>
              <a:rPr lang="en-US" sz="2662" b="1">
                <a:solidFill>
                  <a:srgbClr val="610876"/>
                </a:solidFill>
                <a:latin typeface="Muli Bold"/>
                <a:ea typeface="Muli Bold"/>
                <a:cs typeface="Muli Bold"/>
                <a:sym typeface="Muli Bold"/>
              </a:rPr>
              <a:t>UBND</a:t>
            </a:r>
          </a:p>
        </p:txBody>
      </p:sp>
      <p:sp>
        <p:nvSpPr>
          <p:cNvPr id="35" name="TextBox 35"/>
          <p:cNvSpPr txBox="1"/>
          <p:nvPr/>
        </p:nvSpPr>
        <p:spPr>
          <a:xfrm>
            <a:off x="3140969" y="1312062"/>
            <a:ext cx="4157001" cy="400050"/>
          </a:xfrm>
          <a:prstGeom prst="rect">
            <a:avLst/>
          </a:prstGeom>
        </p:spPr>
        <p:txBody>
          <a:bodyPr lIns="0" tIns="0" rIns="0" bIns="0" rtlCol="0" anchor="t">
            <a:spAutoFit/>
          </a:bodyPr>
          <a:lstStyle/>
          <a:p>
            <a:pPr algn="ctr">
              <a:lnSpc>
                <a:spcPts val="3194"/>
              </a:lnSpc>
            </a:pPr>
            <a:r>
              <a:rPr lang="en-US" sz="2662" b="1">
                <a:solidFill>
                  <a:srgbClr val="610876"/>
                </a:solidFill>
                <a:latin typeface="Muli Bold"/>
                <a:ea typeface="Muli Bold"/>
                <a:cs typeface="Muli Bold"/>
                <a:sym typeface="Muli Bold"/>
              </a:rPr>
              <a:t>Điều 4/NĐ151</a:t>
            </a:r>
          </a:p>
        </p:txBody>
      </p:sp>
      <p:sp>
        <p:nvSpPr>
          <p:cNvPr id="36" name="TextBox 36"/>
          <p:cNvSpPr txBox="1"/>
          <p:nvPr/>
        </p:nvSpPr>
        <p:spPr>
          <a:xfrm>
            <a:off x="11546247" y="1312062"/>
            <a:ext cx="3887425" cy="1809750"/>
          </a:xfrm>
          <a:prstGeom prst="rect">
            <a:avLst/>
          </a:prstGeom>
        </p:spPr>
        <p:txBody>
          <a:bodyPr lIns="0" tIns="0" rIns="0" bIns="0" rtlCol="0" anchor="t">
            <a:spAutoFit/>
          </a:bodyPr>
          <a:lstStyle/>
          <a:p>
            <a:pPr algn="ctr">
              <a:lnSpc>
                <a:spcPts val="2879"/>
              </a:lnSpc>
            </a:pPr>
            <a:r>
              <a:rPr lang="en-US" sz="2400" b="1">
                <a:solidFill>
                  <a:srgbClr val="000000"/>
                </a:solidFill>
                <a:latin typeface="Muli Bold"/>
                <a:ea typeface="Muli Bold"/>
                <a:cs typeface="Muli Bold"/>
                <a:sym typeface="Muli Bold"/>
              </a:rPr>
              <a:t>Quyết định việc sử dụng đất có mặt nước là hồ, đầm thuộc địa bàn nhiều xã, phường </a:t>
            </a:r>
            <a:r>
              <a:rPr lang="en-US" sz="2400" b="1" i="1">
                <a:solidFill>
                  <a:srgbClr val="610876"/>
                </a:solidFill>
                <a:latin typeface="Muli Bold Italics"/>
                <a:ea typeface="Muli Bold Italics"/>
                <a:cs typeface="Muli Bold Italics"/>
                <a:sym typeface="Muli Bold Italics"/>
              </a:rPr>
              <a:t>(khoản 2 Điều 188 Luật Đất đai)</a:t>
            </a:r>
          </a:p>
        </p:txBody>
      </p:sp>
      <p:sp>
        <p:nvSpPr>
          <p:cNvPr id="37" name="TextBox 37"/>
          <p:cNvSpPr txBox="1"/>
          <p:nvPr/>
        </p:nvSpPr>
        <p:spPr>
          <a:xfrm>
            <a:off x="6517947" y="7559118"/>
            <a:ext cx="5563825" cy="1447800"/>
          </a:xfrm>
          <a:prstGeom prst="rect">
            <a:avLst/>
          </a:prstGeom>
        </p:spPr>
        <p:txBody>
          <a:bodyPr lIns="0" tIns="0" rIns="0" bIns="0" rtlCol="0" anchor="t">
            <a:spAutoFit/>
          </a:bodyPr>
          <a:lstStyle/>
          <a:p>
            <a:pPr algn="ctr">
              <a:lnSpc>
                <a:spcPts val="2879"/>
              </a:lnSpc>
            </a:pPr>
            <a:r>
              <a:rPr lang="en-US" sz="2400" b="1">
                <a:solidFill>
                  <a:srgbClr val="000000"/>
                </a:solidFill>
                <a:latin typeface="Muli Bold"/>
                <a:ea typeface="Muli Bold"/>
                <a:cs typeface="Muli Bold"/>
                <a:sym typeface="Muli Bold"/>
              </a:rPr>
              <a:t>Ban hành kế hoạch kiểm tra, quyết định kiểm tra đất đai trên phạm vi địa bàn quản lý </a:t>
            </a:r>
            <a:r>
              <a:rPr lang="en-US" sz="2400" b="1" i="1">
                <a:solidFill>
                  <a:srgbClr val="610876"/>
                </a:solidFill>
                <a:latin typeface="Muli Bold Italics"/>
                <a:ea typeface="Muli Bold Italics"/>
                <a:cs typeface="Muli Bold Italics"/>
                <a:sym typeface="Muli Bold Italics"/>
              </a:rPr>
              <a:t>(điểm b khoản 2 Điều 103 Nghị định số 102/2024/NĐ-CP )</a:t>
            </a:r>
          </a:p>
        </p:txBody>
      </p:sp>
      <p:sp>
        <p:nvSpPr>
          <p:cNvPr id="38" name="TextBox 38"/>
          <p:cNvSpPr txBox="1"/>
          <p:nvPr/>
        </p:nvSpPr>
        <p:spPr>
          <a:xfrm>
            <a:off x="15011405" y="5998362"/>
            <a:ext cx="3183165" cy="400050"/>
          </a:xfrm>
          <a:prstGeom prst="rect">
            <a:avLst/>
          </a:prstGeom>
        </p:spPr>
        <p:txBody>
          <a:bodyPr wrap="square" lIns="0" tIns="0" rIns="0" bIns="0" rtlCol="0" anchor="t">
            <a:spAutoFit/>
          </a:bodyPr>
          <a:lstStyle/>
          <a:p>
            <a:pPr algn="ctr">
              <a:lnSpc>
                <a:spcPts val="3194"/>
              </a:lnSpc>
            </a:pPr>
            <a:r>
              <a:rPr lang="en-US" sz="2662" b="1">
                <a:solidFill>
                  <a:srgbClr val="610876"/>
                </a:solidFill>
                <a:latin typeface="Muli Bold"/>
                <a:ea typeface="Muli Bold"/>
                <a:cs typeface="Muli Bold"/>
                <a:sym typeface="Muli Bold"/>
              </a:rPr>
              <a:t>Điều 6/NĐ151</a:t>
            </a:r>
          </a:p>
        </p:txBody>
      </p:sp>
      <p:sp>
        <p:nvSpPr>
          <p:cNvPr id="39" name="TextBox 39"/>
          <p:cNvSpPr txBox="1"/>
          <p:nvPr/>
        </p:nvSpPr>
        <p:spPr>
          <a:xfrm>
            <a:off x="12389703" y="4305387"/>
            <a:ext cx="4364560" cy="401487"/>
          </a:xfrm>
          <a:prstGeom prst="rect">
            <a:avLst/>
          </a:prstGeom>
        </p:spPr>
        <p:txBody>
          <a:bodyPr lIns="0" tIns="0" rIns="0" bIns="0" rtlCol="0" anchor="t">
            <a:spAutoFit/>
          </a:bodyPr>
          <a:lstStyle/>
          <a:p>
            <a:pPr algn="ctr">
              <a:lnSpc>
                <a:spcPts val="3194"/>
              </a:lnSpc>
            </a:pPr>
            <a:r>
              <a:rPr lang="en-US" sz="2662" b="1">
                <a:solidFill>
                  <a:srgbClr val="610876"/>
                </a:solidFill>
                <a:latin typeface="Muli Bold"/>
                <a:ea typeface="Muli Bold"/>
                <a:cs typeface="Muli Bold"/>
                <a:sym typeface="Muli Bold"/>
              </a:rPr>
              <a:t>CQ CÓ CHỨC NĂNG QLĐĐ</a:t>
            </a:r>
          </a:p>
        </p:txBody>
      </p:sp>
      <p:sp>
        <p:nvSpPr>
          <p:cNvPr id="40" name="TextBox 40"/>
          <p:cNvSpPr txBox="1"/>
          <p:nvPr/>
        </p:nvSpPr>
        <p:spPr>
          <a:xfrm>
            <a:off x="12493482" y="8233941"/>
            <a:ext cx="4157001" cy="401487"/>
          </a:xfrm>
          <a:prstGeom prst="rect">
            <a:avLst/>
          </a:prstGeom>
        </p:spPr>
        <p:txBody>
          <a:bodyPr lIns="0" tIns="0" rIns="0" bIns="0" rtlCol="0" anchor="t">
            <a:spAutoFit/>
          </a:bodyPr>
          <a:lstStyle/>
          <a:p>
            <a:pPr algn="ctr">
              <a:lnSpc>
                <a:spcPts val="3194"/>
              </a:lnSpc>
            </a:pPr>
            <a:r>
              <a:rPr lang="en-US" sz="2662" b="1">
                <a:solidFill>
                  <a:srgbClr val="FFFFFF"/>
                </a:solidFill>
                <a:latin typeface="Muli Bold"/>
                <a:ea typeface="Muli Bold"/>
                <a:cs typeface="Muli Bold"/>
                <a:sym typeface="Muli Bold"/>
              </a:rPr>
              <a:t>CÓCQ </a:t>
            </a:r>
          </a:p>
        </p:txBody>
      </p:sp>
      <p:grpSp>
        <p:nvGrpSpPr>
          <p:cNvPr id="41" name="Group 41"/>
          <p:cNvGrpSpPr/>
          <p:nvPr/>
        </p:nvGrpSpPr>
        <p:grpSpPr>
          <a:xfrm>
            <a:off x="12255771" y="7559118"/>
            <a:ext cx="4632423" cy="1144467"/>
            <a:chOff x="0" y="0"/>
            <a:chExt cx="1919419" cy="474203"/>
          </a:xfrm>
        </p:grpSpPr>
        <p:sp>
          <p:nvSpPr>
            <p:cNvPr id="42" name="Freeform 42"/>
            <p:cNvSpPr/>
            <p:nvPr/>
          </p:nvSpPr>
          <p:spPr>
            <a:xfrm>
              <a:off x="0" y="0"/>
              <a:ext cx="1919419" cy="474203"/>
            </a:xfrm>
            <a:custGeom>
              <a:avLst/>
              <a:gdLst/>
              <a:ahLst/>
              <a:cxnLst/>
              <a:rect l="l" t="t" r="r" b="b"/>
              <a:pathLst>
                <a:path w="1919419" h="474203">
                  <a:moveTo>
                    <a:pt x="33425" y="0"/>
                  </a:moveTo>
                  <a:lnTo>
                    <a:pt x="1885994" y="0"/>
                  </a:lnTo>
                  <a:cubicBezTo>
                    <a:pt x="1904454" y="0"/>
                    <a:pt x="1919419" y="14965"/>
                    <a:pt x="1919419" y="33425"/>
                  </a:cubicBezTo>
                  <a:lnTo>
                    <a:pt x="1919419" y="440778"/>
                  </a:lnTo>
                  <a:cubicBezTo>
                    <a:pt x="1919419" y="459239"/>
                    <a:pt x="1904454" y="474203"/>
                    <a:pt x="1885994" y="474203"/>
                  </a:cubicBezTo>
                  <a:lnTo>
                    <a:pt x="33425" y="474203"/>
                  </a:lnTo>
                  <a:cubicBezTo>
                    <a:pt x="14965" y="474203"/>
                    <a:pt x="0" y="459239"/>
                    <a:pt x="0" y="440778"/>
                  </a:cubicBezTo>
                  <a:lnTo>
                    <a:pt x="0" y="33425"/>
                  </a:lnTo>
                  <a:cubicBezTo>
                    <a:pt x="0" y="14965"/>
                    <a:pt x="14965" y="0"/>
                    <a:pt x="33425" y="0"/>
                  </a:cubicBezTo>
                  <a:close/>
                </a:path>
              </a:pathLst>
            </a:custGeom>
            <a:gradFill rotWithShape="1">
              <a:gsLst>
                <a:gs pos="0">
                  <a:srgbClr val="CF428E">
                    <a:alpha val="100000"/>
                  </a:srgbClr>
                </a:gs>
                <a:gs pos="100000">
                  <a:srgbClr val="610876">
                    <a:alpha val="100000"/>
                  </a:srgbClr>
                </a:gs>
              </a:gsLst>
              <a:lin ang="0"/>
            </a:gradFill>
            <a:ln cap="sq">
              <a:noFill/>
              <a:prstDash val="solid"/>
              <a:miter/>
            </a:ln>
          </p:spPr>
          <p:txBody>
            <a:bodyPr/>
            <a:lstStyle/>
            <a:p>
              <a:endParaRPr lang="en-VN"/>
            </a:p>
          </p:txBody>
        </p:sp>
        <p:sp>
          <p:nvSpPr>
            <p:cNvPr id="43" name="TextBox 43"/>
            <p:cNvSpPr txBox="1"/>
            <p:nvPr/>
          </p:nvSpPr>
          <p:spPr>
            <a:xfrm>
              <a:off x="0" y="-38100"/>
              <a:ext cx="1919419" cy="512303"/>
            </a:xfrm>
            <a:prstGeom prst="rect">
              <a:avLst/>
            </a:prstGeom>
          </p:spPr>
          <p:txBody>
            <a:bodyPr lIns="32291" tIns="32291" rIns="32291" bIns="32291" rtlCol="0" anchor="ctr"/>
            <a:lstStyle/>
            <a:p>
              <a:pPr algn="ctr">
                <a:lnSpc>
                  <a:spcPts val="2660"/>
                </a:lnSpc>
              </a:pPr>
              <a:endParaRPr/>
            </a:p>
          </p:txBody>
        </p:sp>
      </p:grpSp>
      <p:sp>
        <p:nvSpPr>
          <p:cNvPr id="44" name="TextBox 44"/>
          <p:cNvSpPr txBox="1"/>
          <p:nvPr/>
        </p:nvSpPr>
        <p:spPr>
          <a:xfrm>
            <a:off x="12358495" y="7930608"/>
            <a:ext cx="4426976" cy="401487"/>
          </a:xfrm>
          <a:prstGeom prst="rect">
            <a:avLst/>
          </a:prstGeom>
        </p:spPr>
        <p:txBody>
          <a:bodyPr lIns="0" tIns="0" rIns="0" bIns="0" rtlCol="0" anchor="t">
            <a:spAutoFit/>
          </a:bodyPr>
          <a:lstStyle/>
          <a:p>
            <a:pPr algn="ctr">
              <a:lnSpc>
                <a:spcPts val="3194"/>
              </a:lnSpc>
            </a:pPr>
            <a:r>
              <a:rPr lang="en-US" sz="2662" b="1">
                <a:solidFill>
                  <a:srgbClr val="FFFFFF"/>
                </a:solidFill>
                <a:latin typeface="Muli Bold"/>
                <a:ea typeface="Muli Bold"/>
                <a:cs typeface="Muli Bold"/>
                <a:sym typeface="Muli Bold"/>
              </a:rPr>
              <a:t>CQ CÓ CHỨC NĂNG QLĐĐ </a:t>
            </a:r>
          </a:p>
        </p:txBody>
      </p:sp>
      <p:sp>
        <p:nvSpPr>
          <p:cNvPr id="32" name="TextBox 32"/>
          <p:cNvSpPr txBox="1"/>
          <p:nvPr/>
        </p:nvSpPr>
        <p:spPr>
          <a:xfrm>
            <a:off x="6983648" y="9050580"/>
            <a:ext cx="4632423" cy="1236420"/>
          </a:xfrm>
          <a:prstGeom prst="rect">
            <a:avLst/>
          </a:prstGeom>
        </p:spPr>
        <p:txBody>
          <a:bodyPr lIns="32291" tIns="32291" rIns="32291" bIns="32291" rtlCol="0" anchor="ctr"/>
          <a:lstStyle/>
          <a:p>
            <a:pPr algn="ctr">
              <a:lnSpc>
                <a:spcPts val="2660"/>
              </a:lnSpc>
            </a:pPr>
            <a:endParaRPr/>
          </a:p>
        </p:txBody>
      </p:sp>
      <p:sp>
        <p:nvSpPr>
          <p:cNvPr id="49" name="TextBox 49"/>
          <p:cNvSpPr txBox="1"/>
          <p:nvPr/>
        </p:nvSpPr>
        <p:spPr>
          <a:xfrm>
            <a:off x="8436869" y="5769762"/>
            <a:ext cx="4157001" cy="400050"/>
          </a:xfrm>
          <a:prstGeom prst="rect">
            <a:avLst/>
          </a:prstGeom>
        </p:spPr>
        <p:txBody>
          <a:bodyPr lIns="0" tIns="0" rIns="0" bIns="0" rtlCol="0" anchor="t">
            <a:spAutoFit/>
          </a:bodyPr>
          <a:lstStyle/>
          <a:p>
            <a:pPr algn="ctr">
              <a:lnSpc>
                <a:spcPts val="3194"/>
              </a:lnSpc>
            </a:pPr>
            <a:r>
              <a:rPr lang="en-US" sz="2662" b="1">
                <a:solidFill>
                  <a:srgbClr val="610876"/>
                </a:solidFill>
                <a:latin typeface="Muli Bold"/>
                <a:ea typeface="Muli Bold"/>
                <a:cs typeface="Muli Bold"/>
                <a:sym typeface="Muli Bold"/>
              </a:rPr>
              <a:t>Điều 5/NĐ151</a:t>
            </a:r>
          </a:p>
        </p:txBody>
      </p:sp>
      <p:grpSp>
        <p:nvGrpSpPr>
          <p:cNvPr id="50" name="Group 50"/>
          <p:cNvGrpSpPr/>
          <p:nvPr/>
        </p:nvGrpSpPr>
        <p:grpSpPr>
          <a:xfrm>
            <a:off x="1389324" y="7862451"/>
            <a:ext cx="4632423" cy="1144467"/>
            <a:chOff x="0" y="0"/>
            <a:chExt cx="1919419" cy="474203"/>
          </a:xfrm>
        </p:grpSpPr>
        <p:sp>
          <p:nvSpPr>
            <p:cNvPr id="51" name="Freeform 51"/>
            <p:cNvSpPr/>
            <p:nvPr/>
          </p:nvSpPr>
          <p:spPr>
            <a:xfrm>
              <a:off x="0" y="0"/>
              <a:ext cx="1919419" cy="474203"/>
            </a:xfrm>
            <a:custGeom>
              <a:avLst/>
              <a:gdLst/>
              <a:ahLst/>
              <a:cxnLst/>
              <a:rect l="l" t="t" r="r" b="b"/>
              <a:pathLst>
                <a:path w="1919419" h="474203">
                  <a:moveTo>
                    <a:pt x="33425" y="0"/>
                  </a:moveTo>
                  <a:lnTo>
                    <a:pt x="1885994" y="0"/>
                  </a:lnTo>
                  <a:cubicBezTo>
                    <a:pt x="1904454" y="0"/>
                    <a:pt x="1919419" y="14965"/>
                    <a:pt x="1919419" y="33425"/>
                  </a:cubicBezTo>
                  <a:lnTo>
                    <a:pt x="1919419" y="440778"/>
                  </a:lnTo>
                  <a:cubicBezTo>
                    <a:pt x="1919419" y="459239"/>
                    <a:pt x="1904454" y="474203"/>
                    <a:pt x="1885994" y="474203"/>
                  </a:cubicBezTo>
                  <a:lnTo>
                    <a:pt x="33425" y="474203"/>
                  </a:lnTo>
                  <a:cubicBezTo>
                    <a:pt x="14965" y="474203"/>
                    <a:pt x="0" y="459239"/>
                    <a:pt x="0" y="440778"/>
                  </a:cubicBezTo>
                  <a:lnTo>
                    <a:pt x="0" y="33425"/>
                  </a:lnTo>
                  <a:cubicBezTo>
                    <a:pt x="0" y="14965"/>
                    <a:pt x="14965" y="0"/>
                    <a:pt x="33425" y="0"/>
                  </a:cubicBezTo>
                  <a:close/>
                </a:path>
              </a:pathLst>
            </a:custGeom>
            <a:gradFill rotWithShape="1">
              <a:gsLst>
                <a:gs pos="0">
                  <a:srgbClr val="CF428E">
                    <a:alpha val="100000"/>
                  </a:srgbClr>
                </a:gs>
                <a:gs pos="100000">
                  <a:srgbClr val="610876">
                    <a:alpha val="100000"/>
                  </a:srgbClr>
                </a:gs>
              </a:gsLst>
              <a:lin ang="0"/>
            </a:gradFill>
            <a:ln cap="sq">
              <a:noFill/>
              <a:prstDash val="solid"/>
              <a:miter/>
            </a:ln>
          </p:spPr>
          <p:txBody>
            <a:bodyPr/>
            <a:lstStyle/>
            <a:p>
              <a:endParaRPr lang="en-VN"/>
            </a:p>
          </p:txBody>
        </p:sp>
        <p:sp>
          <p:nvSpPr>
            <p:cNvPr id="52" name="TextBox 52"/>
            <p:cNvSpPr txBox="1"/>
            <p:nvPr/>
          </p:nvSpPr>
          <p:spPr>
            <a:xfrm>
              <a:off x="0" y="-38100"/>
              <a:ext cx="1919419" cy="512303"/>
            </a:xfrm>
            <a:prstGeom prst="rect">
              <a:avLst/>
            </a:prstGeom>
          </p:spPr>
          <p:txBody>
            <a:bodyPr lIns="32291" tIns="32291" rIns="32291" bIns="32291" rtlCol="0" anchor="ctr"/>
            <a:lstStyle/>
            <a:p>
              <a:pPr algn="ctr">
                <a:lnSpc>
                  <a:spcPts val="2660"/>
                </a:lnSpc>
              </a:pPr>
              <a:endParaRPr/>
            </a:p>
          </p:txBody>
        </p:sp>
      </p:grpSp>
      <p:sp>
        <p:nvSpPr>
          <p:cNvPr id="53" name="TextBox 53"/>
          <p:cNvSpPr txBox="1"/>
          <p:nvPr/>
        </p:nvSpPr>
        <p:spPr>
          <a:xfrm>
            <a:off x="1374739" y="8233941"/>
            <a:ext cx="4661592" cy="401487"/>
          </a:xfrm>
          <a:prstGeom prst="rect">
            <a:avLst/>
          </a:prstGeom>
        </p:spPr>
        <p:txBody>
          <a:bodyPr lIns="0" tIns="0" rIns="0" bIns="0" rtlCol="0" anchor="t">
            <a:spAutoFit/>
          </a:bodyPr>
          <a:lstStyle/>
          <a:p>
            <a:pPr algn="ctr">
              <a:lnSpc>
                <a:spcPts val="3194"/>
              </a:lnSpc>
            </a:pPr>
            <a:r>
              <a:rPr lang="en-US" sz="2662" b="1">
                <a:solidFill>
                  <a:srgbClr val="FFFFFF"/>
                </a:solidFill>
                <a:latin typeface="Muli Bold"/>
                <a:ea typeface="Muli Bold"/>
                <a:cs typeface="Muli Bold"/>
                <a:sym typeface="Muli Bold"/>
              </a:rPr>
              <a:t>UBND</a:t>
            </a:r>
          </a:p>
        </p:txBody>
      </p:sp>
      <p:sp>
        <p:nvSpPr>
          <p:cNvPr id="55" name="TextBox 55"/>
          <p:cNvSpPr txBox="1"/>
          <p:nvPr/>
        </p:nvSpPr>
        <p:spPr>
          <a:xfrm>
            <a:off x="2531002" y="5636412"/>
            <a:ext cx="6768857" cy="723900"/>
          </a:xfrm>
          <a:prstGeom prst="rect">
            <a:avLst/>
          </a:prstGeom>
        </p:spPr>
        <p:txBody>
          <a:bodyPr lIns="0" tIns="0" rIns="0" bIns="0" rtlCol="0" anchor="t">
            <a:spAutoFit/>
          </a:bodyPr>
          <a:lstStyle/>
          <a:p>
            <a:pPr algn="ctr">
              <a:lnSpc>
                <a:spcPts val="2879"/>
              </a:lnSpc>
            </a:pPr>
            <a:r>
              <a:rPr lang="en-US" sz="2400" b="1">
                <a:solidFill>
                  <a:srgbClr val="000000"/>
                </a:solidFill>
                <a:latin typeface="Muli Bold"/>
                <a:ea typeface="Muli Bold"/>
                <a:cs typeface="Muli Bold"/>
                <a:sym typeface="Muli Bold"/>
              </a:rPr>
              <a:t>Thuê TCTV xác định giá đất để xác định giá đất cụ thể </a:t>
            </a:r>
            <a:r>
              <a:rPr lang="en-US" sz="2400" b="1" i="1">
                <a:solidFill>
                  <a:srgbClr val="610876"/>
                </a:solidFill>
                <a:latin typeface="Muli Bold Italics"/>
                <a:ea typeface="Muli Bold Italics"/>
                <a:cs typeface="Muli Bold Italics"/>
                <a:sym typeface="Muli Bold Italics"/>
              </a:rPr>
              <a:t>(khoản 3 Điều 160 Luật Đất đai)</a:t>
            </a:r>
          </a:p>
        </p:txBody>
      </p:sp>
      <p:sp>
        <p:nvSpPr>
          <p:cNvPr id="57" name="Rounded Rectangle 56">
            <a:extLst>
              <a:ext uri="{FF2B5EF4-FFF2-40B4-BE49-F238E27FC236}">
                <a16:creationId xmlns:a16="http://schemas.microsoft.com/office/drawing/2014/main" id="{E0162AD2-DF71-EC29-EC31-6B842FF59E27}"/>
              </a:ext>
            </a:extLst>
          </p:cNvPr>
          <p:cNvSpPr/>
          <p:nvPr/>
        </p:nvSpPr>
        <p:spPr>
          <a:xfrm>
            <a:off x="533400" y="3434731"/>
            <a:ext cx="17144999" cy="1708769"/>
          </a:xfrm>
          <a:prstGeom prst="roundRect">
            <a:avLst/>
          </a:prstGeom>
          <a:noFill/>
          <a:ln w="571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8" name="Freeform 57">
            <a:extLst>
              <a:ext uri="{FF2B5EF4-FFF2-40B4-BE49-F238E27FC236}">
                <a16:creationId xmlns:a16="http://schemas.microsoft.com/office/drawing/2014/main" id="{6A395068-EE62-28C5-6BC2-43234D7A41C8}"/>
              </a:ext>
            </a:extLst>
          </p:cNvPr>
          <p:cNvSpPr/>
          <p:nvPr/>
        </p:nvSpPr>
        <p:spPr>
          <a:xfrm>
            <a:off x="3486150" y="1857375"/>
            <a:ext cx="3457575" cy="1543050"/>
          </a:xfrm>
          <a:custGeom>
            <a:avLst/>
            <a:gdLst>
              <a:gd name="connsiteX0" fmla="*/ 0 w 3457575"/>
              <a:gd name="connsiteY0" fmla="*/ 1543050 h 1543050"/>
              <a:gd name="connsiteX1" fmla="*/ 0 w 3457575"/>
              <a:gd name="connsiteY1" fmla="*/ 0 h 1543050"/>
              <a:gd name="connsiteX2" fmla="*/ 3457575 w 3457575"/>
              <a:gd name="connsiteY2" fmla="*/ 0 h 1543050"/>
            </a:gdLst>
            <a:ahLst/>
            <a:cxnLst>
              <a:cxn ang="0">
                <a:pos x="connsiteX0" y="connsiteY0"/>
              </a:cxn>
              <a:cxn ang="0">
                <a:pos x="connsiteX1" y="connsiteY1"/>
              </a:cxn>
              <a:cxn ang="0">
                <a:pos x="connsiteX2" y="connsiteY2"/>
              </a:cxn>
            </a:cxnLst>
            <a:rect l="l" t="t" r="r" b="b"/>
            <a:pathLst>
              <a:path w="3457575" h="1543050">
                <a:moveTo>
                  <a:pt x="0" y="1543050"/>
                </a:moveTo>
                <a:lnTo>
                  <a:pt x="0" y="0"/>
                </a:lnTo>
                <a:lnTo>
                  <a:pt x="3457575" y="0"/>
                </a:lnTo>
              </a:path>
            </a:pathLst>
          </a:custGeom>
          <a:noFill/>
          <a:ln w="38100">
            <a:solidFill>
              <a:srgbClr val="FF0000"/>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9" name="Freeform 58">
            <a:extLst>
              <a:ext uri="{FF2B5EF4-FFF2-40B4-BE49-F238E27FC236}">
                <a16:creationId xmlns:a16="http://schemas.microsoft.com/office/drawing/2014/main" id="{F911E616-5BD7-995C-3D3B-EE69205BDBAF}"/>
              </a:ext>
            </a:extLst>
          </p:cNvPr>
          <p:cNvSpPr/>
          <p:nvPr/>
        </p:nvSpPr>
        <p:spPr>
          <a:xfrm>
            <a:off x="3600450" y="5120640"/>
            <a:ext cx="11167110" cy="2277650"/>
          </a:xfrm>
          <a:custGeom>
            <a:avLst/>
            <a:gdLst>
              <a:gd name="connsiteX0" fmla="*/ 11064240 w 11064240"/>
              <a:gd name="connsiteY0" fmla="*/ 0 h 2423160"/>
              <a:gd name="connsiteX1" fmla="*/ 11064240 w 11064240"/>
              <a:gd name="connsiteY1" fmla="*/ 1874520 h 2423160"/>
              <a:gd name="connsiteX2" fmla="*/ 0 w 11064240"/>
              <a:gd name="connsiteY2" fmla="*/ 1874520 h 2423160"/>
              <a:gd name="connsiteX3" fmla="*/ 0 w 11064240"/>
              <a:gd name="connsiteY3" fmla="*/ 2423160 h 2423160"/>
            </a:gdLst>
            <a:ahLst/>
            <a:cxnLst>
              <a:cxn ang="0">
                <a:pos x="connsiteX0" y="connsiteY0"/>
              </a:cxn>
              <a:cxn ang="0">
                <a:pos x="connsiteX1" y="connsiteY1"/>
              </a:cxn>
              <a:cxn ang="0">
                <a:pos x="connsiteX2" y="connsiteY2"/>
              </a:cxn>
              <a:cxn ang="0">
                <a:pos x="connsiteX3" y="connsiteY3"/>
              </a:cxn>
            </a:cxnLst>
            <a:rect l="l" t="t" r="r" b="b"/>
            <a:pathLst>
              <a:path w="11064240" h="2423160">
                <a:moveTo>
                  <a:pt x="11064240" y="0"/>
                </a:moveTo>
                <a:lnTo>
                  <a:pt x="11064240" y="1874520"/>
                </a:lnTo>
                <a:lnTo>
                  <a:pt x="0" y="1874520"/>
                </a:lnTo>
                <a:lnTo>
                  <a:pt x="0" y="2423160"/>
                </a:lnTo>
              </a:path>
            </a:pathLst>
          </a:custGeom>
          <a:noFill/>
          <a:ln w="38100">
            <a:solidFill>
              <a:srgbClr val="FF0000"/>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cxnSp>
        <p:nvCxnSpPr>
          <p:cNvPr id="60" name="Straight Arrow Connector 59">
            <a:extLst>
              <a:ext uri="{FF2B5EF4-FFF2-40B4-BE49-F238E27FC236}">
                <a16:creationId xmlns:a16="http://schemas.microsoft.com/office/drawing/2014/main" id="{4DFCD204-01DD-BCEF-65D5-88EAEDEB851B}"/>
              </a:ext>
            </a:extLst>
          </p:cNvPr>
          <p:cNvCxnSpPr/>
          <p:nvPr/>
        </p:nvCxnSpPr>
        <p:spPr>
          <a:xfrm>
            <a:off x="15232380" y="5143500"/>
            <a:ext cx="0" cy="2367144"/>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1" name="Rounded Rectangle 60">
            <a:extLst>
              <a:ext uri="{FF2B5EF4-FFF2-40B4-BE49-F238E27FC236}">
                <a16:creationId xmlns:a16="http://schemas.microsoft.com/office/drawing/2014/main" id="{DD381E4E-25CB-BB0D-1796-2AF9DFB3D543}"/>
              </a:ext>
            </a:extLst>
          </p:cNvPr>
          <p:cNvSpPr/>
          <p:nvPr/>
        </p:nvSpPr>
        <p:spPr>
          <a:xfrm>
            <a:off x="533400" y="7510644"/>
            <a:ext cx="17144999" cy="2233432"/>
          </a:xfrm>
          <a:prstGeom prst="roundRect">
            <a:avLst/>
          </a:prstGeom>
          <a:noFill/>
          <a:ln w="57150">
            <a:solidFill>
              <a:srgbClr val="FFC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63" name="Group 62">
            <a:extLst>
              <a:ext uri="{FF2B5EF4-FFF2-40B4-BE49-F238E27FC236}">
                <a16:creationId xmlns:a16="http://schemas.microsoft.com/office/drawing/2014/main" id="{8EA0FFF5-7F05-1177-4263-24153F3A7693}"/>
              </a:ext>
            </a:extLst>
          </p:cNvPr>
          <p:cNvGrpSpPr/>
          <p:nvPr/>
        </p:nvGrpSpPr>
        <p:grpSpPr>
          <a:xfrm>
            <a:off x="6983648" y="9142533"/>
            <a:ext cx="4632423" cy="1144467"/>
            <a:chOff x="6983648" y="9142533"/>
            <a:chExt cx="4632423" cy="1144467"/>
          </a:xfrm>
        </p:grpSpPr>
        <p:grpSp>
          <p:nvGrpSpPr>
            <p:cNvPr id="64" name="Group 31">
              <a:extLst>
                <a:ext uri="{FF2B5EF4-FFF2-40B4-BE49-F238E27FC236}">
                  <a16:creationId xmlns:a16="http://schemas.microsoft.com/office/drawing/2014/main" id="{9F9D9EC6-6A21-5CEA-06DF-A49F4FA30597}"/>
                </a:ext>
              </a:extLst>
            </p:cNvPr>
            <p:cNvGrpSpPr/>
            <p:nvPr/>
          </p:nvGrpSpPr>
          <p:grpSpPr>
            <a:xfrm>
              <a:off x="6983648" y="9142533"/>
              <a:ext cx="4632423" cy="1144467"/>
              <a:chOff x="0" y="0"/>
              <a:chExt cx="1919419" cy="474203"/>
            </a:xfrm>
          </p:grpSpPr>
          <p:sp>
            <p:nvSpPr>
              <p:cNvPr id="66" name="TextBox 33">
                <a:extLst>
                  <a:ext uri="{FF2B5EF4-FFF2-40B4-BE49-F238E27FC236}">
                    <a16:creationId xmlns:a16="http://schemas.microsoft.com/office/drawing/2014/main" id="{B4F3872B-5805-E864-5D41-37699CED97F8}"/>
                  </a:ext>
                </a:extLst>
              </p:cNvPr>
              <p:cNvSpPr txBox="1"/>
              <p:nvPr/>
            </p:nvSpPr>
            <p:spPr>
              <a:xfrm>
                <a:off x="0" y="-38100"/>
                <a:ext cx="1919419" cy="512303"/>
              </a:xfrm>
              <a:prstGeom prst="rect">
                <a:avLst/>
              </a:prstGeom>
            </p:spPr>
            <p:txBody>
              <a:bodyPr lIns="32291" tIns="32291" rIns="32291" bIns="32291" rtlCol="0" anchor="ctr"/>
              <a:lstStyle/>
              <a:p>
                <a:pPr algn="ctr">
                  <a:lnSpc>
                    <a:spcPts val="2660"/>
                  </a:lnSpc>
                </a:pPr>
                <a:endParaRPr/>
              </a:p>
            </p:txBody>
          </p:sp>
          <p:sp>
            <p:nvSpPr>
              <p:cNvPr id="67" name="Freeform 32">
                <a:extLst>
                  <a:ext uri="{FF2B5EF4-FFF2-40B4-BE49-F238E27FC236}">
                    <a16:creationId xmlns:a16="http://schemas.microsoft.com/office/drawing/2014/main" id="{9EC0B39E-69BD-6185-2285-85652A85BAAC}"/>
                  </a:ext>
                </a:extLst>
              </p:cNvPr>
              <p:cNvSpPr/>
              <p:nvPr/>
            </p:nvSpPr>
            <p:spPr>
              <a:xfrm>
                <a:off x="0" y="0"/>
                <a:ext cx="1919419" cy="474203"/>
              </a:xfrm>
              <a:custGeom>
                <a:avLst/>
                <a:gdLst/>
                <a:ahLst/>
                <a:cxnLst/>
                <a:rect l="l" t="t" r="r" b="b"/>
                <a:pathLst>
                  <a:path w="1919419" h="474203">
                    <a:moveTo>
                      <a:pt x="33425" y="0"/>
                    </a:moveTo>
                    <a:lnTo>
                      <a:pt x="1885994" y="0"/>
                    </a:lnTo>
                    <a:cubicBezTo>
                      <a:pt x="1904454" y="0"/>
                      <a:pt x="1919419" y="14965"/>
                      <a:pt x="1919419" y="33425"/>
                    </a:cubicBezTo>
                    <a:lnTo>
                      <a:pt x="1919419" y="440778"/>
                    </a:lnTo>
                    <a:cubicBezTo>
                      <a:pt x="1919419" y="459239"/>
                      <a:pt x="1904454" y="474203"/>
                      <a:pt x="1885994" y="474203"/>
                    </a:cubicBezTo>
                    <a:lnTo>
                      <a:pt x="33425" y="474203"/>
                    </a:lnTo>
                    <a:cubicBezTo>
                      <a:pt x="14965" y="474203"/>
                      <a:pt x="0" y="459239"/>
                      <a:pt x="0" y="440778"/>
                    </a:cubicBezTo>
                    <a:lnTo>
                      <a:pt x="0" y="33425"/>
                    </a:lnTo>
                    <a:cubicBezTo>
                      <a:pt x="0" y="14965"/>
                      <a:pt x="14965" y="0"/>
                      <a:pt x="33425" y="0"/>
                    </a:cubicBezTo>
                    <a:close/>
                  </a:path>
                </a:pathLst>
              </a:custGeom>
              <a:solidFill>
                <a:srgbClr val="FFDE59"/>
              </a:solidFill>
              <a:ln cap="sq">
                <a:noFill/>
                <a:prstDash val="solid"/>
                <a:miter/>
              </a:ln>
            </p:spPr>
            <p:txBody>
              <a:bodyPr/>
              <a:lstStyle/>
              <a:p>
                <a:endParaRPr lang="en-VN"/>
              </a:p>
            </p:txBody>
          </p:sp>
        </p:grpSp>
        <p:sp>
          <p:nvSpPr>
            <p:cNvPr id="65" name="TextBox 57">
              <a:extLst>
                <a:ext uri="{FF2B5EF4-FFF2-40B4-BE49-F238E27FC236}">
                  <a16:creationId xmlns:a16="http://schemas.microsoft.com/office/drawing/2014/main" id="{F1AA7B4B-2616-0FA3-C3B4-0E3E7533CF69}"/>
                </a:ext>
              </a:extLst>
            </p:cNvPr>
            <p:cNvSpPr txBox="1"/>
            <p:nvPr/>
          </p:nvSpPr>
          <p:spPr>
            <a:xfrm>
              <a:off x="7221359" y="9514742"/>
              <a:ext cx="4157001" cy="400050"/>
            </a:xfrm>
            <a:prstGeom prst="rect">
              <a:avLst/>
            </a:prstGeom>
          </p:spPr>
          <p:txBody>
            <a:bodyPr lIns="0" tIns="0" rIns="0" bIns="0" rtlCol="0" anchor="t">
              <a:spAutoFit/>
            </a:bodyPr>
            <a:lstStyle/>
            <a:p>
              <a:pPr algn="ctr">
                <a:lnSpc>
                  <a:spcPts val="3194"/>
                </a:lnSpc>
              </a:pPr>
              <a:r>
                <a:rPr lang="en-US" sz="2662" b="1">
                  <a:solidFill>
                    <a:srgbClr val="FFFFFF"/>
                  </a:solidFill>
                  <a:latin typeface="Muli Bold"/>
                  <a:ea typeface="Muli Bold"/>
                  <a:cs typeface="Muli Bold"/>
                  <a:sym typeface="Muli Bold"/>
                </a:rPr>
                <a:t>CẤP XÃ</a:t>
              </a:r>
            </a:p>
          </p:txBody>
        </p:sp>
      </p:grpSp>
      <p:grpSp>
        <p:nvGrpSpPr>
          <p:cNvPr id="68" name="Group 67">
            <a:extLst>
              <a:ext uri="{FF2B5EF4-FFF2-40B4-BE49-F238E27FC236}">
                <a16:creationId xmlns:a16="http://schemas.microsoft.com/office/drawing/2014/main" id="{C246C7A5-0380-9F4C-2345-02E5C8A03AD0}"/>
              </a:ext>
            </a:extLst>
          </p:cNvPr>
          <p:cNvGrpSpPr/>
          <p:nvPr/>
        </p:nvGrpSpPr>
        <p:grpSpPr>
          <a:xfrm>
            <a:off x="6913824" y="2931445"/>
            <a:ext cx="4632423" cy="1144467"/>
            <a:chOff x="6913824" y="2931445"/>
            <a:chExt cx="4632423" cy="1144467"/>
          </a:xfrm>
        </p:grpSpPr>
        <p:grpSp>
          <p:nvGrpSpPr>
            <p:cNvPr id="27" name="Group 27"/>
            <p:cNvGrpSpPr/>
            <p:nvPr/>
          </p:nvGrpSpPr>
          <p:grpSpPr>
            <a:xfrm>
              <a:off x="6913824" y="2931445"/>
              <a:ext cx="4632423" cy="1144467"/>
              <a:chOff x="0" y="0"/>
              <a:chExt cx="1919419" cy="474203"/>
            </a:xfrm>
          </p:grpSpPr>
          <p:sp>
            <p:nvSpPr>
              <p:cNvPr id="28" name="Freeform 28"/>
              <p:cNvSpPr/>
              <p:nvPr/>
            </p:nvSpPr>
            <p:spPr>
              <a:xfrm>
                <a:off x="0" y="0"/>
                <a:ext cx="1919419" cy="474203"/>
              </a:xfrm>
              <a:custGeom>
                <a:avLst/>
                <a:gdLst/>
                <a:ahLst/>
                <a:cxnLst/>
                <a:rect l="l" t="t" r="r" b="b"/>
                <a:pathLst>
                  <a:path w="1919419" h="474203">
                    <a:moveTo>
                      <a:pt x="33425" y="0"/>
                    </a:moveTo>
                    <a:lnTo>
                      <a:pt x="1885994" y="0"/>
                    </a:lnTo>
                    <a:cubicBezTo>
                      <a:pt x="1904454" y="0"/>
                      <a:pt x="1919419" y="14965"/>
                      <a:pt x="1919419" y="33425"/>
                    </a:cubicBezTo>
                    <a:lnTo>
                      <a:pt x="1919419" y="440778"/>
                    </a:lnTo>
                    <a:cubicBezTo>
                      <a:pt x="1919419" y="459239"/>
                      <a:pt x="1904454" y="474203"/>
                      <a:pt x="1885994" y="474203"/>
                    </a:cubicBezTo>
                    <a:lnTo>
                      <a:pt x="33425" y="474203"/>
                    </a:lnTo>
                    <a:cubicBezTo>
                      <a:pt x="14965" y="474203"/>
                      <a:pt x="0" y="459239"/>
                      <a:pt x="0" y="440778"/>
                    </a:cubicBezTo>
                    <a:lnTo>
                      <a:pt x="0" y="33425"/>
                    </a:lnTo>
                    <a:cubicBezTo>
                      <a:pt x="0" y="14965"/>
                      <a:pt x="14965" y="0"/>
                      <a:pt x="33425" y="0"/>
                    </a:cubicBezTo>
                    <a:close/>
                  </a:path>
                </a:pathLst>
              </a:custGeom>
              <a:solidFill>
                <a:srgbClr val="FF6D4D"/>
              </a:solidFill>
              <a:ln cap="sq">
                <a:noFill/>
                <a:prstDash val="solid"/>
                <a:miter/>
              </a:ln>
            </p:spPr>
            <p:txBody>
              <a:bodyPr/>
              <a:lstStyle/>
              <a:p>
                <a:endParaRPr lang="en-VN"/>
              </a:p>
            </p:txBody>
          </p:sp>
          <p:sp>
            <p:nvSpPr>
              <p:cNvPr id="29" name="TextBox 29"/>
              <p:cNvSpPr txBox="1"/>
              <p:nvPr/>
            </p:nvSpPr>
            <p:spPr>
              <a:xfrm>
                <a:off x="0" y="-38100"/>
                <a:ext cx="1919419" cy="512303"/>
              </a:xfrm>
              <a:prstGeom prst="rect">
                <a:avLst/>
              </a:prstGeom>
            </p:spPr>
            <p:txBody>
              <a:bodyPr lIns="32291" tIns="32291" rIns="32291" bIns="32291" rtlCol="0" anchor="ctr"/>
              <a:lstStyle/>
              <a:p>
                <a:pPr algn="ctr">
                  <a:lnSpc>
                    <a:spcPts val="2660"/>
                  </a:lnSpc>
                </a:pPr>
                <a:endParaRPr/>
              </a:p>
            </p:txBody>
          </p:sp>
        </p:grpSp>
        <p:sp>
          <p:nvSpPr>
            <p:cNvPr id="45" name="TextBox 45"/>
            <p:cNvSpPr txBox="1"/>
            <p:nvPr/>
          </p:nvSpPr>
          <p:spPr>
            <a:xfrm>
              <a:off x="7151535" y="3234706"/>
              <a:ext cx="4157001" cy="400050"/>
            </a:xfrm>
            <a:prstGeom prst="rect">
              <a:avLst/>
            </a:prstGeom>
          </p:spPr>
          <p:txBody>
            <a:bodyPr lIns="0" tIns="0" rIns="0" bIns="0" rtlCol="0" anchor="t">
              <a:spAutoFit/>
            </a:bodyPr>
            <a:lstStyle/>
            <a:p>
              <a:pPr algn="ctr">
                <a:lnSpc>
                  <a:spcPts val="3194"/>
                </a:lnSpc>
              </a:pPr>
              <a:r>
                <a:rPr lang="en-US" sz="2662" b="1">
                  <a:solidFill>
                    <a:srgbClr val="FFFFFF"/>
                  </a:solidFill>
                  <a:latin typeface="Muli Bold"/>
                  <a:ea typeface="Muli Bold"/>
                  <a:cs typeface="Muli Bold"/>
                  <a:sym typeface="Muli Bold"/>
                </a:rPr>
                <a:t>CẤP HUYỆN</a:t>
              </a:r>
            </a:p>
          </p:txBody>
        </p:sp>
      </p:grpSp>
    </p:spTree>
  </p:cSld>
  <p:clrMapOvr>
    <a:masterClrMapping/>
  </p:clrMapOvr>
  <p:transition spd="med">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VN"/>
          </a:p>
        </p:txBody>
      </p:sp>
      <p:grpSp>
        <p:nvGrpSpPr>
          <p:cNvPr id="3" name="Group 3"/>
          <p:cNvGrpSpPr/>
          <p:nvPr/>
        </p:nvGrpSpPr>
        <p:grpSpPr>
          <a:xfrm rot="-8558352">
            <a:off x="12873301" y="-540878"/>
            <a:ext cx="8628741" cy="2435377"/>
            <a:chOff x="0" y="0"/>
            <a:chExt cx="1439908" cy="406400"/>
          </a:xfrm>
        </p:grpSpPr>
        <p:sp>
          <p:nvSpPr>
            <p:cNvPr id="4" name="Freeform 4"/>
            <p:cNvSpPr/>
            <p:nvPr/>
          </p:nvSpPr>
          <p:spPr>
            <a:xfrm>
              <a:off x="0" y="0"/>
              <a:ext cx="1439908" cy="406400"/>
            </a:xfrm>
            <a:custGeom>
              <a:avLst/>
              <a:gdLst/>
              <a:ahLst/>
              <a:cxnLst/>
              <a:rect l="l" t="t" r="r" b="b"/>
              <a:pathLst>
                <a:path w="1439908" h="406400">
                  <a:moveTo>
                    <a:pt x="1236708" y="0"/>
                  </a:moveTo>
                  <a:cubicBezTo>
                    <a:pt x="1348933" y="0"/>
                    <a:pt x="1439908" y="90976"/>
                    <a:pt x="1439908" y="203200"/>
                  </a:cubicBezTo>
                  <a:cubicBezTo>
                    <a:pt x="1439908" y="315424"/>
                    <a:pt x="1348933" y="406400"/>
                    <a:pt x="1236708"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5" name="TextBox 5"/>
            <p:cNvSpPr txBox="1"/>
            <p:nvPr/>
          </p:nvSpPr>
          <p:spPr>
            <a:xfrm>
              <a:off x="0" y="-38100"/>
              <a:ext cx="1439908" cy="444500"/>
            </a:xfrm>
            <a:prstGeom prst="rect">
              <a:avLst/>
            </a:prstGeom>
          </p:spPr>
          <p:txBody>
            <a:bodyPr lIns="37217" tIns="37217" rIns="37217" bIns="37217" rtlCol="0" anchor="ctr"/>
            <a:lstStyle/>
            <a:p>
              <a:pPr algn="ctr">
                <a:lnSpc>
                  <a:spcPts val="2659"/>
                </a:lnSpc>
              </a:pPr>
              <a:endParaRPr/>
            </a:p>
          </p:txBody>
        </p:sp>
      </p:grpSp>
      <p:grpSp>
        <p:nvGrpSpPr>
          <p:cNvPr id="6" name="Group 6"/>
          <p:cNvGrpSpPr/>
          <p:nvPr/>
        </p:nvGrpSpPr>
        <p:grpSpPr>
          <a:xfrm rot="2244285">
            <a:off x="12661531" y="600757"/>
            <a:ext cx="9404717" cy="468921"/>
            <a:chOff x="0" y="0"/>
            <a:chExt cx="8150792" cy="406400"/>
          </a:xfrm>
        </p:grpSpPr>
        <p:sp>
          <p:nvSpPr>
            <p:cNvPr id="7" name="Freeform 7"/>
            <p:cNvSpPr/>
            <p:nvPr/>
          </p:nvSpPr>
          <p:spPr>
            <a:xfrm>
              <a:off x="0" y="0"/>
              <a:ext cx="8150792" cy="406400"/>
            </a:xfrm>
            <a:custGeom>
              <a:avLst/>
              <a:gdLst/>
              <a:ahLst/>
              <a:cxnLst/>
              <a:rect l="l" t="t" r="r" b="b"/>
              <a:pathLst>
                <a:path w="8150792" h="406400">
                  <a:moveTo>
                    <a:pt x="7947592" y="0"/>
                  </a:moveTo>
                  <a:cubicBezTo>
                    <a:pt x="8059817" y="0"/>
                    <a:pt x="8150792" y="90976"/>
                    <a:pt x="8150792" y="203200"/>
                  </a:cubicBezTo>
                  <a:cubicBezTo>
                    <a:pt x="8150792" y="315424"/>
                    <a:pt x="8059817" y="406400"/>
                    <a:pt x="7947592"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8" name="TextBox 8"/>
            <p:cNvSpPr txBox="1"/>
            <p:nvPr/>
          </p:nvSpPr>
          <p:spPr>
            <a:xfrm>
              <a:off x="0" y="-38100"/>
              <a:ext cx="8150792" cy="444500"/>
            </a:xfrm>
            <a:prstGeom prst="rect">
              <a:avLst/>
            </a:prstGeom>
          </p:spPr>
          <p:txBody>
            <a:bodyPr lIns="37217" tIns="37217" rIns="37217" bIns="37217" rtlCol="0" anchor="ctr"/>
            <a:lstStyle/>
            <a:p>
              <a:pPr algn="ctr">
                <a:lnSpc>
                  <a:spcPts val="2659"/>
                </a:lnSpc>
              </a:pPr>
              <a:endParaRPr/>
            </a:p>
          </p:txBody>
        </p:sp>
      </p:grpSp>
      <p:grpSp>
        <p:nvGrpSpPr>
          <p:cNvPr id="9" name="Group 9"/>
          <p:cNvGrpSpPr/>
          <p:nvPr/>
        </p:nvGrpSpPr>
        <p:grpSpPr>
          <a:xfrm rot="2320388">
            <a:off x="11796349" y="-404756"/>
            <a:ext cx="5705575" cy="950879"/>
            <a:chOff x="0" y="0"/>
            <a:chExt cx="2438529" cy="406400"/>
          </a:xfrm>
        </p:grpSpPr>
        <p:sp>
          <p:nvSpPr>
            <p:cNvPr id="10" name="Freeform 10"/>
            <p:cNvSpPr/>
            <p:nvPr/>
          </p:nvSpPr>
          <p:spPr>
            <a:xfrm>
              <a:off x="0" y="0"/>
              <a:ext cx="2438529" cy="406400"/>
            </a:xfrm>
            <a:custGeom>
              <a:avLst/>
              <a:gdLst/>
              <a:ahLst/>
              <a:cxnLst/>
              <a:rect l="l" t="t" r="r" b="b"/>
              <a:pathLst>
                <a:path w="2438529" h="406400">
                  <a:moveTo>
                    <a:pt x="2235329" y="0"/>
                  </a:moveTo>
                  <a:cubicBezTo>
                    <a:pt x="2347554" y="0"/>
                    <a:pt x="2438529" y="90976"/>
                    <a:pt x="2438529" y="203200"/>
                  </a:cubicBezTo>
                  <a:cubicBezTo>
                    <a:pt x="2438529" y="315424"/>
                    <a:pt x="2347554" y="406400"/>
                    <a:pt x="2235329"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11" name="TextBox 11"/>
            <p:cNvSpPr txBox="1"/>
            <p:nvPr/>
          </p:nvSpPr>
          <p:spPr>
            <a:xfrm>
              <a:off x="0" y="-38100"/>
              <a:ext cx="2438529" cy="444500"/>
            </a:xfrm>
            <a:prstGeom prst="rect">
              <a:avLst/>
            </a:prstGeom>
          </p:spPr>
          <p:txBody>
            <a:bodyPr lIns="37217" tIns="37217" rIns="37217" bIns="37217" rtlCol="0" anchor="ctr"/>
            <a:lstStyle/>
            <a:p>
              <a:pPr algn="ctr">
                <a:lnSpc>
                  <a:spcPts val="2659"/>
                </a:lnSpc>
              </a:pPr>
              <a:endParaRPr/>
            </a:p>
          </p:txBody>
        </p:sp>
      </p:grpSp>
      <p:grpSp>
        <p:nvGrpSpPr>
          <p:cNvPr id="12" name="Group 12"/>
          <p:cNvGrpSpPr/>
          <p:nvPr/>
        </p:nvGrpSpPr>
        <p:grpSpPr>
          <a:xfrm rot="-8450143">
            <a:off x="16054827" y="1200992"/>
            <a:ext cx="238338" cy="222140"/>
            <a:chOff x="0" y="0"/>
            <a:chExt cx="872070" cy="812800"/>
          </a:xfrm>
        </p:grpSpPr>
        <p:sp>
          <p:nvSpPr>
            <p:cNvPr id="13" name="Freeform 13"/>
            <p:cNvSpPr/>
            <p:nvPr/>
          </p:nvSpPr>
          <p:spPr>
            <a:xfrm>
              <a:off x="0" y="0"/>
              <a:ext cx="872070" cy="812800"/>
            </a:xfrm>
            <a:custGeom>
              <a:avLst/>
              <a:gdLst/>
              <a:ahLst/>
              <a:cxnLst/>
              <a:rect l="l" t="t" r="r" b="b"/>
              <a:pathLst>
                <a:path w="872070" h="812800">
                  <a:moveTo>
                    <a:pt x="436035" y="0"/>
                  </a:moveTo>
                  <a:cubicBezTo>
                    <a:pt x="195219" y="0"/>
                    <a:pt x="0" y="181951"/>
                    <a:pt x="0" y="406400"/>
                  </a:cubicBezTo>
                  <a:cubicBezTo>
                    <a:pt x="0" y="630849"/>
                    <a:pt x="195219" y="812800"/>
                    <a:pt x="436035" y="812800"/>
                  </a:cubicBezTo>
                  <a:cubicBezTo>
                    <a:pt x="676850" y="812800"/>
                    <a:pt x="872070" y="630849"/>
                    <a:pt x="872070" y="406400"/>
                  </a:cubicBezTo>
                  <a:cubicBezTo>
                    <a:pt x="872070" y="181951"/>
                    <a:pt x="676850" y="0"/>
                    <a:pt x="436035" y="0"/>
                  </a:cubicBezTo>
                  <a:close/>
                </a:path>
              </a:pathLst>
            </a:custGeom>
            <a:solidFill>
              <a:srgbClr val="FFFFFF"/>
            </a:solidFill>
          </p:spPr>
          <p:txBody>
            <a:bodyPr/>
            <a:lstStyle/>
            <a:p>
              <a:endParaRPr lang="en-VN"/>
            </a:p>
          </p:txBody>
        </p:sp>
        <p:sp>
          <p:nvSpPr>
            <p:cNvPr id="14" name="TextBox 14"/>
            <p:cNvSpPr txBox="1"/>
            <p:nvPr/>
          </p:nvSpPr>
          <p:spPr>
            <a:xfrm>
              <a:off x="81757" y="38100"/>
              <a:ext cx="708557" cy="698500"/>
            </a:xfrm>
            <a:prstGeom prst="rect">
              <a:avLst/>
            </a:prstGeom>
          </p:spPr>
          <p:txBody>
            <a:bodyPr lIns="37217" tIns="37217" rIns="37217" bIns="37217" rtlCol="0" anchor="ctr"/>
            <a:lstStyle/>
            <a:p>
              <a:pPr algn="ctr">
                <a:lnSpc>
                  <a:spcPts val="2659"/>
                </a:lnSpc>
              </a:pPr>
              <a:endParaRPr/>
            </a:p>
          </p:txBody>
        </p:sp>
      </p:grpSp>
      <p:grpSp>
        <p:nvGrpSpPr>
          <p:cNvPr id="15" name="Group 15"/>
          <p:cNvGrpSpPr/>
          <p:nvPr/>
        </p:nvGrpSpPr>
        <p:grpSpPr>
          <a:xfrm rot="-8450143">
            <a:off x="15765936" y="965677"/>
            <a:ext cx="238338" cy="222140"/>
            <a:chOff x="0" y="0"/>
            <a:chExt cx="872070" cy="812800"/>
          </a:xfrm>
        </p:grpSpPr>
        <p:sp>
          <p:nvSpPr>
            <p:cNvPr id="16" name="Freeform 16"/>
            <p:cNvSpPr/>
            <p:nvPr/>
          </p:nvSpPr>
          <p:spPr>
            <a:xfrm>
              <a:off x="0" y="0"/>
              <a:ext cx="872070" cy="812800"/>
            </a:xfrm>
            <a:custGeom>
              <a:avLst/>
              <a:gdLst/>
              <a:ahLst/>
              <a:cxnLst/>
              <a:rect l="l" t="t" r="r" b="b"/>
              <a:pathLst>
                <a:path w="872070" h="812800">
                  <a:moveTo>
                    <a:pt x="436035" y="0"/>
                  </a:moveTo>
                  <a:cubicBezTo>
                    <a:pt x="195219" y="0"/>
                    <a:pt x="0" y="181951"/>
                    <a:pt x="0" y="406400"/>
                  </a:cubicBezTo>
                  <a:cubicBezTo>
                    <a:pt x="0" y="630849"/>
                    <a:pt x="195219" y="812800"/>
                    <a:pt x="436035" y="812800"/>
                  </a:cubicBezTo>
                  <a:cubicBezTo>
                    <a:pt x="676850" y="812800"/>
                    <a:pt x="872070" y="630849"/>
                    <a:pt x="872070" y="406400"/>
                  </a:cubicBezTo>
                  <a:cubicBezTo>
                    <a:pt x="872070" y="181951"/>
                    <a:pt x="676850" y="0"/>
                    <a:pt x="436035" y="0"/>
                  </a:cubicBezTo>
                  <a:close/>
                </a:path>
              </a:pathLst>
            </a:custGeom>
            <a:solidFill>
              <a:srgbClr val="FFFFFF"/>
            </a:solidFill>
          </p:spPr>
          <p:txBody>
            <a:bodyPr/>
            <a:lstStyle/>
            <a:p>
              <a:endParaRPr lang="en-VN"/>
            </a:p>
          </p:txBody>
        </p:sp>
        <p:sp>
          <p:nvSpPr>
            <p:cNvPr id="17" name="TextBox 17"/>
            <p:cNvSpPr txBox="1"/>
            <p:nvPr/>
          </p:nvSpPr>
          <p:spPr>
            <a:xfrm>
              <a:off x="81757" y="38100"/>
              <a:ext cx="708557" cy="698500"/>
            </a:xfrm>
            <a:prstGeom prst="rect">
              <a:avLst/>
            </a:prstGeom>
          </p:spPr>
          <p:txBody>
            <a:bodyPr lIns="37217" tIns="37217" rIns="37217" bIns="37217" rtlCol="0" anchor="ctr"/>
            <a:lstStyle/>
            <a:p>
              <a:pPr algn="ctr">
                <a:lnSpc>
                  <a:spcPts val="2659"/>
                </a:lnSpc>
              </a:pPr>
              <a:endParaRPr/>
            </a:p>
          </p:txBody>
        </p:sp>
      </p:grpSp>
      <p:grpSp>
        <p:nvGrpSpPr>
          <p:cNvPr id="18" name="Group 18"/>
          <p:cNvGrpSpPr/>
          <p:nvPr/>
        </p:nvGrpSpPr>
        <p:grpSpPr>
          <a:xfrm rot="-8450143">
            <a:off x="15477045" y="730363"/>
            <a:ext cx="238338" cy="222140"/>
            <a:chOff x="0" y="0"/>
            <a:chExt cx="872070" cy="812800"/>
          </a:xfrm>
        </p:grpSpPr>
        <p:sp>
          <p:nvSpPr>
            <p:cNvPr id="19" name="Freeform 19"/>
            <p:cNvSpPr/>
            <p:nvPr/>
          </p:nvSpPr>
          <p:spPr>
            <a:xfrm>
              <a:off x="0" y="0"/>
              <a:ext cx="872070" cy="812800"/>
            </a:xfrm>
            <a:custGeom>
              <a:avLst/>
              <a:gdLst/>
              <a:ahLst/>
              <a:cxnLst/>
              <a:rect l="l" t="t" r="r" b="b"/>
              <a:pathLst>
                <a:path w="872070" h="812800">
                  <a:moveTo>
                    <a:pt x="436035" y="0"/>
                  </a:moveTo>
                  <a:cubicBezTo>
                    <a:pt x="195219" y="0"/>
                    <a:pt x="0" y="181951"/>
                    <a:pt x="0" y="406400"/>
                  </a:cubicBezTo>
                  <a:cubicBezTo>
                    <a:pt x="0" y="630849"/>
                    <a:pt x="195219" y="812800"/>
                    <a:pt x="436035" y="812800"/>
                  </a:cubicBezTo>
                  <a:cubicBezTo>
                    <a:pt x="676850" y="812800"/>
                    <a:pt x="872070" y="630849"/>
                    <a:pt x="872070" y="406400"/>
                  </a:cubicBezTo>
                  <a:cubicBezTo>
                    <a:pt x="872070" y="181951"/>
                    <a:pt x="676850" y="0"/>
                    <a:pt x="436035" y="0"/>
                  </a:cubicBezTo>
                  <a:close/>
                </a:path>
              </a:pathLst>
            </a:custGeom>
            <a:solidFill>
              <a:srgbClr val="FFFFFF"/>
            </a:solidFill>
          </p:spPr>
          <p:txBody>
            <a:bodyPr/>
            <a:lstStyle/>
            <a:p>
              <a:endParaRPr lang="en-VN"/>
            </a:p>
          </p:txBody>
        </p:sp>
        <p:sp>
          <p:nvSpPr>
            <p:cNvPr id="20" name="TextBox 20"/>
            <p:cNvSpPr txBox="1"/>
            <p:nvPr/>
          </p:nvSpPr>
          <p:spPr>
            <a:xfrm>
              <a:off x="81757" y="38100"/>
              <a:ext cx="708557" cy="698500"/>
            </a:xfrm>
            <a:prstGeom prst="rect">
              <a:avLst/>
            </a:prstGeom>
          </p:spPr>
          <p:txBody>
            <a:bodyPr lIns="37217" tIns="37217" rIns="37217" bIns="37217" rtlCol="0" anchor="ctr"/>
            <a:lstStyle/>
            <a:p>
              <a:pPr algn="ctr">
                <a:lnSpc>
                  <a:spcPts val="2659"/>
                </a:lnSpc>
              </a:pPr>
              <a:endParaRPr/>
            </a:p>
          </p:txBody>
        </p:sp>
      </p:grpSp>
      <p:sp>
        <p:nvSpPr>
          <p:cNvPr id="21" name="TextBox 21"/>
          <p:cNvSpPr txBox="1"/>
          <p:nvPr/>
        </p:nvSpPr>
        <p:spPr>
          <a:xfrm>
            <a:off x="1028700" y="206162"/>
            <a:ext cx="11909896" cy="870585"/>
          </a:xfrm>
          <a:prstGeom prst="rect">
            <a:avLst/>
          </a:prstGeom>
        </p:spPr>
        <p:txBody>
          <a:bodyPr lIns="0" tIns="0" rIns="0" bIns="0" rtlCol="0" anchor="t">
            <a:spAutoFit/>
          </a:bodyPr>
          <a:lstStyle/>
          <a:p>
            <a:pPr algn="l">
              <a:lnSpc>
                <a:spcPts val="7139"/>
              </a:lnSpc>
              <a:spcBef>
                <a:spcPct val="0"/>
              </a:spcBef>
            </a:pPr>
            <a:r>
              <a:rPr lang="en-US" sz="5100" b="1">
                <a:solidFill>
                  <a:srgbClr val="610876"/>
                </a:solidFill>
                <a:latin typeface="Muli Bold"/>
                <a:ea typeface="Muli Bold"/>
                <a:cs typeface="Muli Bold"/>
                <a:sym typeface="Muli Bold"/>
              </a:rPr>
              <a:t>PHÂN ĐỊNH THẨM QUYỀN</a:t>
            </a:r>
          </a:p>
        </p:txBody>
      </p:sp>
      <p:sp>
        <p:nvSpPr>
          <p:cNvPr id="22" name="AutoShape 22"/>
          <p:cNvSpPr/>
          <p:nvPr/>
        </p:nvSpPr>
        <p:spPr>
          <a:xfrm>
            <a:off x="6339067" y="2148176"/>
            <a:ext cx="4394712" cy="68947"/>
          </a:xfrm>
          <a:prstGeom prst="line">
            <a:avLst/>
          </a:prstGeom>
          <a:ln w="95250" cap="flat">
            <a:solidFill>
              <a:srgbClr val="FF6D4D"/>
            </a:solidFill>
            <a:prstDash val="solid"/>
            <a:headEnd type="none" w="sm" len="sm"/>
            <a:tailEnd type="none" w="sm" len="sm"/>
          </a:ln>
        </p:spPr>
        <p:txBody>
          <a:bodyPr/>
          <a:lstStyle/>
          <a:p>
            <a:endParaRPr lang="en-VN"/>
          </a:p>
        </p:txBody>
      </p:sp>
      <p:sp>
        <p:nvSpPr>
          <p:cNvPr id="24" name="AutoShape 24"/>
          <p:cNvSpPr/>
          <p:nvPr/>
        </p:nvSpPr>
        <p:spPr>
          <a:xfrm>
            <a:off x="6408891" y="9359396"/>
            <a:ext cx="4394712" cy="0"/>
          </a:xfrm>
          <a:prstGeom prst="line">
            <a:avLst/>
          </a:prstGeom>
          <a:ln w="123825" cap="flat">
            <a:solidFill>
              <a:srgbClr val="FFDE59"/>
            </a:solidFill>
            <a:prstDash val="solid"/>
            <a:headEnd type="none" w="sm" len="sm"/>
            <a:tailEnd type="none" w="sm" len="sm"/>
          </a:ln>
        </p:spPr>
        <p:txBody>
          <a:bodyPr/>
          <a:lstStyle/>
          <a:p>
            <a:endParaRPr lang="en-VN"/>
          </a:p>
        </p:txBody>
      </p:sp>
      <p:sp>
        <p:nvSpPr>
          <p:cNvPr id="31" name="TextBox 31"/>
          <p:cNvSpPr txBox="1"/>
          <p:nvPr/>
        </p:nvSpPr>
        <p:spPr>
          <a:xfrm>
            <a:off x="814567" y="3146732"/>
            <a:ext cx="4157001" cy="401487"/>
          </a:xfrm>
          <a:prstGeom prst="rect">
            <a:avLst/>
          </a:prstGeom>
        </p:spPr>
        <p:txBody>
          <a:bodyPr lIns="0" tIns="0" rIns="0" bIns="0" rtlCol="0" anchor="t">
            <a:spAutoFit/>
          </a:bodyPr>
          <a:lstStyle/>
          <a:p>
            <a:pPr algn="ctr">
              <a:lnSpc>
                <a:spcPts val="3194"/>
              </a:lnSpc>
            </a:pPr>
            <a:r>
              <a:rPr lang="en-US" sz="2662" b="1">
                <a:solidFill>
                  <a:srgbClr val="610876"/>
                </a:solidFill>
                <a:latin typeface="Muli Bold"/>
                <a:ea typeface="Muli Bold"/>
                <a:cs typeface="Muli Bold"/>
                <a:sym typeface="Muli Bold"/>
              </a:rPr>
              <a:t>UBND</a:t>
            </a:r>
          </a:p>
        </p:txBody>
      </p:sp>
      <p:sp>
        <p:nvSpPr>
          <p:cNvPr id="32" name="TextBox 32"/>
          <p:cNvSpPr txBox="1"/>
          <p:nvPr/>
        </p:nvSpPr>
        <p:spPr>
          <a:xfrm>
            <a:off x="7989707" y="4796770"/>
            <a:ext cx="4157001" cy="400050"/>
          </a:xfrm>
          <a:prstGeom prst="rect">
            <a:avLst/>
          </a:prstGeom>
        </p:spPr>
        <p:txBody>
          <a:bodyPr lIns="0" tIns="0" rIns="0" bIns="0" rtlCol="0" anchor="t">
            <a:spAutoFit/>
          </a:bodyPr>
          <a:lstStyle/>
          <a:p>
            <a:pPr algn="ctr">
              <a:lnSpc>
                <a:spcPts val="3194"/>
              </a:lnSpc>
            </a:pPr>
            <a:r>
              <a:rPr lang="en-US" sz="2662" b="1">
                <a:solidFill>
                  <a:srgbClr val="610876"/>
                </a:solidFill>
                <a:latin typeface="Muli Bold"/>
                <a:ea typeface="Muli Bold"/>
                <a:cs typeface="Muli Bold"/>
                <a:sym typeface="Muli Bold"/>
              </a:rPr>
              <a:t>Điều 5/NĐ151</a:t>
            </a:r>
          </a:p>
        </p:txBody>
      </p:sp>
      <p:sp>
        <p:nvSpPr>
          <p:cNvPr id="33" name="TextBox 33"/>
          <p:cNvSpPr txBox="1"/>
          <p:nvPr/>
        </p:nvSpPr>
        <p:spPr>
          <a:xfrm>
            <a:off x="3467399" y="4169839"/>
            <a:ext cx="4157001" cy="400050"/>
          </a:xfrm>
          <a:prstGeom prst="rect">
            <a:avLst/>
          </a:prstGeom>
        </p:spPr>
        <p:txBody>
          <a:bodyPr lIns="0" tIns="0" rIns="0" bIns="0" rtlCol="0" anchor="t">
            <a:spAutoFit/>
          </a:bodyPr>
          <a:lstStyle/>
          <a:p>
            <a:pPr algn="ctr">
              <a:lnSpc>
                <a:spcPts val="3194"/>
              </a:lnSpc>
            </a:pPr>
            <a:r>
              <a:rPr lang="en-US" sz="2662" b="1">
                <a:solidFill>
                  <a:srgbClr val="610876"/>
                </a:solidFill>
                <a:latin typeface="Muli Bold"/>
                <a:ea typeface="Muli Bold"/>
                <a:cs typeface="Muli Bold"/>
                <a:sym typeface="Muli Bold"/>
              </a:rPr>
              <a:t>Điều 5/NĐ151</a:t>
            </a:r>
          </a:p>
        </p:txBody>
      </p:sp>
      <p:sp>
        <p:nvSpPr>
          <p:cNvPr id="34" name="TextBox 34"/>
          <p:cNvSpPr txBox="1"/>
          <p:nvPr/>
        </p:nvSpPr>
        <p:spPr>
          <a:xfrm>
            <a:off x="6485501" y="3189406"/>
            <a:ext cx="4157001" cy="401487"/>
          </a:xfrm>
          <a:prstGeom prst="rect">
            <a:avLst/>
          </a:prstGeom>
        </p:spPr>
        <p:txBody>
          <a:bodyPr lIns="0" tIns="0" rIns="0" bIns="0" rtlCol="0" anchor="t">
            <a:spAutoFit/>
          </a:bodyPr>
          <a:lstStyle/>
          <a:p>
            <a:pPr algn="ctr">
              <a:lnSpc>
                <a:spcPts val="3194"/>
              </a:lnSpc>
            </a:pPr>
            <a:r>
              <a:rPr lang="en-US" sz="2662" b="1">
                <a:solidFill>
                  <a:srgbClr val="610876"/>
                </a:solidFill>
                <a:latin typeface="Muli Bold"/>
                <a:ea typeface="Muli Bold"/>
                <a:cs typeface="Muli Bold"/>
                <a:sym typeface="Muli Bold"/>
              </a:rPr>
              <a:t>CHỦ TỊCH UBND</a:t>
            </a:r>
          </a:p>
        </p:txBody>
      </p:sp>
      <p:sp>
        <p:nvSpPr>
          <p:cNvPr id="39" name="TextBox 39"/>
          <p:cNvSpPr txBox="1"/>
          <p:nvPr/>
        </p:nvSpPr>
        <p:spPr>
          <a:xfrm>
            <a:off x="11681014" y="6947386"/>
            <a:ext cx="4157001" cy="401487"/>
          </a:xfrm>
          <a:prstGeom prst="rect">
            <a:avLst/>
          </a:prstGeom>
        </p:spPr>
        <p:txBody>
          <a:bodyPr lIns="0" tIns="0" rIns="0" bIns="0" rtlCol="0" anchor="t">
            <a:spAutoFit/>
          </a:bodyPr>
          <a:lstStyle/>
          <a:p>
            <a:pPr algn="ctr">
              <a:lnSpc>
                <a:spcPts val="3194"/>
              </a:lnSpc>
            </a:pPr>
            <a:r>
              <a:rPr lang="en-US" sz="2662" b="1">
                <a:solidFill>
                  <a:srgbClr val="FFFFFF"/>
                </a:solidFill>
                <a:latin typeface="Muli Bold"/>
                <a:ea typeface="Muli Bold"/>
                <a:cs typeface="Muli Bold"/>
                <a:sym typeface="Muli Bold"/>
              </a:rPr>
              <a:t>CÓCQ </a:t>
            </a:r>
          </a:p>
        </p:txBody>
      </p:sp>
      <p:sp>
        <p:nvSpPr>
          <p:cNvPr id="43" name="TextBox 43"/>
          <p:cNvSpPr txBox="1"/>
          <p:nvPr/>
        </p:nvSpPr>
        <p:spPr>
          <a:xfrm>
            <a:off x="11292340" y="6856555"/>
            <a:ext cx="5927900" cy="2583849"/>
          </a:xfrm>
          <a:prstGeom prst="rect">
            <a:avLst/>
          </a:prstGeom>
        </p:spPr>
        <p:txBody>
          <a:bodyPr lIns="0" tIns="0" rIns="0" bIns="0" rtlCol="0" anchor="t">
            <a:spAutoFit/>
          </a:bodyPr>
          <a:lstStyle/>
          <a:p>
            <a:pPr algn="ctr">
              <a:lnSpc>
                <a:spcPts val="2879"/>
              </a:lnSpc>
            </a:pPr>
            <a:r>
              <a:rPr lang="en-US" sz="2400" b="1">
                <a:solidFill>
                  <a:srgbClr val="000000"/>
                </a:solidFill>
                <a:latin typeface="Muli Bold"/>
                <a:ea typeface="Muli Bold"/>
                <a:cs typeface="Muli Bold"/>
                <a:sym typeface="Muli Bold"/>
              </a:rPr>
              <a:t>Quyết định thành lập HĐ bồi thường, hỗ trợ, tái định cư; ban hành quyết định kiểm đếm bắt buộc, cưỡng chế kiểm đếm bắt buộc, cưỡng chế thực hiện quyết định thu hồi đất; trưng dụng đất, gia hạn tưng dụng đất, giải quyết tranh chấp đất đai giữa hộ gia đình, cá nhân </a:t>
            </a:r>
          </a:p>
        </p:txBody>
      </p:sp>
      <p:sp>
        <p:nvSpPr>
          <p:cNvPr id="44" name="TextBox 44"/>
          <p:cNvSpPr txBox="1"/>
          <p:nvPr/>
        </p:nvSpPr>
        <p:spPr>
          <a:xfrm>
            <a:off x="685800" y="6667500"/>
            <a:ext cx="5286789" cy="2955746"/>
          </a:xfrm>
          <a:prstGeom prst="rect">
            <a:avLst/>
          </a:prstGeom>
        </p:spPr>
        <p:txBody>
          <a:bodyPr wrap="square" lIns="0" tIns="0" rIns="0" bIns="0" rtlCol="0" anchor="t">
            <a:spAutoFit/>
          </a:bodyPr>
          <a:lstStyle/>
          <a:p>
            <a:pPr algn="ctr">
              <a:lnSpc>
                <a:spcPts val="2879"/>
              </a:lnSpc>
            </a:pPr>
            <a:r>
              <a:rPr lang="en-US" sz="2400">
                <a:solidFill>
                  <a:srgbClr val="000000"/>
                </a:solidFill>
                <a:latin typeface="Muli Bold"/>
                <a:ea typeface="Muli Bold"/>
                <a:cs typeface="Muli Bold"/>
                <a:sym typeface="Muli Bold"/>
              </a:rPr>
              <a:t>Giao đất, cho thuê đất, cho phép chuyển mục đích sử dụng đất đối với cá nhân, cộng đồng dân cư; thu hồi đất, bồi thường, hỗ trợ, tái định cư (ban hành thông báo thu hồi đất, phê duyệt phương án bồi thường); xác định lại diện tích đất ở, thành lập HĐ thẩm định giá đất cụ thể...</a:t>
            </a:r>
          </a:p>
        </p:txBody>
      </p:sp>
      <p:sp>
        <p:nvSpPr>
          <p:cNvPr id="45" name="Rounded Rectangle 44">
            <a:extLst>
              <a:ext uri="{FF2B5EF4-FFF2-40B4-BE49-F238E27FC236}">
                <a16:creationId xmlns:a16="http://schemas.microsoft.com/office/drawing/2014/main" id="{42E7709A-CFAD-26CF-0D25-78E97EE9384C}"/>
              </a:ext>
            </a:extLst>
          </p:cNvPr>
          <p:cNvSpPr/>
          <p:nvPr/>
        </p:nvSpPr>
        <p:spPr>
          <a:xfrm>
            <a:off x="533400" y="2199659"/>
            <a:ext cx="16695771" cy="1708769"/>
          </a:xfrm>
          <a:prstGeom prst="roundRect">
            <a:avLst/>
          </a:prstGeom>
          <a:noFill/>
          <a:ln w="571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6" name="Rounded Rectangle 45">
            <a:extLst>
              <a:ext uri="{FF2B5EF4-FFF2-40B4-BE49-F238E27FC236}">
                <a16:creationId xmlns:a16="http://schemas.microsoft.com/office/drawing/2014/main" id="{1D840C14-D393-D472-4999-59132D940C6C}"/>
              </a:ext>
            </a:extLst>
          </p:cNvPr>
          <p:cNvSpPr/>
          <p:nvPr/>
        </p:nvSpPr>
        <p:spPr>
          <a:xfrm>
            <a:off x="533400" y="6640362"/>
            <a:ext cx="16695771" cy="3015710"/>
          </a:xfrm>
          <a:prstGeom prst="roundRect">
            <a:avLst/>
          </a:prstGeom>
          <a:noFill/>
          <a:ln w="57150">
            <a:solidFill>
              <a:srgbClr val="FFC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7" name="Freeform 46">
            <a:extLst>
              <a:ext uri="{FF2B5EF4-FFF2-40B4-BE49-F238E27FC236}">
                <a16:creationId xmlns:a16="http://schemas.microsoft.com/office/drawing/2014/main" id="{42018A36-6DA1-D900-4516-B35E67416839}"/>
              </a:ext>
            </a:extLst>
          </p:cNvPr>
          <p:cNvSpPr/>
          <p:nvPr/>
        </p:nvSpPr>
        <p:spPr>
          <a:xfrm>
            <a:off x="3600450" y="3908428"/>
            <a:ext cx="4389257" cy="2371725"/>
          </a:xfrm>
          <a:custGeom>
            <a:avLst/>
            <a:gdLst>
              <a:gd name="connsiteX0" fmla="*/ 0 w 5143500"/>
              <a:gd name="connsiteY0" fmla="*/ 0 h 2371725"/>
              <a:gd name="connsiteX1" fmla="*/ 0 w 5143500"/>
              <a:gd name="connsiteY1" fmla="*/ 742950 h 2371725"/>
              <a:gd name="connsiteX2" fmla="*/ 285750 w 5143500"/>
              <a:gd name="connsiteY2" fmla="*/ 742950 h 2371725"/>
              <a:gd name="connsiteX3" fmla="*/ 5143500 w 5143500"/>
              <a:gd name="connsiteY3" fmla="*/ 742950 h 2371725"/>
              <a:gd name="connsiteX4" fmla="*/ 5143500 w 5143500"/>
              <a:gd name="connsiteY4" fmla="*/ 2371725 h 2371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0" h="2371725">
                <a:moveTo>
                  <a:pt x="0" y="0"/>
                </a:moveTo>
                <a:lnTo>
                  <a:pt x="0" y="742950"/>
                </a:lnTo>
                <a:lnTo>
                  <a:pt x="285750" y="742950"/>
                </a:lnTo>
                <a:lnTo>
                  <a:pt x="5143500" y="742950"/>
                </a:lnTo>
                <a:lnTo>
                  <a:pt x="5143500" y="2371725"/>
                </a:lnTo>
              </a:path>
            </a:pathLst>
          </a:custGeom>
          <a:noFill/>
          <a:ln w="38100">
            <a:solidFill>
              <a:srgbClr val="FF0000"/>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cxnSp>
        <p:nvCxnSpPr>
          <p:cNvPr id="48" name="Straight Arrow Connector 47">
            <a:extLst>
              <a:ext uri="{FF2B5EF4-FFF2-40B4-BE49-F238E27FC236}">
                <a16:creationId xmlns:a16="http://schemas.microsoft.com/office/drawing/2014/main" id="{E5A1E8CA-7A7C-7924-6ABE-A50EF7F19497}"/>
              </a:ext>
            </a:extLst>
          </p:cNvPr>
          <p:cNvCxnSpPr>
            <a:cxnSpLocks/>
          </p:cNvCxnSpPr>
          <p:nvPr/>
        </p:nvCxnSpPr>
        <p:spPr>
          <a:xfrm>
            <a:off x="8686800" y="3908428"/>
            <a:ext cx="0" cy="2367144"/>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5620A941-E336-0AB7-AE77-FD5C2EFBF852}"/>
              </a:ext>
            </a:extLst>
          </p:cNvPr>
          <p:cNvGrpSpPr/>
          <p:nvPr/>
        </p:nvGrpSpPr>
        <p:grpSpPr>
          <a:xfrm>
            <a:off x="6181766" y="6255993"/>
            <a:ext cx="4632423" cy="1144467"/>
            <a:chOff x="6101355" y="6575896"/>
            <a:chExt cx="4632423" cy="1144467"/>
          </a:xfrm>
        </p:grpSpPr>
        <p:grpSp>
          <p:nvGrpSpPr>
            <p:cNvPr id="35" name="Group 35"/>
            <p:cNvGrpSpPr/>
            <p:nvPr/>
          </p:nvGrpSpPr>
          <p:grpSpPr>
            <a:xfrm>
              <a:off x="6101355" y="6575896"/>
              <a:ext cx="4632423" cy="1144467"/>
              <a:chOff x="0" y="0"/>
              <a:chExt cx="1919419" cy="474203"/>
            </a:xfrm>
          </p:grpSpPr>
          <p:sp>
            <p:nvSpPr>
              <p:cNvPr id="36" name="Freeform 36"/>
              <p:cNvSpPr/>
              <p:nvPr/>
            </p:nvSpPr>
            <p:spPr>
              <a:xfrm>
                <a:off x="0" y="0"/>
                <a:ext cx="1919419" cy="474203"/>
              </a:xfrm>
              <a:custGeom>
                <a:avLst/>
                <a:gdLst/>
                <a:ahLst/>
                <a:cxnLst/>
                <a:rect l="l" t="t" r="r" b="b"/>
                <a:pathLst>
                  <a:path w="1919419" h="474203">
                    <a:moveTo>
                      <a:pt x="33425" y="0"/>
                    </a:moveTo>
                    <a:lnTo>
                      <a:pt x="1885994" y="0"/>
                    </a:lnTo>
                    <a:cubicBezTo>
                      <a:pt x="1904454" y="0"/>
                      <a:pt x="1919419" y="14965"/>
                      <a:pt x="1919419" y="33425"/>
                    </a:cubicBezTo>
                    <a:lnTo>
                      <a:pt x="1919419" y="440778"/>
                    </a:lnTo>
                    <a:cubicBezTo>
                      <a:pt x="1919419" y="459239"/>
                      <a:pt x="1904454" y="474203"/>
                      <a:pt x="1885994" y="474203"/>
                    </a:cubicBezTo>
                    <a:lnTo>
                      <a:pt x="33425" y="474203"/>
                    </a:lnTo>
                    <a:cubicBezTo>
                      <a:pt x="14965" y="474203"/>
                      <a:pt x="0" y="459239"/>
                      <a:pt x="0" y="440778"/>
                    </a:cubicBezTo>
                    <a:lnTo>
                      <a:pt x="0" y="33425"/>
                    </a:lnTo>
                    <a:cubicBezTo>
                      <a:pt x="0" y="14965"/>
                      <a:pt x="14965" y="0"/>
                      <a:pt x="33425" y="0"/>
                    </a:cubicBezTo>
                    <a:close/>
                  </a:path>
                </a:pathLst>
              </a:custGeom>
              <a:gradFill rotWithShape="1">
                <a:gsLst>
                  <a:gs pos="0">
                    <a:srgbClr val="CF428E">
                      <a:alpha val="100000"/>
                    </a:srgbClr>
                  </a:gs>
                  <a:gs pos="100000">
                    <a:srgbClr val="610876">
                      <a:alpha val="100000"/>
                    </a:srgbClr>
                  </a:gs>
                </a:gsLst>
                <a:lin ang="0"/>
              </a:gradFill>
              <a:ln cap="sq">
                <a:noFill/>
                <a:prstDash val="solid"/>
                <a:miter/>
              </a:ln>
            </p:spPr>
            <p:txBody>
              <a:bodyPr/>
              <a:lstStyle/>
              <a:p>
                <a:endParaRPr lang="en-VN"/>
              </a:p>
            </p:txBody>
          </p:sp>
          <p:sp>
            <p:nvSpPr>
              <p:cNvPr id="37" name="TextBox 37"/>
              <p:cNvSpPr txBox="1"/>
              <p:nvPr/>
            </p:nvSpPr>
            <p:spPr>
              <a:xfrm>
                <a:off x="0" y="-38100"/>
                <a:ext cx="1919419" cy="512303"/>
              </a:xfrm>
              <a:prstGeom prst="rect">
                <a:avLst/>
              </a:prstGeom>
            </p:spPr>
            <p:txBody>
              <a:bodyPr lIns="32291" tIns="32291" rIns="32291" bIns="32291" rtlCol="0" anchor="ctr"/>
              <a:lstStyle/>
              <a:p>
                <a:pPr algn="ctr">
                  <a:lnSpc>
                    <a:spcPts val="2660"/>
                  </a:lnSpc>
                </a:pPr>
                <a:endParaRPr/>
              </a:p>
            </p:txBody>
          </p:sp>
        </p:grpSp>
        <p:sp>
          <p:nvSpPr>
            <p:cNvPr id="38" name="TextBox 38"/>
            <p:cNvSpPr txBox="1"/>
            <p:nvPr/>
          </p:nvSpPr>
          <p:spPr>
            <a:xfrm>
              <a:off x="6316043" y="6917389"/>
              <a:ext cx="4157001" cy="802973"/>
            </a:xfrm>
            <a:prstGeom prst="rect">
              <a:avLst/>
            </a:prstGeom>
          </p:spPr>
          <p:txBody>
            <a:bodyPr lIns="0" tIns="0" rIns="0" bIns="0" rtlCol="0" anchor="t">
              <a:spAutoFit/>
            </a:bodyPr>
            <a:lstStyle/>
            <a:p>
              <a:pPr algn="ctr">
                <a:lnSpc>
                  <a:spcPts val="3194"/>
                </a:lnSpc>
              </a:pPr>
              <a:r>
                <a:rPr lang="en-US" sz="2662" b="1">
                  <a:solidFill>
                    <a:srgbClr val="FFFFFF"/>
                  </a:solidFill>
                  <a:latin typeface="Muli Bold"/>
                  <a:ea typeface="Muli Bold"/>
                  <a:cs typeface="Muli Bold"/>
                  <a:sym typeface="Muli Bold"/>
                </a:rPr>
                <a:t>CHỦ TỊCH UBND</a:t>
              </a:r>
            </a:p>
          </p:txBody>
        </p:sp>
      </p:grpSp>
      <p:grpSp>
        <p:nvGrpSpPr>
          <p:cNvPr id="50" name="Group 49">
            <a:extLst>
              <a:ext uri="{FF2B5EF4-FFF2-40B4-BE49-F238E27FC236}">
                <a16:creationId xmlns:a16="http://schemas.microsoft.com/office/drawing/2014/main" id="{34308A08-99B2-3278-5844-AD1AC54529DF}"/>
              </a:ext>
            </a:extLst>
          </p:cNvPr>
          <p:cNvGrpSpPr/>
          <p:nvPr/>
        </p:nvGrpSpPr>
        <p:grpSpPr>
          <a:xfrm>
            <a:off x="6101355" y="1644889"/>
            <a:ext cx="4632423" cy="1144467"/>
            <a:chOff x="6101355" y="1644889"/>
            <a:chExt cx="4632423" cy="1144467"/>
          </a:xfrm>
        </p:grpSpPr>
        <p:grpSp>
          <p:nvGrpSpPr>
            <p:cNvPr id="25" name="Group 25"/>
            <p:cNvGrpSpPr/>
            <p:nvPr/>
          </p:nvGrpSpPr>
          <p:grpSpPr>
            <a:xfrm>
              <a:off x="6101355" y="1644889"/>
              <a:ext cx="4632423" cy="1144467"/>
              <a:chOff x="0" y="0"/>
              <a:chExt cx="1919419" cy="474203"/>
            </a:xfrm>
          </p:grpSpPr>
          <p:sp>
            <p:nvSpPr>
              <p:cNvPr id="27" name="TextBox 27"/>
              <p:cNvSpPr txBox="1"/>
              <p:nvPr/>
            </p:nvSpPr>
            <p:spPr>
              <a:xfrm>
                <a:off x="0" y="-38100"/>
                <a:ext cx="1919419" cy="512303"/>
              </a:xfrm>
              <a:prstGeom prst="rect">
                <a:avLst/>
              </a:prstGeom>
            </p:spPr>
            <p:txBody>
              <a:bodyPr lIns="32291" tIns="32291" rIns="32291" bIns="32291" rtlCol="0" anchor="ctr"/>
              <a:lstStyle/>
              <a:p>
                <a:pPr algn="ctr">
                  <a:lnSpc>
                    <a:spcPts val="2660"/>
                  </a:lnSpc>
                </a:pPr>
                <a:endParaRPr/>
              </a:p>
            </p:txBody>
          </p:sp>
          <p:sp>
            <p:nvSpPr>
              <p:cNvPr id="26" name="Freeform 26"/>
              <p:cNvSpPr/>
              <p:nvPr/>
            </p:nvSpPr>
            <p:spPr>
              <a:xfrm>
                <a:off x="0" y="0"/>
                <a:ext cx="1919419" cy="474203"/>
              </a:xfrm>
              <a:custGeom>
                <a:avLst/>
                <a:gdLst/>
                <a:ahLst/>
                <a:cxnLst/>
                <a:rect l="l" t="t" r="r" b="b"/>
                <a:pathLst>
                  <a:path w="1919419" h="474203">
                    <a:moveTo>
                      <a:pt x="33425" y="0"/>
                    </a:moveTo>
                    <a:lnTo>
                      <a:pt x="1885994" y="0"/>
                    </a:lnTo>
                    <a:cubicBezTo>
                      <a:pt x="1904454" y="0"/>
                      <a:pt x="1919419" y="14965"/>
                      <a:pt x="1919419" y="33425"/>
                    </a:cubicBezTo>
                    <a:lnTo>
                      <a:pt x="1919419" y="440778"/>
                    </a:lnTo>
                    <a:cubicBezTo>
                      <a:pt x="1919419" y="459239"/>
                      <a:pt x="1904454" y="474203"/>
                      <a:pt x="1885994" y="474203"/>
                    </a:cubicBezTo>
                    <a:lnTo>
                      <a:pt x="33425" y="474203"/>
                    </a:lnTo>
                    <a:cubicBezTo>
                      <a:pt x="14965" y="474203"/>
                      <a:pt x="0" y="459239"/>
                      <a:pt x="0" y="440778"/>
                    </a:cubicBezTo>
                    <a:lnTo>
                      <a:pt x="0" y="33425"/>
                    </a:lnTo>
                    <a:cubicBezTo>
                      <a:pt x="0" y="14965"/>
                      <a:pt x="14965" y="0"/>
                      <a:pt x="33425" y="0"/>
                    </a:cubicBezTo>
                    <a:close/>
                  </a:path>
                </a:pathLst>
              </a:custGeom>
              <a:solidFill>
                <a:srgbClr val="FF6D4D"/>
              </a:solidFill>
              <a:ln cap="sq">
                <a:noFill/>
                <a:prstDash val="solid"/>
                <a:miter/>
              </a:ln>
            </p:spPr>
            <p:txBody>
              <a:bodyPr/>
              <a:lstStyle/>
              <a:p>
                <a:endParaRPr lang="en-VN"/>
              </a:p>
            </p:txBody>
          </p:sp>
        </p:grpSp>
        <p:sp>
          <p:nvSpPr>
            <p:cNvPr id="40" name="TextBox 40"/>
            <p:cNvSpPr txBox="1"/>
            <p:nvPr/>
          </p:nvSpPr>
          <p:spPr>
            <a:xfrm>
              <a:off x="6339067" y="1948151"/>
              <a:ext cx="4157001" cy="400050"/>
            </a:xfrm>
            <a:prstGeom prst="rect">
              <a:avLst/>
            </a:prstGeom>
          </p:spPr>
          <p:txBody>
            <a:bodyPr lIns="0" tIns="0" rIns="0" bIns="0" rtlCol="0" anchor="t">
              <a:spAutoFit/>
            </a:bodyPr>
            <a:lstStyle/>
            <a:p>
              <a:pPr algn="ctr">
                <a:lnSpc>
                  <a:spcPts val="3194"/>
                </a:lnSpc>
              </a:pPr>
              <a:r>
                <a:rPr lang="en-US" sz="2662" b="1">
                  <a:solidFill>
                    <a:srgbClr val="FFFFFF"/>
                  </a:solidFill>
                  <a:latin typeface="Muli Bold"/>
                  <a:ea typeface="Muli Bold"/>
                  <a:cs typeface="Muli Bold"/>
                  <a:sym typeface="Muli Bold"/>
                </a:rPr>
                <a:t>CẤP HUYỆN</a:t>
              </a:r>
            </a:p>
          </p:txBody>
        </p:sp>
      </p:grpSp>
      <p:grpSp>
        <p:nvGrpSpPr>
          <p:cNvPr id="51" name="Group 50">
            <a:extLst>
              <a:ext uri="{FF2B5EF4-FFF2-40B4-BE49-F238E27FC236}">
                <a16:creationId xmlns:a16="http://schemas.microsoft.com/office/drawing/2014/main" id="{1DF4522A-4367-2509-C210-EE1D7DDCB4D1}"/>
              </a:ext>
            </a:extLst>
          </p:cNvPr>
          <p:cNvGrpSpPr/>
          <p:nvPr/>
        </p:nvGrpSpPr>
        <p:grpSpPr>
          <a:xfrm>
            <a:off x="6171180" y="9035722"/>
            <a:ext cx="4632423" cy="1144467"/>
            <a:chOff x="6171180" y="8787162"/>
            <a:chExt cx="4632423" cy="1144467"/>
          </a:xfrm>
        </p:grpSpPr>
        <p:grpSp>
          <p:nvGrpSpPr>
            <p:cNvPr id="28" name="Group 28"/>
            <p:cNvGrpSpPr/>
            <p:nvPr/>
          </p:nvGrpSpPr>
          <p:grpSpPr>
            <a:xfrm>
              <a:off x="6171180" y="8787162"/>
              <a:ext cx="4632423" cy="1144467"/>
              <a:chOff x="0" y="0"/>
              <a:chExt cx="1919419" cy="474203"/>
            </a:xfrm>
          </p:grpSpPr>
          <p:sp>
            <p:nvSpPr>
              <p:cNvPr id="29" name="Freeform 29"/>
              <p:cNvSpPr/>
              <p:nvPr/>
            </p:nvSpPr>
            <p:spPr>
              <a:xfrm>
                <a:off x="0" y="0"/>
                <a:ext cx="1919419" cy="474203"/>
              </a:xfrm>
              <a:custGeom>
                <a:avLst/>
                <a:gdLst/>
                <a:ahLst/>
                <a:cxnLst/>
                <a:rect l="l" t="t" r="r" b="b"/>
                <a:pathLst>
                  <a:path w="1919419" h="474203">
                    <a:moveTo>
                      <a:pt x="33425" y="0"/>
                    </a:moveTo>
                    <a:lnTo>
                      <a:pt x="1885994" y="0"/>
                    </a:lnTo>
                    <a:cubicBezTo>
                      <a:pt x="1904454" y="0"/>
                      <a:pt x="1919419" y="14965"/>
                      <a:pt x="1919419" y="33425"/>
                    </a:cubicBezTo>
                    <a:lnTo>
                      <a:pt x="1919419" y="440778"/>
                    </a:lnTo>
                    <a:cubicBezTo>
                      <a:pt x="1919419" y="459239"/>
                      <a:pt x="1904454" y="474203"/>
                      <a:pt x="1885994" y="474203"/>
                    </a:cubicBezTo>
                    <a:lnTo>
                      <a:pt x="33425" y="474203"/>
                    </a:lnTo>
                    <a:cubicBezTo>
                      <a:pt x="14965" y="474203"/>
                      <a:pt x="0" y="459239"/>
                      <a:pt x="0" y="440778"/>
                    </a:cubicBezTo>
                    <a:lnTo>
                      <a:pt x="0" y="33425"/>
                    </a:lnTo>
                    <a:cubicBezTo>
                      <a:pt x="0" y="14965"/>
                      <a:pt x="14965" y="0"/>
                      <a:pt x="33425" y="0"/>
                    </a:cubicBezTo>
                    <a:close/>
                  </a:path>
                </a:pathLst>
              </a:custGeom>
              <a:solidFill>
                <a:srgbClr val="FFDE59"/>
              </a:solidFill>
              <a:ln cap="sq">
                <a:noFill/>
                <a:prstDash val="solid"/>
                <a:miter/>
              </a:ln>
            </p:spPr>
            <p:txBody>
              <a:bodyPr/>
              <a:lstStyle/>
              <a:p>
                <a:endParaRPr lang="en-VN"/>
              </a:p>
            </p:txBody>
          </p:sp>
          <p:sp>
            <p:nvSpPr>
              <p:cNvPr id="30" name="TextBox 30"/>
              <p:cNvSpPr txBox="1"/>
              <p:nvPr/>
            </p:nvSpPr>
            <p:spPr>
              <a:xfrm>
                <a:off x="0" y="-38100"/>
                <a:ext cx="1919419" cy="512303"/>
              </a:xfrm>
              <a:prstGeom prst="rect">
                <a:avLst/>
              </a:prstGeom>
            </p:spPr>
            <p:txBody>
              <a:bodyPr lIns="32291" tIns="32291" rIns="32291" bIns="32291" rtlCol="0" anchor="ctr"/>
              <a:lstStyle/>
              <a:p>
                <a:pPr algn="ctr">
                  <a:lnSpc>
                    <a:spcPts val="2660"/>
                  </a:lnSpc>
                </a:pPr>
                <a:endParaRPr/>
              </a:p>
            </p:txBody>
          </p:sp>
        </p:grpSp>
        <p:sp>
          <p:nvSpPr>
            <p:cNvPr id="41" name="TextBox 41"/>
            <p:cNvSpPr txBox="1"/>
            <p:nvPr/>
          </p:nvSpPr>
          <p:spPr>
            <a:xfrm>
              <a:off x="6408891" y="9159371"/>
              <a:ext cx="4157001" cy="400050"/>
            </a:xfrm>
            <a:prstGeom prst="rect">
              <a:avLst/>
            </a:prstGeom>
          </p:spPr>
          <p:txBody>
            <a:bodyPr lIns="0" tIns="0" rIns="0" bIns="0" rtlCol="0" anchor="t">
              <a:spAutoFit/>
            </a:bodyPr>
            <a:lstStyle/>
            <a:p>
              <a:pPr algn="ctr">
                <a:lnSpc>
                  <a:spcPts val="3194"/>
                </a:lnSpc>
              </a:pPr>
              <a:r>
                <a:rPr lang="en-US" sz="2662" b="1">
                  <a:solidFill>
                    <a:srgbClr val="FFFFFF"/>
                  </a:solidFill>
                  <a:latin typeface="Muli Bold"/>
                  <a:ea typeface="Muli Bold"/>
                  <a:cs typeface="Muli Bold"/>
                  <a:sym typeface="Muli Bold"/>
                </a:rPr>
                <a:t>CẤP XÃ</a:t>
              </a:r>
            </a:p>
          </p:txBody>
        </p:sp>
      </p:grpSp>
    </p:spTree>
  </p:cSld>
  <p:clrMapOvr>
    <a:masterClrMapping/>
  </p:clrMapOvr>
  <p:transition spd="med">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VN"/>
          </a:p>
        </p:txBody>
      </p:sp>
      <p:sp>
        <p:nvSpPr>
          <p:cNvPr id="3" name="TextBox 3"/>
          <p:cNvSpPr txBox="1"/>
          <p:nvPr/>
        </p:nvSpPr>
        <p:spPr>
          <a:xfrm>
            <a:off x="1595748" y="1483125"/>
            <a:ext cx="4845156" cy="434593"/>
          </a:xfrm>
          <a:prstGeom prst="rect">
            <a:avLst/>
          </a:prstGeom>
        </p:spPr>
        <p:txBody>
          <a:bodyPr lIns="0" tIns="0" rIns="0" bIns="0" rtlCol="0" anchor="t">
            <a:spAutoFit/>
          </a:bodyPr>
          <a:lstStyle/>
          <a:p>
            <a:pPr algn="l">
              <a:lnSpc>
                <a:spcPts val="3496"/>
              </a:lnSpc>
            </a:pPr>
            <a:r>
              <a:rPr lang="en-US" sz="2914" b="1">
                <a:solidFill>
                  <a:srgbClr val="FFFFFF"/>
                </a:solidFill>
                <a:latin typeface="Muli Bold"/>
                <a:ea typeface="Muli Bold"/>
                <a:cs typeface="Muli Bold"/>
                <a:sym typeface="Muli Bold"/>
              </a:rPr>
              <a:t>TECHNICAL INTEGRATION</a:t>
            </a:r>
          </a:p>
        </p:txBody>
      </p:sp>
      <p:sp>
        <p:nvSpPr>
          <p:cNvPr id="4" name="TextBox 4"/>
          <p:cNvSpPr txBox="1"/>
          <p:nvPr/>
        </p:nvSpPr>
        <p:spPr>
          <a:xfrm>
            <a:off x="9651480" y="1483125"/>
            <a:ext cx="4845156" cy="434593"/>
          </a:xfrm>
          <a:prstGeom prst="rect">
            <a:avLst/>
          </a:prstGeom>
        </p:spPr>
        <p:txBody>
          <a:bodyPr lIns="0" tIns="0" rIns="0" bIns="0" rtlCol="0" anchor="t">
            <a:spAutoFit/>
          </a:bodyPr>
          <a:lstStyle/>
          <a:p>
            <a:pPr algn="l">
              <a:lnSpc>
                <a:spcPts val="3496"/>
              </a:lnSpc>
            </a:pPr>
            <a:r>
              <a:rPr lang="en-US" sz="2914" b="1">
                <a:solidFill>
                  <a:srgbClr val="FFFFFF"/>
                </a:solidFill>
                <a:latin typeface="Muli Bold"/>
                <a:ea typeface="Muli Bold"/>
                <a:cs typeface="Muli Bold"/>
                <a:sym typeface="Muli Bold"/>
              </a:rPr>
              <a:t>MARKET COMPETITION</a:t>
            </a:r>
          </a:p>
        </p:txBody>
      </p:sp>
      <p:grpSp>
        <p:nvGrpSpPr>
          <p:cNvPr id="5" name="Group 5"/>
          <p:cNvGrpSpPr/>
          <p:nvPr/>
        </p:nvGrpSpPr>
        <p:grpSpPr>
          <a:xfrm rot="5400000">
            <a:off x="14980706" y="1474313"/>
            <a:ext cx="7257962" cy="1297936"/>
            <a:chOff x="0" y="0"/>
            <a:chExt cx="2272559" cy="406400"/>
          </a:xfrm>
        </p:grpSpPr>
        <p:sp>
          <p:nvSpPr>
            <p:cNvPr id="6" name="Freeform 6"/>
            <p:cNvSpPr/>
            <p:nvPr/>
          </p:nvSpPr>
          <p:spPr>
            <a:xfrm>
              <a:off x="0" y="0"/>
              <a:ext cx="2272559" cy="406400"/>
            </a:xfrm>
            <a:custGeom>
              <a:avLst/>
              <a:gdLst/>
              <a:ahLst/>
              <a:cxnLst/>
              <a:rect l="l" t="t" r="r" b="b"/>
              <a:pathLst>
                <a:path w="2272559" h="406400">
                  <a:moveTo>
                    <a:pt x="2069359" y="0"/>
                  </a:moveTo>
                  <a:cubicBezTo>
                    <a:pt x="2181583" y="0"/>
                    <a:pt x="2272559" y="90976"/>
                    <a:pt x="2272559" y="203200"/>
                  </a:cubicBezTo>
                  <a:cubicBezTo>
                    <a:pt x="2272559" y="315424"/>
                    <a:pt x="2181583" y="406400"/>
                    <a:pt x="2069359"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7" name="TextBox 7"/>
            <p:cNvSpPr txBox="1"/>
            <p:nvPr/>
          </p:nvSpPr>
          <p:spPr>
            <a:xfrm>
              <a:off x="0" y="-38100"/>
              <a:ext cx="2272559" cy="444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5400000">
            <a:off x="-3873191" y="7514751"/>
            <a:ext cx="7257962" cy="1297936"/>
            <a:chOff x="0" y="0"/>
            <a:chExt cx="2272559" cy="406400"/>
          </a:xfrm>
        </p:grpSpPr>
        <p:sp>
          <p:nvSpPr>
            <p:cNvPr id="9" name="Freeform 9"/>
            <p:cNvSpPr/>
            <p:nvPr/>
          </p:nvSpPr>
          <p:spPr>
            <a:xfrm>
              <a:off x="0" y="0"/>
              <a:ext cx="2272559" cy="406400"/>
            </a:xfrm>
            <a:custGeom>
              <a:avLst/>
              <a:gdLst/>
              <a:ahLst/>
              <a:cxnLst/>
              <a:rect l="l" t="t" r="r" b="b"/>
              <a:pathLst>
                <a:path w="2272559" h="406400">
                  <a:moveTo>
                    <a:pt x="2069359" y="0"/>
                  </a:moveTo>
                  <a:cubicBezTo>
                    <a:pt x="2181583" y="0"/>
                    <a:pt x="2272559" y="90976"/>
                    <a:pt x="2272559" y="203200"/>
                  </a:cubicBezTo>
                  <a:cubicBezTo>
                    <a:pt x="2272559" y="315424"/>
                    <a:pt x="2181583" y="406400"/>
                    <a:pt x="2069359"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10" name="TextBox 10"/>
            <p:cNvSpPr txBox="1"/>
            <p:nvPr/>
          </p:nvSpPr>
          <p:spPr>
            <a:xfrm>
              <a:off x="0" y="-38100"/>
              <a:ext cx="2272559" cy="444500"/>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471602" y="178195"/>
            <a:ext cx="14473394" cy="2561590"/>
          </a:xfrm>
          <a:prstGeom prst="rect">
            <a:avLst/>
          </a:prstGeom>
        </p:spPr>
        <p:txBody>
          <a:bodyPr lIns="0" tIns="0" rIns="0" bIns="0" rtlCol="0" anchor="t">
            <a:spAutoFit/>
          </a:bodyPr>
          <a:lstStyle/>
          <a:p>
            <a:pPr algn="ctr">
              <a:lnSpc>
                <a:spcPts val="6860"/>
              </a:lnSpc>
            </a:pPr>
            <a:r>
              <a:rPr lang="en-US" sz="4900" b="1">
                <a:solidFill>
                  <a:srgbClr val="610876"/>
                </a:solidFill>
                <a:latin typeface="Muli Bold"/>
                <a:ea typeface="Muli Bold"/>
                <a:cs typeface="Muli Bold"/>
                <a:sym typeface="Muli Bold"/>
              </a:rPr>
              <a:t>QUY ĐỊNH ĐẢM BẢO CHO MÔ HÌNH </a:t>
            </a:r>
          </a:p>
          <a:p>
            <a:pPr algn="ctr">
              <a:lnSpc>
                <a:spcPts val="6860"/>
              </a:lnSpc>
            </a:pPr>
            <a:r>
              <a:rPr lang="en-US" sz="4900" b="1">
                <a:solidFill>
                  <a:srgbClr val="610876"/>
                </a:solidFill>
                <a:latin typeface="Muli Bold"/>
                <a:ea typeface="Muli Bold"/>
                <a:cs typeface="Muli Bold"/>
                <a:sym typeface="Muli Bold"/>
              </a:rPr>
              <a:t>CHÍNH QUYỀN ĐỊA PHƯƠNG 2 CẤP VẬN HÀNH </a:t>
            </a:r>
          </a:p>
          <a:p>
            <a:pPr algn="ctr">
              <a:lnSpc>
                <a:spcPts val="6860"/>
              </a:lnSpc>
              <a:spcBef>
                <a:spcPct val="0"/>
              </a:spcBef>
            </a:pPr>
            <a:endParaRPr lang="en-US" sz="4900" b="1">
              <a:solidFill>
                <a:srgbClr val="610876"/>
              </a:solidFill>
              <a:latin typeface="Muli Bold"/>
              <a:ea typeface="Muli Bold"/>
              <a:cs typeface="Muli Bold"/>
              <a:sym typeface="Muli Bold"/>
            </a:endParaRPr>
          </a:p>
        </p:txBody>
      </p:sp>
      <p:sp>
        <p:nvSpPr>
          <p:cNvPr id="12" name="Freeform 12"/>
          <p:cNvSpPr/>
          <p:nvPr/>
        </p:nvSpPr>
        <p:spPr>
          <a:xfrm>
            <a:off x="2285876" y="1917718"/>
            <a:ext cx="2528454" cy="2525293"/>
          </a:xfrm>
          <a:custGeom>
            <a:avLst/>
            <a:gdLst/>
            <a:ahLst/>
            <a:cxnLst/>
            <a:rect l="l" t="t" r="r" b="b"/>
            <a:pathLst>
              <a:path w="2528454" h="2525293">
                <a:moveTo>
                  <a:pt x="0" y="0"/>
                </a:moveTo>
                <a:lnTo>
                  <a:pt x="2528453" y="0"/>
                </a:lnTo>
                <a:lnTo>
                  <a:pt x="2528453" y="2525294"/>
                </a:lnTo>
                <a:lnTo>
                  <a:pt x="0" y="2525294"/>
                </a:lnTo>
                <a:lnTo>
                  <a:pt x="0" y="0"/>
                </a:lnTo>
                <a:close/>
              </a:path>
            </a:pathLst>
          </a:custGeom>
          <a:blipFill>
            <a:blip r:embed="rId3"/>
            <a:stretch>
              <a:fillRect/>
            </a:stretch>
          </a:blipFill>
        </p:spPr>
        <p:txBody>
          <a:bodyPr/>
          <a:lstStyle/>
          <a:p>
            <a:endParaRPr lang="en-VN"/>
          </a:p>
        </p:txBody>
      </p:sp>
      <p:grpSp>
        <p:nvGrpSpPr>
          <p:cNvPr id="13" name="Group 13"/>
          <p:cNvGrpSpPr/>
          <p:nvPr/>
        </p:nvGrpSpPr>
        <p:grpSpPr>
          <a:xfrm>
            <a:off x="2387547" y="2017810"/>
            <a:ext cx="2325111" cy="2325111"/>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15" name="TextBox 15"/>
            <p:cNvSpPr txBox="1"/>
            <p:nvPr/>
          </p:nvSpPr>
          <p:spPr>
            <a:xfrm>
              <a:off x="76200" y="38100"/>
              <a:ext cx="660400" cy="698500"/>
            </a:xfrm>
            <a:prstGeom prst="rect">
              <a:avLst/>
            </a:prstGeom>
          </p:spPr>
          <p:txBody>
            <a:bodyPr lIns="23048" tIns="23048" rIns="23048" bIns="23048" rtlCol="0" anchor="ctr"/>
            <a:lstStyle/>
            <a:p>
              <a:pPr algn="ctr">
                <a:lnSpc>
                  <a:spcPts val="2659"/>
                </a:lnSpc>
              </a:pPr>
              <a:endParaRPr/>
            </a:p>
          </p:txBody>
        </p:sp>
      </p:grpSp>
      <p:grpSp>
        <p:nvGrpSpPr>
          <p:cNvPr id="19" name="Group 19"/>
          <p:cNvGrpSpPr/>
          <p:nvPr/>
        </p:nvGrpSpPr>
        <p:grpSpPr>
          <a:xfrm>
            <a:off x="1233891" y="4671612"/>
            <a:ext cx="4632423" cy="4072474"/>
            <a:chOff x="0" y="0"/>
            <a:chExt cx="1919419" cy="1687407"/>
          </a:xfrm>
        </p:grpSpPr>
        <p:sp>
          <p:nvSpPr>
            <p:cNvPr id="20" name="Freeform 20"/>
            <p:cNvSpPr/>
            <p:nvPr/>
          </p:nvSpPr>
          <p:spPr>
            <a:xfrm>
              <a:off x="0" y="0"/>
              <a:ext cx="1919419" cy="1687407"/>
            </a:xfrm>
            <a:custGeom>
              <a:avLst/>
              <a:gdLst/>
              <a:ahLst/>
              <a:cxnLst/>
              <a:rect l="l" t="t" r="r" b="b"/>
              <a:pathLst>
                <a:path w="1919419" h="1687407">
                  <a:moveTo>
                    <a:pt x="33425" y="0"/>
                  </a:moveTo>
                  <a:lnTo>
                    <a:pt x="1885994" y="0"/>
                  </a:lnTo>
                  <a:cubicBezTo>
                    <a:pt x="1904454" y="0"/>
                    <a:pt x="1919419" y="14965"/>
                    <a:pt x="1919419" y="33425"/>
                  </a:cubicBezTo>
                  <a:lnTo>
                    <a:pt x="1919419" y="1653982"/>
                  </a:lnTo>
                  <a:cubicBezTo>
                    <a:pt x="1919419" y="1672442"/>
                    <a:pt x="1904454" y="1687407"/>
                    <a:pt x="1885994" y="1687407"/>
                  </a:cubicBezTo>
                  <a:lnTo>
                    <a:pt x="33425" y="1687407"/>
                  </a:lnTo>
                  <a:cubicBezTo>
                    <a:pt x="14965" y="1687407"/>
                    <a:pt x="0" y="1672442"/>
                    <a:pt x="0" y="1653982"/>
                  </a:cubicBezTo>
                  <a:lnTo>
                    <a:pt x="0" y="33425"/>
                  </a:lnTo>
                  <a:cubicBezTo>
                    <a:pt x="0" y="14965"/>
                    <a:pt x="14965" y="0"/>
                    <a:pt x="33425" y="0"/>
                  </a:cubicBezTo>
                  <a:close/>
                </a:path>
              </a:pathLst>
            </a:custGeom>
            <a:gradFill rotWithShape="1">
              <a:gsLst>
                <a:gs pos="0">
                  <a:srgbClr val="CF428E">
                    <a:alpha val="100000"/>
                  </a:srgbClr>
                </a:gs>
                <a:gs pos="100000">
                  <a:srgbClr val="610876">
                    <a:alpha val="100000"/>
                  </a:srgbClr>
                </a:gs>
              </a:gsLst>
              <a:lin ang="0"/>
            </a:gradFill>
            <a:ln cap="sq">
              <a:noFill/>
              <a:prstDash val="solid"/>
              <a:miter/>
            </a:ln>
          </p:spPr>
          <p:txBody>
            <a:bodyPr/>
            <a:lstStyle/>
            <a:p>
              <a:endParaRPr lang="en-VN"/>
            </a:p>
          </p:txBody>
        </p:sp>
        <p:sp>
          <p:nvSpPr>
            <p:cNvPr id="21" name="TextBox 21"/>
            <p:cNvSpPr txBox="1"/>
            <p:nvPr/>
          </p:nvSpPr>
          <p:spPr>
            <a:xfrm>
              <a:off x="0" y="-38100"/>
              <a:ext cx="1919419" cy="1725507"/>
            </a:xfrm>
            <a:prstGeom prst="rect">
              <a:avLst/>
            </a:prstGeom>
          </p:spPr>
          <p:txBody>
            <a:bodyPr lIns="32291" tIns="32291" rIns="32291" bIns="32291" rtlCol="0" anchor="ctr"/>
            <a:lstStyle/>
            <a:p>
              <a:pPr algn="ctr">
                <a:lnSpc>
                  <a:spcPts val="2660"/>
                </a:lnSpc>
              </a:pPr>
              <a:endParaRPr/>
            </a:p>
          </p:txBody>
        </p:sp>
      </p:grpSp>
      <p:grpSp>
        <p:nvGrpSpPr>
          <p:cNvPr id="22" name="Group 22"/>
          <p:cNvGrpSpPr/>
          <p:nvPr/>
        </p:nvGrpSpPr>
        <p:grpSpPr>
          <a:xfrm>
            <a:off x="7068227" y="4671612"/>
            <a:ext cx="4632423" cy="4072474"/>
            <a:chOff x="0" y="0"/>
            <a:chExt cx="1919419" cy="1687407"/>
          </a:xfrm>
        </p:grpSpPr>
        <p:sp>
          <p:nvSpPr>
            <p:cNvPr id="23" name="Freeform 23"/>
            <p:cNvSpPr/>
            <p:nvPr/>
          </p:nvSpPr>
          <p:spPr>
            <a:xfrm>
              <a:off x="0" y="0"/>
              <a:ext cx="1919419" cy="1687407"/>
            </a:xfrm>
            <a:custGeom>
              <a:avLst/>
              <a:gdLst/>
              <a:ahLst/>
              <a:cxnLst/>
              <a:rect l="l" t="t" r="r" b="b"/>
              <a:pathLst>
                <a:path w="1919419" h="1687407">
                  <a:moveTo>
                    <a:pt x="33425" y="0"/>
                  </a:moveTo>
                  <a:lnTo>
                    <a:pt x="1885994" y="0"/>
                  </a:lnTo>
                  <a:cubicBezTo>
                    <a:pt x="1904454" y="0"/>
                    <a:pt x="1919419" y="14965"/>
                    <a:pt x="1919419" y="33425"/>
                  </a:cubicBezTo>
                  <a:lnTo>
                    <a:pt x="1919419" y="1653982"/>
                  </a:lnTo>
                  <a:cubicBezTo>
                    <a:pt x="1919419" y="1672442"/>
                    <a:pt x="1904454" y="1687407"/>
                    <a:pt x="1885994" y="1687407"/>
                  </a:cubicBezTo>
                  <a:lnTo>
                    <a:pt x="33425" y="1687407"/>
                  </a:lnTo>
                  <a:cubicBezTo>
                    <a:pt x="14965" y="1687407"/>
                    <a:pt x="0" y="1672442"/>
                    <a:pt x="0" y="1653982"/>
                  </a:cubicBezTo>
                  <a:lnTo>
                    <a:pt x="0" y="33425"/>
                  </a:lnTo>
                  <a:cubicBezTo>
                    <a:pt x="0" y="14965"/>
                    <a:pt x="14965" y="0"/>
                    <a:pt x="33425" y="0"/>
                  </a:cubicBezTo>
                  <a:close/>
                </a:path>
              </a:pathLst>
            </a:custGeom>
            <a:gradFill rotWithShape="1">
              <a:gsLst>
                <a:gs pos="0">
                  <a:srgbClr val="CF428E">
                    <a:alpha val="100000"/>
                  </a:srgbClr>
                </a:gs>
                <a:gs pos="100000">
                  <a:srgbClr val="610876">
                    <a:alpha val="100000"/>
                  </a:srgbClr>
                </a:gs>
              </a:gsLst>
              <a:lin ang="0"/>
            </a:gradFill>
            <a:ln cap="sq">
              <a:noFill/>
              <a:prstDash val="solid"/>
              <a:miter/>
            </a:ln>
          </p:spPr>
          <p:txBody>
            <a:bodyPr/>
            <a:lstStyle/>
            <a:p>
              <a:endParaRPr lang="en-VN"/>
            </a:p>
          </p:txBody>
        </p:sp>
        <p:sp>
          <p:nvSpPr>
            <p:cNvPr id="24" name="TextBox 24"/>
            <p:cNvSpPr txBox="1"/>
            <p:nvPr/>
          </p:nvSpPr>
          <p:spPr>
            <a:xfrm>
              <a:off x="0" y="-38100"/>
              <a:ext cx="1919419" cy="1725507"/>
            </a:xfrm>
            <a:prstGeom prst="rect">
              <a:avLst/>
            </a:prstGeom>
          </p:spPr>
          <p:txBody>
            <a:bodyPr lIns="32291" tIns="32291" rIns="32291" bIns="32291" rtlCol="0" anchor="ctr"/>
            <a:lstStyle/>
            <a:p>
              <a:pPr algn="ctr">
                <a:lnSpc>
                  <a:spcPts val="2660"/>
                </a:lnSpc>
              </a:pPr>
              <a:endParaRPr/>
            </a:p>
          </p:txBody>
        </p:sp>
      </p:grpSp>
      <p:grpSp>
        <p:nvGrpSpPr>
          <p:cNvPr id="25" name="Group 25"/>
          <p:cNvGrpSpPr/>
          <p:nvPr/>
        </p:nvGrpSpPr>
        <p:grpSpPr>
          <a:xfrm>
            <a:off x="12608913" y="4662087"/>
            <a:ext cx="4632423" cy="5385274"/>
            <a:chOff x="0" y="0"/>
            <a:chExt cx="1919419" cy="2231358"/>
          </a:xfrm>
        </p:grpSpPr>
        <p:sp>
          <p:nvSpPr>
            <p:cNvPr id="26" name="Freeform 26"/>
            <p:cNvSpPr/>
            <p:nvPr/>
          </p:nvSpPr>
          <p:spPr>
            <a:xfrm>
              <a:off x="0" y="0"/>
              <a:ext cx="1919419" cy="2231358"/>
            </a:xfrm>
            <a:custGeom>
              <a:avLst/>
              <a:gdLst/>
              <a:ahLst/>
              <a:cxnLst/>
              <a:rect l="l" t="t" r="r" b="b"/>
              <a:pathLst>
                <a:path w="1919419" h="2231358">
                  <a:moveTo>
                    <a:pt x="33425" y="0"/>
                  </a:moveTo>
                  <a:lnTo>
                    <a:pt x="1885994" y="0"/>
                  </a:lnTo>
                  <a:cubicBezTo>
                    <a:pt x="1904454" y="0"/>
                    <a:pt x="1919419" y="14965"/>
                    <a:pt x="1919419" y="33425"/>
                  </a:cubicBezTo>
                  <a:lnTo>
                    <a:pt x="1919419" y="2197933"/>
                  </a:lnTo>
                  <a:cubicBezTo>
                    <a:pt x="1919419" y="2206798"/>
                    <a:pt x="1915897" y="2215300"/>
                    <a:pt x="1909629" y="2221568"/>
                  </a:cubicBezTo>
                  <a:cubicBezTo>
                    <a:pt x="1903361" y="2227837"/>
                    <a:pt x="1894859" y="2231358"/>
                    <a:pt x="1885994" y="2231358"/>
                  </a:cubicBezTo>
                  <a:lnTo>
                    <a:pt x="33425" y="2231358"/>
                  </a:lnTo>
                  <a:cubicBezTo>
                    <a:pt x="14965" y="2231358"/>
                    <a:pt x="0" y="2216394"/>
                    <a:pt x="0" y="2197933"/>
                  </a:cubicBezTo>
                  <a:lnTo>
                    <a:pt x="0" y="33425"/>
                  </a:lnTo>
                  <a:cubicBezTo>
                    <a:pt x="0" y="14965"/>
                    <a:pt x="14965" y="0"/>
                    <a:pt x="33425" y="0"/>
                  </a:cubicBezTo>
                  <a:close/>
                </a:path>
              </a:pathLst>
            </a:custGeom>
            <a:gradFill rotWithShape="1">
              <a:gsLst>
                <a:gs pos="0">
                  <a:srgbClr val="CF428E">
                    <a:alpha val="100000"/>
                  </a:srgbClr>
                </a:gs>
                <a:gs pos="100000">
                  <a:srgbClr val="610876">
                    <a:alpha val="100000"/>
                  </a:srgbClr>
                </a:gs>
              </a:gsLst>
              <a:lin ang="0"/>
            </a:gradFill>
            <a:ln cap="sq">
              <a:noFill/>
              <a:prstDash val="solid"/>
              <a:miter/>
            </a:ln>
          </p:spPr>
          <p:txBody>
            <a:bodyPr/>
            <a:lstStyle/>
            <a:p>
              <a:endParaRPr lang="en-VN"/>
            </a:p>
          </p:txBody>
        </p:sp>
        <p:sp>
          <p:nvSpPr>
            <p:cNvPr id="27" name="TextBox 27"/>
            <p:cNvSpPr txBox="1"/>
            <p:nvPr/>
          </p:nvSpPr>
          <p:spPr>
            <a:xfrm>
              <a:off x="0" y="-38100"/>
              <a:ext cx="1919419" cy="2269458"/>
            </a:xfrm>
            <a:prstGeom prst="rect">
              <a:avLst/>
            </a:prstGeom>
          </p:spPr>
          <p:txBody>
            <a:bodyPr lIns="32291" tIns="32291" rIns="32291" bIns="32291" rtlCol="0" anchor="ctr"/>
            <a:lstStyle/>
            <a:p>
              <a:pPr algn="ctr">
                <a:lnSpc>
                  <a:spcPts val="2660"/>
                </a:lnSpc>
              </a:pPr>
              <a:endParaRPr/>
            </a:p>
          </p:txBody>
        </p:sp>
      </p:grpSp>
      <p:sp>
        <p:nvSpPr>
          <p:cNvPr id="28" name="Freeform 28"/>
          <p:cNvSpPr/>
          <p:nvPr/>
        </p:nvSpPr>
        <p:spPr>
          <a:xfrm>
            <a:off x="2739796" y="2402935"/>
            <a:ext cx="1620612" cy="1554861"/>
          </a:xfrm>
          <a:custGeom>
            <a:avLst/>
            <a:gdLst/>
            <a:ahLst/>
            <a:cxnLst/>
            <a:rect l="l" t="t" r="r" b="b"/>
            <a:pathLst>
              <a:path w="1620612" h="1554861">
                <a:moveTo>
                  <a:pt x="0" y="0"/>
                </a:moveTo>
                <a:lnTo>
                  <a:pt x="1620613" y="0"/>
                </a:lnTo>
                <a:lnTo>
                  <a:pt x="1620613" y="1554860"/>
                </a:lnTo>
                <a:lnTo>
                  <a:pt x="0" y="15548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VN"/>
          </a:p>
        </p:txBody>
      </p:sp>
      <p:sp>
        <p:nvSpPr>
          <p:cNvPr id="29" name="TextBox 29"/>
          <p:cNvSpPr txBox="1"/>
          <p:nvPr/>
        </p:nvSpPr>
        <p:spPr>
          <a:xfrm>
            <a:off x="1471602" y="4884699"/>
            <a:ext cx="4157001" cy="3699539"/>
          </a:xfrm>
          <a:prstGeom prst="rect">
            <a:avLst/>
          </a:prstGeom>
        </p:spPr>
        <p:txBody>
          <a:bodyPr lIns="0" tIns="0" rIns="0" bIns="0" rtlCol="0" anchor="t">
            <a:spAutoFit/>
          </a:bodyPr>
          <a:lstStyle/>
          <a:p>
            <a:pPr algn="ctr">
              <a:lnSpc>
                <a:spcPts val="2879"/>
              </a:lnSpc>
            </a:pPr>
            <a:r>
              <a:rPr lang="en-US" sz="2400" b="1">
                <a:solidFill>
                  <a:srgbClr val="FFFFFF"/>
                </a:solidFill>
                <a:latin typeface="Muli Bold"/>
                <a:ea typeface="Muli Bold"/>
                <a:cs typeface="Muli Bold"/>
                <a:sym typeface="Muli Bold"/>
              </a:rPr>
              <a:t>Văn phòng đăng ký đất đai có chi nhánh </a:t>
            </a:r>
            <a:r>
              <a:rPr lang="en-US" sz="2400" b="1">
                <a:solidFill>
                  <a:srgbClr val="FFFF00"/>
                </a:solidFill>
                <a:latin typeface="Muli Bold"/>
                <a:ea typeface="Muli Bold"/>
                <a:cs typeface="Muli Bold"/>
                <a:sym typeface="Muli Bold"/>
              </a:rPr>
              <a:t>đặt tại xã hoặc khu vực liên xã, phường </a:t>
            </a:r>
            <a:r>
              <a:rPr lang="en-US" sz="2400" b="1">
                <a:solidFill>
                  <a:srgbClr val="FFFFFF"/>
                </a:solidFill>
                <a:latin typeface="Muli Bold"/>
                <a:ea typeface="Muli Bold"/>
                <a:cs typeface="Muli Bold"/>
                <a:sym typeface="Muli Bold"/>
              </a:rPr>
              <a:t>và Tổ chức phát triển quỹ đất </a:t>
            </a:r>
            <a:r>
              <a:rPr lang="en-US" sz="2400" b="1">
                <a:solidFill>
                  <a:srgbClr val="FFFF00"/>
                </a:solidFill>
                <a:latin typeface="Muli Bold"/>
                <a:ea typeface="Muli Bold"/>
                <a:cs typeface="Muli Bold"/>
                <a:sym typeface="Muli Bold"/>
              </a:rPr>
              <a:t>được thành lập chi nhánh khu vực; </a:t>
            </a:r>
            <a:r>
              <a:rPr lang="en-US" sz="2400" b="1">
                <a:solidFill>
                  <a:srgbClr val="FFFFFF"/>
                </a:solidFill>
                <a:latin typeface="Muli Bold"/>
                <a:ea typeface="Muli Bold"/>
                <a:cs typeface="Muli Bold"/>
                <a:sym typeface="Muli Bold"/>
              </a:rPr>
              <a:t>cho phép đơn vị sự nghiệp công lập thuộc UBND xã được thực hiện các nhiệm vụ của Tổ chức phát triển quỹ đất</a:t>
            </a:r>
          </a:p>
        </p:txBody>
      </p:sp>
      <p:sp>
        <p:nvSpPr>
          <p:cNvPr id="30" name="TextBox 30"/>
          <p:cNvSpPr txBox="1"/>
          <p:nvPr/>
        </p:nvSpPr>
        <p:spPr>
          <a:xfrm>
            <a:off x="7305939" y="4884699"/>
            <a:ext cx="4157001" cy="2211952"/>
          </a:xfrm>
          <a:prstGeom prst="rect">
            <a:avLst/>
          </a:prstGeom>
        </p:spPr>
        <p:txBody>
          <a:bodyPr lIns="0" tIns="0" rIns="0" bIns="0" rtlCol="0" anchor="t">
            <a:spAutoFit/>
          </a:bodyPr>
          <a:lstStyle/>
          <a:p>
            <a:pPr algn="ctr">
              <a:lnSpc>
                <a:spcPts val="2879"/>
              </a:lnSpc>
            </a:pPr>
            <a:r>
              <a:rPr lang="en-US" sz="2400" b="1">
                <a:solidFill>
                  <a:srgbClr val="FFFFFF"/>
                </a:solidFill>
                <a:latin typeface="Muli Bold"/>
                <a:ea typeface="Muli Bold"/>
                <a:cs typeface="Muli Bold"/>
                <a:sym typeface="Muli Bold"/>
              </a:rPr>
              <a:t>Quy định cơ chế </a:t>
            </a:r>
            <a:r>
              <a:rPr lang="en-US" sz="2400" b="1">
                <a:solidFill>
                  <a:srgbClr val="FFFF00"/>
                </a:solidFill>
                <a:latin typeface="Muli Bold"/>
                <a:ea typeface="Muli Bold"/>
                <a:cs typeface="Muli Bold"/>
                <a:sym typeface="Muli Bold"/>
              </a:rPr>
              <a:t>lựa chọn nơi nộp hồ sơ</a:t>
            </a:r>
            <a:r>
              <a:rPr lang="en-US" sz="2400" b="1">
                <a:solidFill>
                  <a:srgbClr val="FF3131"/>
                </a:solidFill>
                <a:latin typeface="Muli Bold"/>
                <a:ea typeface="Muli Bold"/>
                <a:cs typeface="Muli Bold"/>
                <a:sym typeface="Muli Bold"/>
              </a:rPr>
              <a:t> </a:t>
            </a:r>
            <a:r>
              <a:rPr lang="en-US" sz="2400" b="1">
                <a:solidFill>
                  <a:srgbClr val="FFFFFF"/>
                </a:solidFill>
                <a:latin typeface="Muli Bold"/>
                <a:ea typeface="Muli Bold"/>
                <a:cs typeface="Muli Bold"/>
                <a:sym typeface="Muli Bold"/>
              </a:rPr>
              <a:t>của người đăng ký đất đai mà không phụ thuộc vào cơ quan giải quyết tại địa bàn cấp xã nơi có đất.</a:t>
            </a:r>
          </a:p>
        </p:txBody>
      </p:sp>
      <p:sp>
        <p:nvSpPr>
          <p:cNvPr id="31" name="TextBox 31"/>
          <p:cNvSpPr txBox="1"/>
          <p:nvPr/>
        </p:nvSpPr>
        <p:spPr>
          <a:xfrm>
            <a:off x="12624073" y="4977697"/>
            <a:ext cx="4571370" cy="5187126"/>
          </a:xfrm>
          <a:prstGeom prst="rect">
            <a:avLst/>
          </a:prstGeom>
        </p:spPr>
        <p:txBody>
          <a:bodyPr lIns="0" tIns="0" rIns="0" bIns="0" rtlCol="0" anchor="t">
            <a:spAutoFit/>
          </a:bodyPr>
          <a:lstStyle/>
          <a:p>
            <a:pPr algn="ctr">
              <a:lnSpc>
                <a:spcPts val="2879"/>
              </a:lnSpc>
            </a:pPr>
            <a:r>
              <a:rPr lang="en-US" sz="2400" b="1">
                <a:solidFill>
                  <a:srgbClr val="FFFFFF"/>
                </a:solidFill>
                <a:latin typeface="Muli Bold"/>
                <a:ea typeface="Muli Bold"/>
                <a:cs typeface="Muli Bold"/>
                <a:sym typeface="Muli Bold"/>
              </a:rPr>
              <a:t>Quy định về QH, KHSDĐ cấp xã  </a:t>
            </a:r>
            <a:r>
              <a:rPr lang="en-US" sz="2400" b="1">
                <a:solidFill>
                  <a:srgbClr val="FFFF00"/>
                </a:solidFill>
                <a:latin typeface="Muli Bold"/>
                <a:ea typeface="Muli Bold"/>
                <a:cs typeface="Muli Bold"/>
                <a:sym typeface="Muli Bold"/>
              </a:rPr>
              <a:t>cho phép tiếp tục sử dụng </a:t>
            </a:r>
            <a:r>
              <a:rPr lang="en-US" sz="2400" b="1">
                <a:solidFill>
                  <a:srgbClr val="FFFFFF"/>
                </a:solidFill>
                <a:latin typeface="Muli Bold"/>
                <a:ea typeface="Muli Bold"/>
                <a:cs typeface="Muli Bold"/>
                <a:sym typeface="Muli Bold"/>
              </a:rPr>
              <a:t>QH, KHSDĐ cấp huyện, kế hoạch sử dụng đất hàng năm cấp huyện đã được phê duyệt hoặc chỉ tiêu sử dụng đất trong phương án phân bổ và khoanh vùng đất đai của quy hoạch tỉnh để làm căn cứ thực hiện các nhiệm vụ QLNN cho đến khi hoàn thành việc lập quy hoạch, kế hoạch sử dụng đất theo đơn vị hành chính mới</a:t>
            </a:r>
          </a:p>
          <a:p>
            <a:pPr algn="ctr">
              <a:lnSpc>
                <a:spcPts val="2879"/>
              </a:lnSpc>
            </a:pPr>
            <a:endParaRPr lang="en-US" sz="2400" b="1">
              <a:solidFill>
                <a:srgbClr val="FFFFFF"/>
              </a:solidFill>
              <a:latin typeface="Muli Bold"/>
              <a:ea typeface="Muli Bold"/>
              <a:cs typeface="Muli Bold"/>
              <a:sym typeface="Muli Bold"/>
            </a:endParaRPr>
          </a:p>
        </p:txBody>
      </p:sp>
      <p:sp>
        <p:nvSpPr>
          <p:cNvPr id="32" name="Freeform 32"/>
          <p:cNvSpPr/>
          <p:nvPr/>
        </p:nvSpPr>
        <p:spPr>
          <a:xfrm>
            <a:off x="8182399" y="2174217"/>
            <a:ext cx="2528454" cy="2525293"/>
          </a:xfrm>
          <a:custGeom>
            <a:avLst/>
            <a:gdLst/>
            <a:ahLst/>
            <a:cxnLst/>
            <a:rect l="l" t="t" r="r" b="b"/>
            <a:pathLst>
              <a:path w="2528454" h="2525293">
                <a:moveTo>
                  <a:pt x="0" y="0"/>
                </a:moveTo>
                <a:lnTo>
                  <a:pt x="2528454" y="0"/>
                </a:lnTo>
                <a:lnTo>
                  <a:pt x="2528454" y="2525293"/>
                </a:lnTo>
                <a:lnTo>
                  <a:pt x="0" y="2525293"/>
                </a:lnTo>
                <a:lnTo>
                  <a:pt x="0" y="0"/>
                </a:lnTo>
                <a:close/>
              </a:path>
            </a:pathLst>
          </a:custGeom>
          <a:blipFill>
            <a:blip r:embed="rId3"/>
            <a:stretch>
              <a:fillRect/>
            </a:stretch>
          </a:blipFill>
        </p:spPr>
        <p:txBody>
          <a:bodyPr/>
          <a:lstStyle/>
          <a:p>
            <a:endParaRPr lang="en-VN"/>
          </a:p>
        </p:txBody>
      </p:sp>
      <p:grpSp>
        <p:nvGrpSpPr>
          <p:cNvPr id="33" name="Group 33"/>
          <p:cNvGrpSpPr/>
          <p:nvPr/>
        </p:nvGrpSpPr>
        <p:grpSpPr>
          <a:xfrm>
            <a:off x="8284070" y="2274308"/>
            <a:ext cx="2325111" cy="2325111"/>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35" name="TextBox 35"/>
            <p:cNvSpPr txBox="1"/>
            <p:nvPr/>
          </p:nvSpPr>
          <p:spPr>
            <a:xfrm>
              <a:off x="76200" y="38100"/>
              <a:ext cx="660400" cy="698500"/>
            </a:xfrm>
            <a:prstGeom prst="rect">
              <a:avLst/>
            </a:prstGeom>
          </p:spPr>
          <p:txBody>
            <a:bodyPr lIns="23048" tIns="23048" rIns="23048" bIns="23048" rtlCol="0" anchor="ctr"/>
            <a:lstStyle/>
            <a:p>
              <a:pPr algn="ctr">
                <a:lnSpc>
                  <a:spcPts val="2659"/>
                </a:lnSpc>
              </a:pPr>
              <a:endParaRPr/>
            </a:p>
          </p:txBody>
        </p:sp>
      </p:grpSp>
      <p:sp>
        <p:nvSpPr>
          <p:cNvPr id="36" name="Freeform 36"/>
          <p:cNvSpPr/>
          <p:nvPr/>
        </p:nvSpPr>
        <p:spPr>
          <a:xfrm>
            <a:off x="8823708" y="2746956"/>
            <a:ext cx="1245836" cy="1379814"/>
          </a:xfrm>
          <a:custGeom>
            <a:avLst/>
            <a:gdLst/>
            <a:ahLst/>
            <a:cxnLst/>
            <a:rect l="l" t="t" r="r" b="b"/>
            <a:pathLst>
              <a:path w="1245836" h="1379814">
                <a:moveTo>
                  <a:pt x="0" y="0"/>
                </a:moveTo>
                <a:lnTo>
                  <a:pt x="1245836" y="0"/>
                </a:lnTo>
                <a:lnTo>
                  <a:pt x="1245836" y="1379814"/>
                </a:lnTo>
                <a:lnTo>
                  <a:pt x="0" y="137981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VN"/>
          </a:p>
        </p:txBody>
      </p:sp>
      <p:sp>
        <p:nvSpPr>
          <p:cNvPr id="37" name="Freeform 37"/>
          <p:cNvSpPr/>
          <p:nvPr/>
        </p:nvSpPr>
        <p:spPr>
          <a:xfrm>
            <a:off x="13807644" y="2083650"/>
            <a:ext cx="2528454" cy="2525293"/>
          </a:xfrm>
          <a:custGeom>
            <a:avLst/>
            <a:gdLst/>
            <a:ahLst/>
            <a:cxnLst/>
            <a:rect l="l" t="t" r="r" b="b"/>
            <a:pathLst>
              <a:path w="2528454" h="2525293">
                <a:moveTo>
                  <a:pt x="0" y="0"/>
                </a:moveTo>
                <a:lnTo>
                  <a:pt x="2528454" y="0"/>
                </a:lnTo>
                <a:lnTo>
                  <a:pt x="2528454" y="2525294"/>
                </a:lnTo>
                <a:lnTo>
                  <a:pt x="0" y="2525294"/>
                </a:lnTo>
                <a:lnTo>
                  <a:pt x="0" y="0"/>
                </a:lnTo>
                <a:close/>
              </a:path>
            </a:pathLst>
          </a:custGeom>
          <a:blipFill>
            <a:blip r:embed="rId3"/>
            <a:stretch>
              <a:fillRect/>
            </a:stretch>
          </a:blipFill>
        </p:spPr>
        <p:txBody>
          <a:bodyPr/>
          <a:lstStyle/>
          <a:p>
            <a:endParaRPr lang="en-VN"/>
          </a:p>
        </p:txBody>
      </p:sp>
      <p:grpSp>
        <p:nvGrpSpPr>
          <p:cNvPr id="38" name="Group 38"/>
          <p:cNvGrpSpPr/>
          <p:nvPr/>
        </p:nvGrpSpPr>
        <p:grpSpPr>
          <a:xfrm>
            <a:off x="13909316" y="2183742"/>
            <a:ext cx="2325111" cy="2325111"/>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40" name="TextBox 40"/>
            <p:cNvSpPr txBox="1"/>
            <p:nvPr/>
          </p:nvSpPr>
          <p:spPr>
            <a:xfrm>
              <a:off x="76200" y="38100"/>
              <a:ext cx="660400" cy="698500"/>
            </a:xfrm>
            <a:prstGeom prst="rect">
              <a:avLst/>
            </a:prstGeom>
          </p:spPr>
          <p:txBody>
            <a:bodyPr lIns="23048" tIns="23048" rIns="23048" bIns="23048" rtlCol="0" anchor="ctr"/>
            <a:lstStyle/>
            <a:p>
              <a:pPr algn="ctr">
                <a:lnSpc>
                  <a:spcPts val="2659"/>
                </a:lnSpc>
              </a:pPr>
              <a:endParaRPr/>
            </a:p>
          </p:txBody>
        </p:sp>
      </p:grpSp>
      <p:sp>
        <p:nvSpPr>
          <p:cNvPr id="41" name="Freeform 41"/>
          <p:cNvSpPr/>
          <p:nvPr/>
        </p:nvSpPr>
        <p:spPr>
          <a:xfrm>
            <a:off x="14294441" y="2568867"/>
            <a:ext cx="1554861" cy="1554861"/>
          </a:xfrm>
          <a:custGeom>
            <a:avLst/>
            <a:gdLst/>
            <a:ahLst/>
            <a:cxnLst/>
            <a:rect l="l" t="t" r="r" b="b"/>
            <a:pathLst>
              <a:path w="1554861" h="1554861">
                <a:moveTo>
                  <a:pt x="0" y="0"/>
                </a:moveTo>
                <a:lnTo>
                  <a:pt x="1554860" y="0"/>
                </a:lnTo>
                <a:lnTo>
                  <a:pt x="1554860" y="1554860"/>
                </a:lnTo>
                <a:lnTo>
                  <a:pt x="0" y="155486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VN"/>
          </a:p>
        </p:txBody>
      </p:sp>
    </p:spTree>
  </p:cSld>
  <p:clrMapOvr>
    <a:masterClrMapping/>
  </p:clrMapOvr>
  <p:transition spd="med">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VN"/>
          </a:p>
        </p:txBody>
      </p:sp>
      <p:sp>
        <p:nvSpPr>
          <p:cNvPr id="3" name="Freeform 3"/>
          <p:cNvSpPr/>
          <p:nvPr/>
        </p:nvSpPr>
        <p:spPr>
          <a:xfrm>
            <a:off x="11737540" y="140947"/>
            <a:ext cx="5776923" cy="5769702"/>
          </a:xfrm>
          <a:custGeom>
            <a:avLst/>
            <a:gdLst/>
            <a:ahLst/>
            <a:cxnLst/>
            <a:rect l="l" t="t" r="r" b="b"/>
            <a:pathLst>
              <a:path w="5776923" h="5769702">
                <a:moveTo>
                  <a:pt x="0" y="0"/>
                </a:moveTo>
                <a:lnTo>
                  <a:pt x="5776923" y="0"/>
                </a:lnTo>
                <a:lnTo>
                  <a:pt x="5776923" y="5769701"/>
                </a:lnTo>
                <a:lnTo>
                  <a:pt x="0" y="5769701"/>
                </a:lnTo>
                <a:lnTo>
                  <a:pt x="0" y="0"/>
                </a:lnTo>
                <a:close/>
              </a:path>
            </a:pathLst>
          </a:custGeom>
          <a:blipFill>
            <a:blip r:embed="rId3"/>
            <a:stretch>
              <a:fillRect/>
            </a:stretch>
          </a:blipFill>
        </p:spPr>
        <p:txBody>
          <a:bodyPr/>
          <a:lstStyle/>
          <a:p>
            <a:endParaRPr lang="en-VN"/>
          </a:p>
        </p:txBody>
      </p:sp>
      <p:grpSp>
        <p:nvGrpSpPr>
          <p:cNvPr id="4" name="Group 4"/>
          <p:cNvGrpSpPr/>
          <p:nvPr/>
        </p:nvGrpSpPr>
        <p:grpSpPr>
          <a:xfrm rot="1657751">
            <a:off x="13090958" y="2972266"/>
            <a:ext cx="10970501" cy="3324256"/>
            <a:chOff x="0" y="0"/>
            <a:chExt cx="1341176" cy="406400"/>
          </a:xfrm>
        </p:grpSpPr>
        <p:sp>
          <p:nvSpPr>
            <p:cNvPr id="5" name="Freeform 5"/>
            <p:cNvSpPr/>
            <p:nvPr/>
          </p:nvSpPr>
          <p:spPr>
            <a:xfrm>
              <a:off x="0" y="0"/>
              <a:ext cx="1341176" cy="406400"/>
            </a:xfrm>
            <a:custGeom>
              <a:avLst/>
              <a:gdLst/>
              <a:ahLst/>
              <a:cxnLst/>
              <a:rect l="l" t="t" r="r" b="b"/>
              <a:pathLst>
                <a:path w="1341176" h="406400">
                  <a:moveTo>
                    <a:pt x="1137976" y="0"/>
                  </a:moveTo>
                  <a:cubicBezTo>
                    <a:pt x="1250200" y="0"/>
                    <a:pt x="1341176" y="90976"/>
                    <a:pt x="1341176" y="203200"/>
                  </a:cubicBezTo>
                  <a:cubicBezTo>
                    <a:pt x="1341176" y="315424"/>
                    <a:pt x="1250200" y="406400"/>
                    <a:pt x="1137976"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6" name="TextBox 6"/>
            <p:cNvSpPr txBox="1"/>
            <p:nvPr/>
          </p:nvSpPr>
          <p:spPr>
            <a:xfrm>
              <a:off x="0" y="-38100"/>
              <a:ext cx="1341176" cy="444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rot="1733855">
            <a:off x="8807218" y="-239686"/>
            <a:ext cx="7257962" cy="1297936"/>
            <a:chOff x="0" y="0"/>
            <a:chExt cx="2272559" cy="406400"/>
          </a:xfrm>
        </p:grpSpPr>
        <p:sp>
          <p:nvSpPr>
            <p:cNvPr id="8" name="Freeform 8"/>
            <p:cNvSpPr/>
            <p:nvPr/>
          </p:nvSpPr>
          <p:spPr>
            <a:xfrm>
              <a:off x="0" y="0"/>
              <a:ext cx="2272559" cy="406400"/>
            </a:xfrm>
            <a:custGeom>
              <a:avLst/>
              <a:gdLst/>
              <a:ahLst/>
              <a:cxnLst/>
              <a:rect l="l" t="t" r="r" b="b"/>
              <a:pathLst>
                <a:path w="2272559" h="406400">
                  <a:moveTo>
                    <a:pt x="2069359" y="0"/>
                  </a:moveTo>
                  <a:cubicBezTo>
                    <a:pt x="2181583" y="0"/>
                    <a:pt x="2272559" y="90976"/>
                    <a:pt x="2272559" y="203200"/>
                  </a:cubicBezTo>
                  <a:cubicBezTo>
                    <a:pt x="2272559" y="315424"/>
                    <a:pt x="2181583" y="406400"/>
                    <a:pt x="2069359"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9" name="TextBox 9"/>
            <p:cNvSpPr txBox="1"/>
            <p:nvPr/>
          </p:nvSpPr>
          <p:spPr>
            <a:xfrm>
              <a:off x="0" y="-38100"/>
              <a:ext cx="2272559" cy="4445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rot="-9159104">
            <a:off x="13994582" y="3421165"/>
            <a:ext cx="3845554" cy="895026"/>
            <a:chOff x="0" y="0"/>
            <a:chExt cx="1746131" cy="406400"/>
          </a:xfrm>
        </p:grpSpPr>
        <p:sp>
          <p:nvSpPr>
            <p:cNvPr id="11" name="Freeform 11"/>
            <p:cNvSpPr/>
            <p:nvPr/>
          </p:nvSpPr>
          <p:spPr>
            <a:xfrm>
              <a:off x="0" y="0"/>
              <a:ext cx="1746131" cy="406400"/>
            </a:xfrm>
            <a:custGeom>
              <a:avLst/>
              <a:gdLst/>
              <a:ahLst/>
              <a:cxnLst/>
              <a:rect l="l" t="t" r="r" b="b"/>
              <a:pathLst>
                <a:path w="1746131" h="406400">
                  <a:moveTo>
                    <a:pt x="1542931" y="0"/>
                  </a:moveTo>
                  <a:cubicBezTo>
                    <a:pt x="1655156" y="0"/>
                    <a:pt x="1746131" y="90976"/>
                    <a:pt x="1746131" y="203200"/>
                  </a:cubicBezTo>
                  <a:cubicBezTo>
                    <a:pt x="1746131" y="315424"/>
                    <a:pt x="1655156" y="406400"/>
                    <a:pt x="1542931"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12" name="TextBox 12"/>
            <p:cNvSpPr txBox="1"/>
            <p:nvPr/>
          </p:nvSpPr>
          <p:spPr>
            <a:xfrm>
              <a:off x="0" y="-38100"/>
              <a:ext cx="1746131" cy="444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rot="-9159104">
            <a:off x="11523453" y="1738445"/>
            <a:ext cx="2662587" cy="619699"/>
            <a:chOff x="0" y="0"/>
            <a:chExt cx="1746131" cy="406400"/>
          </a:xfrm>
        </p:grpSpPr>
        <p:sp>
          <p:nvSpPr>
            <p:cNvPr id="14" name="Freeform 14"/>
            <p:cNvSpPr/>
            <p:nvPr/>
          </p:nvSpPr>
          <p:spPr>
            <a:xfrm>
              <a:off x="0" y="0"/>
              <a:ext cx="1746131" cy="406400"/>
            </a:xfrm>
            <a:custGeom>
              <a:avLst/>
              <a:gdLst/>
              <a:ahLst/>
              <a:cxnLst/>
              <a:rect l="l" t="t" r="r" b="b"/>
              <a:pathLst>
                <a:path w="1746131" h="406400">
                  <a:moveTo>
                    <a:pt x="1542931" y="0"/>
                  </a:moveTo>
                  <a:cubicBezTo>
                    <a:pt x="1655156" y="0"/>
                    <a:pt x="1746131" y="90976"/>
                    <a:pt x="1746131" y="203200"/>
                  </a:cubicBezTo>
                  <a:cubicBezTo>
                    <a:pt x="1746131" y="315424"/>
                    <a:pt x="1655156" y="406400"/>
                    <a:pt x="1542931" y="406400"/>
                  </a:cubicBezTo>
                  <a:lnTo>
                    <a:pt x="203200" y="406400"/>
                  </a:lnTo>
                  <a:cubicBezTo>
                    <a:pt x="90976" y="406400"/>
                    <a:pt x="0" y="315424"/>
                    <a:pt x="0" y="203200"/>
                  </a:cubicBezTo>
                  <a:cubicBezTo>
                    <a:pt x="0" y="90976"/>
                    <a:pt x="90976" y="0"/>
                    <a:pt x="203200" y="0"/>
                  </a:cubicBezTo>
                  <a:close/>
                </a:path>
              </a:pathLst>
            </a:custGeom>
            <a:gradFill rotWithShape="1">
              <a:gsLst>
                <a:gs pos="0">
                  <a:srgbClr val="CF428E">
                    <a:alpha val="100000"/>
                  </a:srgbClr>
                </a:gs>
                <a:gs pos="100000">
                  <a:srgbClr val="610876">
                    <a:alpha val="100000"/>
                  </a:srgbClr>
                </a:gs>
              </a:gsLst>
              <a:lin ang="0"/>
            </a:gradFill>
          </p:spPr>
          <p:txBody>
            <a:bodyPr/>
            <a:lstStyle/>
            <a:p>
              <a:endParaRPr lang="en-VN"/>
            </a:p>
          </p:txBody>
        </p:sp>
        <p:sp>
          <p:nvSpPr>
            <p:cNvPr id="15" name="TextBox 15"/>
            <p:cNvSpPr txBox="1"/>
            <p:nvPr/>
          </p:nvSpPr>
          <p:spPr>
            <a:xfrm>
              <a:off x="0" y="-38100"/>
              <a:ext cx="1746131" cy="444500"/>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rot="-3109545">
            <a:off x="-3775403" y="-2495248"/>
            <a:ext cx="10651239" cy="7047895"/>
          </a:xfrm>
          <a:custGeom>
            <a:avLst/>
            <a:gdLst/>
            <a:ahLst/>
            <a:cxnLst/>
            <a:rect l="l" t="t" r="r" b="b"/>
            <a:pathLst>
              <a:path w="10651239" h="7047895">
                <a:moveTo>
                  <a:pt x="0" y="0"/>
                </a:moveTo>
                <a:lnTo>
                  <a:pt x="10651238" y="0"/>
                </a:lnTo>
                <a:lnTo>
                  <a:pt x="10651238" y="7047896"/>
                </a:lnTo>
                <a:lnTo>
                  <a:pt x="0" y="7047896"/>
                </a:lnTo>
                <a:lnTo>
                  <a:pt x="0" y="0"/>
                </a:lnTo>
                <a:close/>
              </a:path>
            </a:pathLst>
          </a:custGeom>
          <a:blipFill>
            <a:blip r:embed="rId4">
              <a:alphaModFix amt="14000"/>
              <a:extLst>
                <a:ext uri="{96DAC541-7B7A-43D3-8B79-37D633B846F1}">
                  <asvg:svgBlip xmlns:asvg="http://schemas.microsoft.com/office/drawing/2016/SVG/main" xmlns="" r:embed="rId5"/>
                </a:ext>
              </a:extLst>
            </a:blip>
            <a:stretch>
              <a:fillRect/>
            </a:stretch>
          </a:blipFill>
        </p:spPr>
        <p:txBody>
          <a:bodyPr/>
          <a:lstStyle/>
          <a:p>
            <a:endParaRPr lang="en-VN"/>
          </a:p>
        </p:txBody>
      </p:sp>
      <p:grpSp>
        <p:nvGrpSpPr>
          <p:cNvPr id="17" name="Group 17"/>
          <p:cNvGrpSpPr/>
          <p:nvPr/>
        </p:nvGrpSpPr>
        <p:grpSpPr>
          <a:xfrm>
            <a:off x="11969836" y="369631"/>
            <a:ext cx="5312332" cy="5312332"/>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19" name="TextBox 19"/>
            <p:cNvSpPr txBox="1"/>
            <p:nvPr/>
          </p:nvSpPr>
          <p:spPr>
            <a:xfrm>
              <a:off x="76200" y="38100"/>
              <a:ext cx="660400" cy="698500"/>
            </a:xfrm>
            <a:prstGeom prst="rect">
              <a:avLst/>
            </a:prstGeom>
          </p:spPr>
          <p:txBody>
            <a:bodyPr lIns="39134" tIns="39134" rIns="39134" bIns="39134" rtlCol="0" anchor="ctr"/>
            <a:lstStyle/>
            <a:p>
              <a:pPr algn="ctr">
                <a:lnSpc>
                  <a:spcPts val="2659"/>
                </a:lnSpc>
              </a:pPr>
              <a:endParaRPr/>
            </a:p>
          </p:txBody>
        </p:sp>
      </p:grpSp>
      <p:sp>
        <p:nvSpPr>
          <p:cNvPr id="20" name="Freeform 20"/>
          <p:cNvSpPr/>
          <p:nvPr/>
        </p:nvSpPr>
        <p:spPr>
          <a:xfrm rot="5400000">
            <a:off x="12892938" y="-158907"/>
            <a:ext cx="3466128" cy="4902598"/>
          </a:xfrm>
          <a:custGeom>
            <a:avLst/>
            <a:gdLst/>
            <a:ahLst/>
            <a:cxnLst/>
            <a:rect l="l" t="t" r="r" b="b"/>
            <a:pathLst>
              <a:path w="3466128" h="4902598">
                <a:moveTo>
                  <a:pt x="0" y="0"/>
                </a:moveTo>
                <a:lnTo>
                  <a:pt x="3466127" y="0"/>
                </a:lnTo>
                <a:lnTo>
                  <a:pt x="3466127" y="4902598"/>
                </a:lnTo>
                <a:lnTo>
                  <a:pt x="0" y="4902598"/>
                </a:lnTo>
                <a:lnTo>
                  <a:pt x="0" y="0"/>
                </a:lnTo>
                <a:close/>
              </a:path>
            </a:pathLst>
          </a:custGeom>
          <a:blipFill>
            <a:blip r:embed="rId6">
              <a:extLst>
                <a:ext uri="{96DAC541-7B7A-43D3-8B79-37D633B846F1}">
                  <asvg:svgBlip xmlns:asvg="http://schemas.microsoft.com/office/drawing/2016/SVG/main" xmlns="" r:embed="rId7"/>
                </a:ext>
              </a:extLst>
            </a:blip>
            <a:stretch>
              <a:fillRect r="-41443"/>
            </a:stretch>
          </a:blipFill>
        </p:spPr>
        <p:txBody>
          <a:bodyPr/>
          <a:lstStyle/>
          <a:p>
            <a:endParaRPr lang="en-VN"/>
          </a:p>
        </p:txBody>
      </p:sp>
      <p:grpSp>
        <p:nvGrpSpPr>
          <p:cNvPr id="21" name="Group 21"/>
          <p:cNvGrpSpPr/>
          <p:nvPr/>
        </p:nvGrpSpPr>
        <p:grpSpPr>
          <a:xfrm>
            <a:off x="12323277" y="688007"/>
            <a:ext cx="4605449" cy="4605449"/>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25136" r="-25136"/>
              </a:stretch>
            </a:blipFill>
            <a:ln w="190500" cap="sq">
              <a:gradFill>
                <a:gsLst>
                  <a:gs pos="0">
                    <a:srgbClr val="CF428E">
                      <a:alpha val="100000"/>
                    </a:srgbClr>
                  </a:gs>
                  <a:gs pos="100000">
                    <a:srgbClr val="610876">
                      <a:alpha val="100000"/>
                    </a:srgbClr>
                  </a:gs>
                </a:gsLst>
                <a:lin ang="0"/>
              </a:gradFill>
              <a:prstDash val="solid"/>
              <a:miter/>
            </a:ln>
          </p:spPr>
          <p:txBody>
            <a:bodyPr/>
            <a:lstStyle/>
            <a:p>
              <a:endParaRPr lang="en-VN"/>
            </a:p>
          </p:txBody>
        </p:sp>
      </p:grpSp>
      <p:grpSp>
        <p:nvGrpSpPr>
          <p:cNvPr id="23" name="Group 23"/>
          <p:cNvGrpSpPr/>
          <p:nvPr/>
        </p:nvGrpSpPr>
        <p:grpSpPr>
          <a:xfrm rot="-9036676">
            <a:off x="12697615" y="520130"/>
            <a:ext cx="303218" cy="303218"/>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rot="-9036676">
            <a:off x="12284590" y="287510"/>
            <a:ext cx="303218" cy="303218"/>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28" name="TextBox 2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rot="-9036676">
            <a:off x="11871565" y="54889"/>
            <a:ext cx="303218" cy="303218"/>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2" name="TextBox 32"/>
          <p:cNvSpPr txBox="1"/>
          <p:nvPr/>
        </p:nvSpPr>
        <p:spPr>
          <a:xfrm>
            <a:off x="773537" y="933450"/>
            <a:ext cx="10026457" cy="839204"/>
          </a:xfrm>
          <a:prstGeom prst="rect">
            <a:avLst/>
          </a:prstGeom>
        </p:spPr>
        <p:txBody>
          <a:bodyPr wrap="square" lIns="0" tIns="0" rIns="0" bIns="0" rtlCol="0" anchor="t">
            <a:spAutoFit/>
          </a:bodyPr>
          <a:lstStyle/>
          <a:p>
            <a:pPr algn="l">
              <a:lnSpc>
                <a:spcPts val="7140"/>
              </a:lnSpc>
              <a:spcBef>
                <a:spcPct val="0"/>
              </a:spcBef>
            </a:pPr>
            <a:r>
              <a:rPr lang="en-US" sz="5100" b="1">
                <a:solidFill>
                  <a:srgbClr val="610876"/>
                </a:solidFill>
                <a:latin typeface="Muli Bold"/>
                <a:ea typeface="Muli Bold"/>
                <a:cs typeface="Muli Bold"/>
                <a:sym typeface="Muli Bold"/>
              </a:rPr>
              <a:t>CƠ SỞ PHÁP LÝ VÀ THỰC TIỄN</a:t>
            </a:r>
          </a:p>
        </p:txBody>
      </p:sp>
      <p:sp>
        <p:nvSpPr>
          <p:cNvPr id="33" name="TextBox 33"/>
          <p:cNvSpPr txBox="1"/>
          <p:nvPr/>
        </p:nvSpPr>
        <p:spPr>
          <a:xfrm>
            <a:off x="473115" y="2244767"/>
            <a:ext cx="11408424" cy="5196744"/>
          </a:xfrm>
          <a:prstGeom prst="rect">
            <a:avLst/>
          </a:prstGeom>
        </p:spPr>
        <p:txBody>
          <a:bodyPr wrap="square" lIns="0" tIns="0" rIns="0" bIns="0" rtlCol="0" anchor="t">
            <a:spAutoFit/>
          </a:bodyPr>
          <a:lstStyle/>
          <a:p>
            <a:pPr marL="463550" indent="-463550" algn="just">
              <a:lnSpc>
                <a:spcPts val="3359"/>
              </a:lnSpc>
            </a:pPr>
            <a:r>
              <a:rPr lang="en-US" sz="2400">
                <a:solidFill>
                  <a:srgbClr val="000000"/>
                </a:solidFill>
                <a:latin typeface="Muli"/>
                <a:ea typeface="Muli"/>
                <a:cs typeface="Muli"/>
                <a:sym typeface="Muli"/>
              </a:rPr>
              <a:t>📜 Các Nghị quyết, kết luận của Ban chấp hành Trung ương Đảng, Bộ Chính trị, Ban Bí thư (Nghị quyết số 18-NQ/TW, Nghị quyết số 60-NQ/TW, Kết luận số 127-KL/TW, Kết luận số 137-KL/TW, Kết luận số 155-KL/TW</a:t>
            </a:r>
          </a:p>
          <a:p>
            <a:pPr marL="401638" indent="-401638" algn="just">
              <a:lnSpc>
                <a:spcPts val="3359"/>
              </a:lnSpc>
            </a:pPr>
            <a:r>
              <a:rPr lang="en-US" sz="2400">
                <a:solidFill>
                  <a:srgbClr val="000000"/>
                </a:solidFill>
                <a:latin typeface="Muli"/>
                <a:ea typeface="Muli"/>
                <a:cs typeface="Muli"/>
                <a:sym typeface="Muli"/>
              </a:rPr>
              <a:t>📜 Luật Đất đai số 31/2024/QH15 đã được sửa đổi, bổ sung một số điều bởi Luật số 43/2024/QH15, 47C/2024/QH15 và 58/2024/QH15; </a:t>
            </a:r>
          </a:p>
          <a:p>
            <a:pPr algn="just">
              <a:lnSpc>
                <a:spcPts val="3359"/>
              </a:lnSpc>
            </a:pPr>
            <a:r>
              <a:rPr lang="en-US" sz="2400">
                <a:solidFill>
                  <a:srgbClr val="000000"/>
                </a:solidFill>
                <a:latin typeface="Muli"/>
                <a:ea typeface="Muli"/>
                <a:cs typeface="Muli"/>
                <a:sym typeface="Muli"/>
              </a:rPr>
              <a:t>📜 Luật Tổ chức chính quyền địa phương.</a:t>
            </a:r>
          </a:p>
          <a:p>
            <a:pPr algn="just">
              <a:lnSpc>
                <a:spcPts val="3359"/>
              </a:lnSpc>
            </a:pPr>
            <a:r>
              <a:rPr lang="en-US" sz="2400">
                <a:solidFill>
                  <a:srgbClr val="000000"/>
                </a:solidFill>
                <a:latin typeface="Muli"/>
                <a:ea typeface="Muli"/>
                <a:cs typeface="Muli"/>
                <a:sym typeface="Muli"/>
              </a:rPr>
              <a:t>📜 Nghị quyết số 190/2025/QH15 ngày 19/02/2025 của Quốc hội.</a:t>
            </a:r>
          </a:p>
          <a:p>
            <a:pPr algn="just">
              <a:lnSpc>
                <a:spcPts val="3359"/>
              </a:lnSpc>
            </a:pPr>
            <a:r>
              <a:rPr lang="en-US" sz="2400">
                <a:solidFill>
                  <a:srgbClr val="000000"/>
                </a:solidFill>
                <a:latin typeface="Muli"/>
                <a:ea typeface="Muli"/>
                <a:cs typeface="Muli"/>
                <a:sym typeface="Muli"/>
              </a:rPr>
              <a:t>📜 Nghị quyết số 74/NQ-CP Kế hoạch số 447/KH-CP, của Chính phủ.</a:t>
            </a:r>
          </a:p>
          <a:p>
            <a:pPr algn="just">
              <a:lnSpc>
                <a:spcPts val="3359"/>
              </a:lnSpc>
            </a:pPr>
            <a:r>
              <a:rPr lang="en-US" sz="2400">
                <a:solidFill>
                  <a:srgbClr val="000000"/>
                </a:solidFill>
                <a:latin typeface="Muli"/>
                <a:ea typeface="Muli"/>
                <a:cs typeface="Muli"/>
                <a:sym typeface="Muli"/>
              </a:rPr>
              <a:t>📜 Văn bản số 393/TTg-PL ngày 05 tháng 4 năm 2025 của Thủ tướng Chính phủ.</a:t>
            </a:r>
          </a:p>
          <a:p>
            <a:pPr marL="401638" indent="-401638" algn="just">
              <a:lnSpc>
                <a:spcPts val="3359"/>
              </a:lnSpc>
              <a:spcBef>
                <a:spcPct val="0"/>
              </a:spcBef>
            </a:pPr>
            <a:r>
              <a:rPr lang="en-US" sz="2400">
                <a:solidFill>
                  <a:srgbClr val="000000"/>
                </a:solidFill>
                <a:latin typeface="Muli"/>
                <a:ea typeface="Muli"/>
                <a:cs typeface="Muli"/>
                <a:sym typeface="Muli"/>
              </a:rPr>
              <a:t>📜 Kế hoạch số 40/KH-BCĐ ngày 19 tháng 4 năm 2025 của Ban Chỉ đạo sắp xếp đơn vị hành chính các cấp và xây dựng mô hình tổ chức chính quyền địa phương 02 cấp.</a:t>
            </a:r>
          </a:p>
        </p:txBody>
      </p:sp>
      <p:sp>
        <p:nvSpPr>
          <p:cNvPr id="34" name="TextBox 34"/>
          <p:cNvSpPr txBox="1"/>
          <p:nvPr/>
        </p:nvSpPr>
        <p:spPr>
          <a:xfrm>
            <a:off x="473115" y="7723297"/>
            <a:ext cx="15964247" cy="1663065"/>
          </a:xfrm>
          <a:prstGeom prst="rect">
            <a:avLst/>
          </a:prstGeom>
        </p:spPr>
        <p:txBody>
          <a:bodyPr lIns="0" tIns="0" rIns="0" bIns="0" rtlCol="0" anchor="t">
            <a:spAutoFit/>
          </a:bodyPr>
          <a:lstStyle/>
          <a:p>
            <a:pPr algn="just">
              <a:lnSpc>
                <a:spcPts val="3359"/>
              </a:lnSpc>
              <a:spcBef>
                <a:spcPct val="0"/>
              </a:spcBef>
            </a:pPr>
            <a:r>
              <a:rPr lang="en-US" sz="2400">
                <a:solidFill>
                  <a:srgbClr val="000000"/>
                </a:solidFill>
                <a:latin typeface="Muli"/>
                <a:ea typeface="Muli"/>
                <a:cs typeface="Muli"/>
                <a:sym typeface="Muli"/>
              </a:rPr>
              <a:t>📜 Kịp thời giải quyết các vấn đề liên quan đến sắp xếp đơn vị hành chính, kết thúc hoạt động của đơn vị hành chính cấp huyện, tổ chức chính quyền địa phương hai cấp, bảo đảm sau sắp xếp đơn vị hành chính hai cấp đi vào hoạt động thông suốt, không gián đoạn, không có khoảng trống pháp lý.</a:t>
            </a:r>
          </a:p>
          <a:p>
            <a:pPr algn="just">
              <a:lnSpc>
                <a:spcPts val="3359"/>
              </a:lnSpc>
              <a:spcBef>
                <a:spcPct val="0"/>
              </a:spcBef>
            </a:pPr>
            <a:endParaRPr lang="en-US" sz="2400">
              <a:solidFill>
                <a:srgbClr val="000000"/>
              </a:solidFill>
              <a:latin typeface="Muli"/>
              <a:ea typeface="Muli"/>
              <a:cs typeface="Muli"/>
              <a:sym typeface="Muli"/>
            </a:endParaRPr>
          </a:p>
        </p:txBody>
      </p:sp>
    </p:spTree>
  </p:cSld>
  <p:clrMapOvr>
    <a:masterClrMapping/>
  </p:clrMapOvr>
  <p:transition spd="med">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VN"/>
          </a:p>
        </p:txBody>
      </p:sp>
      <p:grpSp>
        <p:nvGrpSpPr>
          <p:cNvPr id="3" name="Group 3"/>
          <p:cNvGrpSpPr/>
          <p:nvPr/>
        </p:nvGrpSpPr>
        <p:grpSpPr>
          <a:xfrm>
            <a:off x="873924" y="2588629"/>
            <a:ext cx="7436608" cy="7140223"/>
            <a:chOff x="0" y="0"/>
            <a:chExt cx="2069280" cy="1986809"/>
          </a:xfrm>
        </p:grpSpPr>
        <p:sp>
          <p:nvSpPr>
            <p:cNvPr id="4" name="Freeform 4"/>
            <p:cNvSpPr/>
            <p:nvPr/>
          </p:nvSpPr>
          <p:spPr>
            <a:xfrm>
              <a:off x="0" y="0"/>
              <a:ext cx="2069280" cy="1986809"/>
            </a:xfrm>
            <a:custGeom>
              <a:avLst/>
              <a:gdLst/>
              <a:ahLst/>
              <a:cxnLst/>
              <a:rect l="l" t="t" r="r" b="b"/>
              <a:pathLst>
                <a:path w="2069280" h="1986809">
                  <a:moveTo>
                    <a:pt x="20821" y="0"/>
                  </a:moveTo>
                  <a:lnTo>
                    <a:pt x="2048459" y="0"/>
                  </a:lnTo>
                  <a:cubicBezTo>
                    <a:pt x="2053981" y="0"/>
                    <a:pt x="2059277" y="2194"/>
                    <a:pt x="2063181" y="6098"/>
                  </a:cubicBezTo>
                  <a:cubicBezTo>
                    <a:pt x="2067086" y="10003"/>
                    <a:pt x="2069280" y="15299"/>
                    <a:pt x="2069280" y="20821"/>
                  </a:cubicBezTo>
                  <a:lnTo>
                    <a:pt x="2069280" y="1965988"/>
                  </a:lnTo>
                  <a:cubicBezTo>
                    <a:pt x="2069280" y="1971510"/>
                    <a:pt x="2067086" y="1976806"/>
                    <a:pt x="2063181" y="1980711"/>
                  </a:cubicBezTo>
                  <a:cubicBezTo>
                    <a:pt x="2059277" y="1984615"/>
                    <a:pt x="2053981" y="1986809"/>
                    <a:pt x="2048459" y="1986809"/>
                  </a:cubicBezTo>
                  <a:lnTo>
                    <a:pt x="20821" y="1986809"/>
                  </a:lnTo>
                  <a:cubicBezTo>
                    <a:pt x="15299" y="1986809"/>
                    <a:pt x="10003" y="1984615"/>
                    <a:pt x="6098" y="1980711"/>
                  </a:cubicBezTo>
                  <a:cubicBezTo>
                    <a:pt x="2194" y="1976806"/>
                    <a:pt x="0" y="1971510"/>
                    <a:pt x="0" y="1965988"/>
                  </a:cubicBezTo>
                  <a:lnTo>
                    <a:pt x="0" y="20821"/>
                  </a:lnTo>
                  <a:cubicBezTo>
                    <a:pt x="0" y="15299"/>
                    <a:pt x="2194" y="10003"/>
                    <a:pt x="6098" y="6098"/>
                  </a:cubicBezTo>
                  <a:cubicBezTo>
                    <a:pt x="10003" y="2194"/>
                    <a:pt x="15299" y="0"/>
                    <a:pt x="20821" y="0"/>
                  </a:cubicBezTo>
                  <a:close/>
                </a:path>
              </a:pathLst>
            </a:custGeom>
            <a:solidFill>
              <a:srgbClr val="000000">
                <a:alpha val="0"/>
              </a:srgbClr>
            </a:solidFill>
            <a:ln w="47625" cap="sq">
              <a:gradFill>
                <a:gsLst>
                  <a:gs pos="0">
                    <a:srgbClr val="CF428E">
                      <a:alpha val="100000"/>
                    </a:srgbClr>
                  </a:gs>
                  <a:gs pos="100000">
                    <a:srgbClr val="610876">
                      <a:alpha val="100000"/>
                    </a:srgbClr>
                  </a:gs>
                </a:gsLst>
                <a:lin ang="0"/>
              </a:gradFill>
              <a:prstDash val="solid"/>
              <a:miter/>
            </a:ln>
          </p:spPr>
          <p:txBody>
            <a:bodyPr/>
            <a:lstStyle/>
            <a:p>
              <a:endParaRPr lang="en-VN"/>
            </a:p>
          </p:txBody>
        </p:sp>
        <p:sp>
          <p:nvSpPr>
            <p:cNvPr id="5" name="TextBox 5"/>
            <p:cNvSpPr txBox="1"/>
            <p:nvPr/>
          </p:nvSpPr>
          <p:spPr>
            <a:xfrm>
              <a:off x="0" y="-38100"/>
              <a:ext cx="2069280" cy="2024909"/>
            </a:xfrm>
            <a:prstGeom prst="rect">
              <a:avLst/>
            </a:prstGeom>
          </p:spPr>
          <p:txBody>
            <a:bodyPr lIns="43666" tIns="43666" rIns="43666" bIns="43666" rtlCol="0" anchor="ctr"/>
            <a:lstStyle/>
            <a:p>
              <a:pPr algn="ctr">
                <a:lnSpc>
                  <a:spcPts val="2660"/>
                </a:lnSpc>
              </a:pPr>
              <a:endParaRPr/>
            </a:p>
          </p:txBody>
        </p:sp>
      </p:grpSp>
      <p:grpSp>
        <p:nvGrpSpPr>
          <p:cNvPr id="6" name="Group 6"/>
          <p:cNvGrpSpPr/>
          <p:nvPr/>
        </p:nvGrpSpPr>
        <p:grpSpPr>
          <a:xfrm>
            <a:off x="873924" y="2151856"/>
            <a:ext cx="5448635" cy="838335"/>
            <a:chOff x="0" y="0"/>
            <a:chExt cx="1516115" cy="233272"/>
          </a:xfrm>
        </p:grpSpPr>
        <p:sp>
          <p:nvSpPr>
            <p:cNvPr id="7" name="Freeform 7"/>
            <p:cNvSpPr/>
            <p:nvPr/>
          </p:nvSpPr>
          <p:spPr>
            <a:xfrm>
              <a:off x="0" y="0"/>
              <a:ext cx="1516115" cy="233272"/>
            </a:xfrm>
            <a:custGeom>
              <a:avLst/>
              <a:gdLst/>
              <a:ahLst/>
              <a:cxnLst/>
              <a:rect l="l" t="t" r="r" b="b"/>
              <a:pathLst>
                <a:path w="1516115" h="233272">
                  <a:moveTo>
                    <a:pt x="28418" y="0"/>
                  </a:moveTo>
                  <a:lnTo>
                    <a:pt x="1487697" y="0"/>
                  </a:lnTo>
                  <a:cubicBezTo>
                    <a:pt x="1503392" y="0"/>
                    <a:pt x="1516115" y="12723"/>
                    <a:pt x="1516115" y="28418"/>
                  </a:cubicBezTo>
                  <a:lnTo>
                    <a:pt x="1516115" y="204854"/>
                  </a:lnTo>
                  <a:cubicBezTo>
                    <a:pt x="1516115" y="212391"/>
                    <a:pt x="1513121" y="219619"/>
                    <a:pt x="1507791" y="224948"/>
                  </a:cubicBezTo>
                  <a:cubicBezTo>
                    <a:pt x="1502462" y="230278"/>
                    <a:pt x="1495234" y="233272"/>
                    <a:pt x="1487697" y="233272"/>
                  </a:cubicBezTo>
                  <a:lnTo>
                    <a:pt x="28418" y="233272"/>
                  </a:lnTo>
                  <a:cubicBezTo>
                    <a:pt x="12723" y="233272"/>
                    <a:pt x="0" y="220548"/>
                    <a:pt x="0" y="204854"/>
                  </a:cubicBezTo>
                  <a:lnTo>
                    <a:pt x="0" y="28418"/>
                  </a:lnTo>
                  <a:cubicBezTo>
                    <a:pt x="0" y="20881"/>
                    <a:pt x="2994" y="13653"/>
                    <a:pt x="8323" y="8323"/>
                  </a:cubicBezTo>
                  <a:cubicBezTo>
                    <a:pt x="13653" y="2994"/>
                    <a:pt x="20881" y="0"/>
                    <a:pt x="28418" y="0"/>
                  </a:cubicBezTo>
                  <a:close/>
                </a:path>
              </a:pathLst>
            </a:custGeom>
            <a:gradFill rotWithShape="1">
              <a:gsLst>
                <a:gs pos="0">
                  <a:srgbClr val="CF428E">
                    <a:alpha val="100000"/>
                  </a:srgbClr>
                </a:gs>
                <a:gs pos="100000">
                  <a:srgbClr val="610876">
                    <a:alpha val="100000"/>
                  </a:srgbClr>
                </a:gs>
              </a:gsLst>
              <a:lin ang="0"/>
            </a:gradFill>
            <a:ln cap="sq">
              <a:noFill/>
              <a:prstDash val="solid"/>
              <a:miter/>
            </a:ln>
          </p:spPr>
          <p:txBody>
            <a:bodyPr/>
            <a:lstStyle/>
            <a:p>
              <a:endParaRPr lang="en-VN"/>
            </a:p>
          </p:txBody>
        </p:sp>
        <p:sp>
          <p:nvSpPr>
            <p:cNvPr id="8" name="TextBox 8"/>
            <p:cNvSpPr txBox="1"/>
            <p:nvPr/>
          </p:nvSpPr>
          <p:spPr>
            <a:xfrm>
              <a:off x="0" y="-38100"/>
              <a:ext cx="1516115" cy="271372"/>
            </a:xfrm>
            <a:prstGeom prst="rect">
              <a:avLst/>
            </a:prstGeom>
          </p:spPr>
          <p:txBody>
            <a:bodyPr lIns="43666" tIns="43666" rIns="43666" bIns="43666" rtlCol="0" anchor="ctr"/>
            <a:lstStyle/>
            <a:p>
              <a:pPr algn="ctr">
                <a:lnSpc>
                  <a:spcPts val="2660"/>
                </a:lnSpc>
              </a:pPr>
              <a:endParaRPr/>
            </a:p>
          </p:txBody>
        </p:sp>
      </p:grpSp>
      <p:grpSp>
        <p:nvGrpSpPr>
          <p:cNvPr id="9" name="Group 9"/>
          <p:cNvGrpSpPr/>
          <p:nvPr/>
        </p:nvGrpSpPr>
        <p:grpSpPr>
          <a:xfrm>
            <a:off x="8929657" y="2588629"/>
            <a:ext cx="8529617" cy="7140223"/>
            <a:chOff x="0" y="0"/>
            <a:chExt cx="2373416" cy="1986809"/>
          </a:xfrm>
        </p:grpSpPr>
        <p:sp>
          <p:nvSpPr>
            <p:cNvPr id="10" name="Freeform 10"/>
            <p:cNvSpPr/>
            <p:nvPr/>
          </p:nvSpPr>
          <p:spPr>
            <a:xfrm>
              <a:off x="0" y="0"/>
              <a:ext cx="2373416" cy="1986809"/>
            </a:xfrm>
            <a:custGeom>
              <a:avLst/>
              <a:gdLst/>
              <a:ahLst/>
              <a:cxnLst/>
              <a:rect l="l" t="t" r="r" b="b"/>
              <a:pathLst>
                <a:path w="2373416" h="1986809">
                  <a:moveTo>
                    <a:pt x="18153" y="0"/>
                  </a:moveTo>
                  <a:lnTo>
                    <a:pt x="2355263" y="0"/>
                  </a:lnTo>
                  <a:cubicBezTo>
                    <a:pt x="2365289" y="0"/>
                    <a:pt x="2373416" y="8127"/>
                    <a:pt x="2373416" y="18153"/>
                  </a:cubicBezTo>
                  <a:lnTo>
                    <a:pt x="2373416" y="1968656"/>
                  </a:lnTo>
                  <a:cubicBezTo>
                    <a:pt x="2373416" y="1973470"/>
                    <a:pt x="2371504" y="1978088"/>
                    <a:pt x="2368099" y="1981492"/>
                  </a:cubicBezTo>
                  <a:cubicBezTo>
                    <a:pt x="2364695" y="1984896"/>
                    <a:pt x="2360077" y="1986809"/>
                    <a:pt x="2355263" y="1986809"/>
                  </a:cubicBezTo>
                  <a:lnTo>
                    <a:pt x="18153" y="1986809"/>
                  </a:lnTo>
                  <a:cubicBezTo>
                    <a:pt x="13339" y="1986809"/>
                    <a:pt x="8721" y="1984896"/>
                    <a:pt x="5317" y="1981492"/>
                  </a:cubicBezTo>
                  <a:cubicBezTo>
                    <a:pt x="1913" y="1978088"/>
                    <a:pt x="0" y="1973470"/>
                    <a:pt x="0" y="1968656"/>
                  </a:cubicBezTo>
                  <a:lnTo>
                    <a:pt x="0" y="18153"/>
                  </a:lnTo>
                  <a:cubicBezTo>
                    <a:pt x="0" y="13339"/>
                    <a:pt x="1913" y="8721"/>
                    <a:pt x="5317" y="5317"/>
                  </a:cubicBezTo>
                  <a:cubicBezTo>
                    <a:pt x="8721" y="1913"/>
                    <a:pt x="13339" y="0"/>
                    <a:pt x="18153" y="0"/>
                  </a:cubicBezTo>
                  <a:close/>
                </a:path>
              </a:pathLst>
            </a:custGeom>
            <a:solidFill>
              <a:srgbClr val="000000">
                <a:alpha val="0"/>
              </a:srgbClr>
            </a:solidFill>
            <a:ln w="47625" cap="sq">
              <a:gradFill>
                <a:gsLst>
                  <a:gs pos="0">
                    <a:srgbClr val="CF428E">
                      <a:alpha val="100000"/>
                    </a:srgbClr>
                  </a:gs>
                  <a:gs pos="100000">
                    <a:srgbClr val="610876">
                      <a:alpha val="100000"/>
                    </a:srgbClr>
                  </a:gs>
                </a:gsLst>
                <a:lin ang="0"/>
              </a:gradFill>
              <a:prstDash val="solid"/>
              <a:miter/>
            </a:ln>
          </p:spPr>
          <p:txBody>
            <a:bodyPr/>
            <a:lstStyle/>
            <a:p>
              <a:endParaRPr lang="en-VN"/>
            </a:p>
          </p:txBody>
        </p:sp>
        <p:sp>
          <p:nvSpPr>
            <p:cNvPr id="11" name="TextBox 11"/>
            <p:cNvSpPr txBox="1"/>
            <p:nvPr/>
          </p:nvSpPr>
          <p:spPr>
            <a:xfrm>
              <a:off x="0" y="-38100"/>
              <a:ext cx="2373416" cy="2024909"/>
            </a:xfrm>
            <a:prstGeom prst="rect">
              <a:avLst/>
            </a:prstGeom>
          </p:spPr>
          <p:txBody>
            <a:bodyPr lIns="43666" tIns="43666" rIns="43666" bIns="43666" rtlCol="0" anchor="ctr"/>
            <a:lstStyle/>
            <a:p>
              <a:pPr algn="ctr">
                <a:lnSpc>
                  <a:spcPts val="2660"/>
                </a:lnSpc>
              </a:pPr>
              <a:endParaRPr/>
            </a:p>
          </p:txBody>
        </p:sp>
      </p:grpSp>
      <p:grpSp>
        <p:nvGrpSpPr>
          <p:cNvPr id="12" name="Group 12"/>
          <p:cNvGrpSpPr/>
          <p:nvPr/>
        </p:nvGrpSpPr>
        <p:grpSpPr>
          <a:xfrm>
            <a:off x="8929657" y="2151856"/>
            <a:ext cx="5448635" cy="838335"/>
            <a:chOff x="0" y="0"/>
            <a:chExt cx="1516115" cy="233272"/>
          </a:xfrm>
        </p:grpSpPr>
        <p:sp>
          <p:nvSpPr>
            <p:cNvPr id="13" name="Freeform 13"/>
            <p:cNvSpPr/>
            <p:nvPr/>
          </p:nvSpPr>
          <p:spPr>
            <a:xfrm>
              <a:off x="0" y="0"/>
              <a:ext cx="1516115" cy="233272"/>
            </a:xfrm>
            <a:custGeom>
              <a:avLst/>
              <a:gdLst/>
              <a:ahLst/>
              <a:cxnLst/>
              <a:rect l="l" t="t" r="r" b="b"/>
              <a:pathLst>
                <a:path w="1516115" h="233272">
                  <a:moveTo>
                    <a:pt x="28418" y="0"/>
                  </a:moveTo>
                  <a:lnTo>
                    <a:pt x="1487697" y="0"/>
                  </a:lnTo>
                  <a:cubicBezTo>
                    <a:pt x="1503392" y="0"/>
                    <a:pt x="1516115" y="12723"/>
                    <a:pt x="1516115" y="28418"/>
                  </a:cubicBezTo>
                  <a:lnTo>
                    <a:pt x="1516115" y="204854"/>
                  </a:lnTo>
                  <a:cubicBezTo>
                    <a:pt x="1516115" y="212391"/>
                    <a:pt x="1513121" y="219619"/>
                    <a:pt x="1507791" y="224948"/>
                  </a:cubicBezTo>
                  <a:cubicBezTo>
                    <a:pt x="1502462" y="230278"/>
                    <a:pt x="1495234" y="233272"/>
                    <a:pt x="1487697" y="233272"/>
                  </a:cubicBezTo>
                  <a:lnTo>
                    <a:pt x="28418" y="233272"/>
                  </a:lnTo>
                  <a:cubicBezTo>
                    <a:pt x="12723" y="233272"/>
                    <a:pt x="0" y="220548"/>
                    <a:pt x="0" y="204854"/>
                  </a:cubicBezTo>
                  <a:lnTo>
                    <a:pt x="0" y="28418"/>
                  </a:lnTo>
                  <a:cubicBezTo>
                    <a:pt x="0" y="20881"/>
                    <a:pt x="2994" y="13653"/>
                    <a:pt x="8323" y="8323"/>
                  </a:cubicBezTo>
                  <a:cubicBezTo>
                    <a:pt x="13653" y="2994"/>
                    <a:pt x="20881" y="0"/>
                    <a:pt x="28418" y="0"/>
                  </a:cubicBezTo>
                  <a:close/>
                </a:path>
              </a:pathLst>
            </a:custGeom>
            <a:gradFill rotWithShape="1">
              <a:gsLst>
                <a:gs pos="0">
                  <a:srgbClr val="CF428E">
                    <a:alpha val="100000"/>
                  </a:srgbClr>
                </a:gs>
                <a:gs pos="100000">
                  <a:srgbClr val="610876">
                    <a:alpha val="100000"/>
                  </a:srgbClr>
                </a:gs>
              </a:gsLst>
              <a:lin ang="0"/>
            </a:gradFill>
            <a:ln cap="sq">
              <a:noFill/>
              <a:prstDash val="solid"/>
              <a:miter/>
            </a:ln>
          </p:spPr>
          <p:txBody>
            <a:bodyPr/>
            <a:lstStyle/>
            <a:p>
              <a:endParaRPr lang="en-VN"/>
            </a:p>
          </p:txBody>
        </p:sp>
        <p:sp>
          <p:nvSpPr>
            <p:cNvPr id="14" name="TextBox 14"/>
            <p:cNvSpPr txBox="1"/>
            <p:nvPr/>
          </p:nvSpPr>
          <p:spPr>
            <a:xfrm>
              <a:off x="0" y="-38100"/>
              <a:ext cx="1516115" cy="271372"/>
            </a:xfrm>
            <a:prstGeom prst="rect">
              <a:avLst/>
            </a:prstGeom>
          </p:spPr>
          <p:txBody>
            <a:bodyPr lIns="43666" tIns="43666" rIns="43666" bIns="43666" rtlCol="0" anchor="ctr"/>
            <a:lstStyle/>
            <a:p>
              <a:pPr algn="ctr">
                <a:lnSpc>
                  <a:spcPts val="2660"/>
                </a:lnSpc>
              </a:pPr>
              <a:endParaRPr/>
            </a:p>
          </p:txBody>
        </p:sp>
      </p:grpSp>
      <p:grpSp>
        <p:nvGrpSpPr>
          <p:cNvPr id="15" name="Group 15"/>
          <p:cNvGrpSpPr/>
          <p:nvPr/>
        </p:nvGrpSpPr>
        <p:grpSpPr>
          <a:xfrm rot="5400000">
            <a:off x="14903229" y="1474313"/>
            <a:ext cx="7257962" cy="1297936"/>
            <a:chOff x="0" y="0"/>
            <a:chExt cx="2272559" cy="406400"/>
          </a:xfrm>
        </p:grpSpPr>
        <p:sp>
          <p:nvSpPr>
            <p:cNvPr id="16" name="Freeform 16"/>
            <p:cNvSpPr/>
            <p:nvPr/>
          </p:nvSpPr>
          <p:spPr>
            <a:xfrm>
              <a:off x="0" y="0"/>
              <a:ext cx="2272559" cy="406400"/>
            </a:xfrm>
            <a:custGeom>
              <a:avLst/>
              <a:gdLst/>
              <a:ahLst/>
              <a:cxnLst/>
              <a:rect l="l" t="t" r="r" b="b"/>
              <a:pathLst>
                <a:path w="2272559" h="406400">
                  <a:moveTo>
                    <a:pt x="2069359" y="0"/>
                  </a:moveTo>
                  <a:cubicBezTo>
                    <a:pt x="2181583" y="0"/>
                    <a:pt x="2272559" y="90976"/>
                    <a:pt x="2272559" y="203200"/>
                  </a:cubicBezTo>
                  <a:cubicBezTo>
                    <a:pt x="2272559" y="315424"/>
                    <a:pt x="2181583" y="406400"/>
                    <a:pt x="2069359"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17" name="TextBox 17"/>
            <p:cNvSpPr txBox="1"/>
            <p:nvPr/>
          </p:nvSpPr>
          <p:spPr>
            <a:xfrm>
              <a:off x="0" y="-38100"/>
              <a:ext cx="2272559" cy="4445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rot="-5400000">
            <a:off x="-3873191" y="7514751"/>
            <a:ext cx="7257962" cy="1297936"/>
            <a:chOff x="0" y="0"/>
            <a:chExt cx="2272559" cy="406400"/>
          </a:xfrm>
        </p:grpSpPr>
        <p:sp>
          <p:nvSpPr>
            <p:cNvPr id="19" name="Freeform 19"/>
            <p:cNvSpPr/>
            <p:nvPr/>
          </p:nvSpPr>
          <p:spPr>
            <a:xfrm>
              <a:off x="0" y="0"/>
              <a:ext cx="2272559" cy="406400"/>
            </a:xfrm>
            <a:custGeom>
              <a:avLst/>
              <a:gdLst/>
              <a:ahLst/>
              <a:cxnLst/>
              <a:rect l="l" t="t" r="r" b="b"/>
              <a:pathLst>
                <a:path w="2272559" h="406400">
                  <a:moveTo>
                    <a:pt x="2069359" y="0"/>
                  </a:moveTo>
                  <a:cubicBezTo>
                    <a:pt x="2181583" y="0"/>
                    <a:pt x="2272559" y="90976"/>
                    <a:pt x="2272559" y="203200"/>
                  </a:cubicBezTo>
                  <a:cubicBezTo>
                    <a:pt x="2272559" y="315424"/>
                    <a:pt x="2181583" y="406400"/>
                    <a:pt x="2069359"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20" name="TextBox 20"/>
            <p:cNvSpPr txBox="1"/>
            <p:nvPr/>
          </p:nvSpPr>
          <p:spPr>
            <a:xfrm>
              <a:off x="0" y="-38100"/>
              <a:ext cx="2272559" cy="444500"/>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2103600" y="6342991"/>
            <a:ext cx="4870565" cy="3111074"/>
          </a:xfrm>
          <a:custGeom>
            <a:avLst/>
            <a:gdLst/>
            <a:ahLst/>
            <a:cxnLst/>
            <a:rect l="l" t="t" r="r" b="b"/>
            <a:pathLst>
              <a:path w="4870565" h="3111074">
                <a:moveTo>
                  <a:pt x="0" y="0"/>
                </a:moveTo>
                <a:lnTo>
                  <a:pt x="4870565" y="0"/>
                </a:lnTo>
                <a:lnTo>
                  <a:pt x="4870565" y="3111073"/>
                </a:lnTo>
                <a:lnTo>
                  <a:pt x="0" y="3111073"/>
                </a:lnTo>
                <a:lnTo>
                  <a:pt x="0" y="0"/>
                </a:lnTo>
                <a:close/>
              </a:path>
            </a:pathLst>
          </a:custGeom>
          <a:blipFill>
            <a:blip r:embed="rId3"/>
            <a:stretch>
              <a:fillRect/>
            </a:stretch>
          </a:blipFill>
        </p:spPr>
        <p:txBody>
          <a:bodyPr/>
          <a:lstStyle/>
          <a:p>
            <a:endParaRPr lang="en-VN"/>
          </a:p>
        </p:txBody>
      </p:sp>
      <p:sp>
        <p:nvSpPr>
          <p:cNvPr id="22" name="TextBox 22"/>
          <p:cNvSpPr txBox="1"/>
          <p:nvPr/>
        </p:nvSpPr>
        <p:spPr>
          <a:xfrm>
            <a:off x="1237346" y="2358489"/>
            <a:ext cx="4845156" cy="434593"/>
          </a:xfrm>
          <a:prstGeom prst="rect">
            <a:avLst/>
          </a:prstGeom>
        </p:spPr>
        <p:txBody>
          <a:bodyPr lIns="0" tIns="0" rIns="0" bIns="0" rtlCol="0" anchor="t">
            <a:spAutoFit/>
          </a:bodyPr>
          <a:lstStyle/>
          <a:p>
            <a:pPr algn="l">
              <a:lnSpc>
                <a:spcPts val="3496"/>
              </a:lnSpc>
            </a:pPr>
            <a:r>
              <a:rPr lang="en-US" sz="2914" b="1">
                <a:solidFill>
                  <a:srgbClr val="FFFFFF"/>
                </a:solidFill>
                <a:latin typeface="Muli Bold"/>
                <a:ea typeface="Muli Bold"/>
                <a:cs typeface="Muli Bold"/>
                <a:sym typeface="Muli Bold"/>
              </a:rPr>
              <a:t>VỀ SỐ LƯỢNG</a:t>
            </a:r>
          </a:p>
        </p:txBody>
      </p:sp>
      <p:sp>
        <p:nvSpPr>
          <p:cNvPr id="23" name="TextBox 23"/>
          <p:cNvSpPr txBox="1"/>
          <p:nvPr/>
        </p:nvSpPr>
        <p:spPr>
          <a:xfrm>
            <a:off x="1237346" y="3436428"/>
            <a:ext cx="6603071" cy="2533650"/>
          </a:xfrm>
          <a:prstGeom prst="rect">
            <a:avLst/>
          </a:prstGeom>
        </p:spPr>
        <p:txBody>
          <a:bodyPr lIns="0" tIns="0" rIns="0" bIns="0" rtlCol="0" anchor="t">
            <a:spAutoFit/>
          </a:bodyPr>
          <a:lstStyle/>
          <a:p>
            <a:pPr algn="just">
              <a:lnSpc>
                <a:spcPts val="2879"/>
              </a:lnSpc>
            </a:pPr>
            <a:r>
              <a:rPr lang="en-US" sz="2400">
                <a:solidFill>
                  <a:srgbClr val="000000"/>
                </a:solidFill>
                <a:latin typeface="Muli"/>
                <a:ea typeface="Muli"/>
                <a:cs typeface="Muli"/>
                <a:sym typeface="Muli"/>
              </a:rPr>
              <a:t>Bỏ 11 (tương đương 16,67%) thủ tục hành chính so với quy định hiện hành; bỏ 08/24 (tương đương 33,33%) điều kiện kinh doanh thực hiện dịch vụ trong lĩnh vực đất đai và sửa đổi, bổ sung các quy định để đảm bảo quy định về cắt giảm các thủ tục hành chính </a:t>
            </a:r>
          </a:p>
          <a:p>
            <a:pPr algn="just">
              <a:lnSpc>
                <a:spcPts val="2879"/>
              </a:lnSpc>
            </a:pPr>
            <a:endParaRPr lang="en-US" sz="2400">
              <a:solidFill>
                <a:srgbClr val="000000"/>
              </a:solidFill>
              <a:latin typeface="Muli"/>
              <a:ea typeface="Muli"/>
              <a:cs typeface="Muli"/>
              <a:sym typeface="Muli"/>
            </a:endParaRPr>
          </a:p>
        </p:txBody>
      </p:sp>
      <p:sp>
        <p:nvSpPr>
          <p:cNvPr id="24" name="TextBox 24"/>
          <p:cNvSpPr txBox="1"/>
          <p:nvPr/>
        </p:nvSpPr>
        <p:spPr>
          <a:xfrm>
            <a:off x="9293079" y="2358489"/>
            <a:ext cx="4845156" cy="434593"/>
          </a:xfrm>
          <a:prstGeom prst="rect">
            <a:avLst/>
          </a:prstGeom>
        </p:spPr>
        <p:txBody>
          <a:bodyPr lIns="0" tIns="0" rIns="0" bIns="0" rtlCol="0" anchor="t">
            <a:spAutoFit/>
          </a:bodyPr>
          <a:lstStyle/>
          <a:p>
            <a:pPr algn="l">
              <a:lnSpc>
                <a:spcPts val="3496"/>
              </a:lnSpc>
            </a:pPr>
            <a:r>
              <a:rPr lang="en-US" sz="2914" b="1">
                <a:solidFill>
                  <a:srgbClr val="FFFFFF"/>
                </a:solidFill>
                <a:latin typeface="Muli Bold"/>
                <a:ea typeface="Muli Bold"/>
                <a:cs typeface="Muli Bold"/>
                <a:sym typeface="Muli Bold"/>
              </a:rPr>
              <a:t>VỀ THÀNH PHẦN HỒ SƠ</a:t>
            </a:r>
          </a:p>
        </p:txBody>
      </p:sp>
      <p:sp>
        <p:nvSpPr>
          <p:cNvPr id="25" name="TextBox 25"/>
          <p:cNvSpPr txBox="1"/>
          <p:nvPr/>
        </p:nvSpPr>
        <p:spPr>
          <a:xfrm>
            <a:off x="9216879" y="3266416"/>
            <a:ext cx="7967948" cy="6153150"/>
          </a:xfrm>
          <a:prstGeom prst="rect">
            <a:avLst/>
          </a:prstGeom>
        </p:spPr>
        <p:txBody>
          <a:bodyPr lIns="0" tIns="0" rIns="0" bIns="0" rtlCol="0" anchor="t">
            <a:spAutoFit/>
          </a:bodyPr>
          <a:lstStyle/>
          <a:p>
            <a:pPr algn="just">
              <a:lnSpc>
                <a:spcPts val="2879"/>
              </a:lnSpc>
            </a:pPr>
            <a:r>
              <a:rPr lang="en-US" sz="2400">
                <a:solidFill>
                  <a:srgbClr val="000000"/>
                </a:solidFill>
                <a:latin typeface="Muli"/>
                <a:ea typeface="Muli"/>
                <a:cs typeface="Muli"/>
                <a:sym typeface="Muli"/>
              </a:rPr>
              <a:t>Bỏ 08 loại giấy tờ của các thủ tục hành chính so với quy định hiện hành </a:t>
            </a:r>
          </a:p>
          <a:p>
            <a:pPr marL="518160" lvl="1" indent="-259080" algn="just">
              <a:lnSpc>
                <a:spcPts val="2879"/>
              </a:lnSpc>
              <a:buFont typeface="Arial"/>
              <a:buChar char="•"/>
            </a:pPr>
            <a:r>
              <a:rPr lang="en-US" sz="2400">
                <a:solidFill>
                  <a:srgbClr val="000000"/>
                </a:solidFill>
                <a:latin typeface="Muli"/>
                <a:ea typeface="Muli"/>
                <a:cs typeface="Muli"/>
                <a:sym typeface="Muli"/>
              </a:rPr>
              <a:t>Đối với các thủ tục về đăng ký đất đai, tài sản gắn liền với đất, cấp Giấy chứng nhận lần đầu bỏ giấy tờ như: việc xác nhận của cơ quan có thẩm quyền về đủ điều kiện tồn tại nhà ở, công trình; các Mẫu số 07/ĐK về biên bản của Hội đồng đăng ký đất đai, Mẫu số 08/ĐK về mẫu tờ trình của Ủy ban nhân dân cấp xã trình cơ quan có chức năng quản lý đất đai cấp huyện.</a:t>
            </a:r>
          </a:p>
          <a:p>
            <a:pPr marL="518160" lvl="1" indent="-259080" algn="just">
              <a:lnSpc>
                <a:spcPts val="2879"/>
              </a:lnSpc>
              <a:buFont typeface="Arial"/>
              <a:buChar char="•"/>
            </a:pPr>
            <a:r>
              <a:rPr lang="en-US" sz="2400">
                <a:solidFill>
                  <a:srgbClr val="000000"/>
                </a:solidFill>
                <a:latin typeface="Muli"/>
                <a:ea typeface="Muli"/>
                <a:cs typeface="Muli"/>
                <a:sym typeface="Muli"/>
              </a:rPr>
              <a:t>Đối với các thủ tục về giao đất, cho thuê đất 15 mẫu giảm xuống còn 10 mẫu.</a:t>
            </a:r>
          </a:p>
          <a:p>
            <a:pPr algn="just">
              <a:lnSpc>
                <a:spcPts val="2879"/>
              </a:lnSpc>
            </a:pPr>
            <a:r>
              <a:rPr lang="en-US" sz="2400">
                <a:solidFill>
                  <a:srgbClr val="000000"/>
                </a:solidFill>
                <a:latin typeface="Muli"/>
                <a:ea typeface="Muli"/>
                <a:cs typeface="Muli"/>
                <a:sym typeface="Muli"/>
              </a:rPr>
              <a:t>Không yêu cầu người sử dụng đất phải thực hiện chỉnh lý hồ sơ, giấy tờ về đất đai khi sắp xếp, tổ chức chính quyền địa phương hai cấp mà thực hiện đồng thời khi người sử dụng đất thực hiện thủ tục hành chính hoặc trên cơ sở nhu cầu của người sử dụng đất</a:t>
            </a:r>
          </a:p>
        </p:txBody>
      </p:sp>
      <p:sp>
        <p:nvSpPr>
          <p:cNvPr id="26" name="TextBox 26"/>
          <p:cNvSpPr txBox="1"/>
          <p:nvPr/>
        </p:nvSpPr>
        <p:spPr>
          <a:xfrm>
            <a:off x="1016799" y="100171"/>
            <a:ext cx="16242501" cy="1775460"/>
          </a:xfrm>
          <a:prstGeom prst="rect">
            <a:avLst/>
          </a:prstGeom>
        </p:spPr>
        <p:txBody>
          <a:bodyPr lIns="0" tIns="0" rIns="0" bIns="0" rtlCol="0" anchor="t">
            <a:spAutoFit/>
          </a:bodyPr>
          <a:lstStyle/>
          <a:p>
            <a:pPr algn="l">
              <a:lnSpc>
                <a:spcPts val="7139"/>
              </a:lnSpc>
              <a:spcBef>
                <a:spcPct val="0"/>
              </a:spcBef>
            </a:pPr>
            <a:r>
              <a:rPr lang="en-US" sz="5100" b="1">
                <a:solidFill>
                  <a:srgbClr val="610876"/>
                </a:solidFill>
                <a:latin typeface="Muli Bold"/>
                <a:ea typeface="Muli Bold"/>
                <a:cs typeface="Muli Bold"/>
                <a:sym typeface="Muli Bold"/>
              </a:rPr>
              <a:t>QUY ĐỊNH VỀ THỦ TỤC HÀNH CHÍNH KHI THỰC HIỆN MÔ HÌNH CHÍNH QUYỀN ĐỊA PHƯƠNG 2 CẤP </a:t>
            </a:r>
          </a:p>
        </p:txBody>
      </p:sp>
    </p:spTree>
  </p:cSld>
  <p:clrMapOvr>
    <a:masterClrMapping/>
  </p:clrMapOvr>
  <p:transition spd="med">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VN"/>
          </a:p>
        </p:txBody>
      </p:sp>
      <p:grpSp>
        <p:nvGrpSpPr>
          <p:cNvPr id="3" name="Group 3"/>
          <p:cNvGrpSpPr/>
          <p:nvPr/>
        </p:nvGrpSpPr>
        <p:grpSpPr>
          <a:xfrm>
            <a:off x="873924" y="2588629"/>
            <a:ext cx="16694908" cy="7140223"/>
            <a:chOff x="0" y="0"/>
            <a:chExt cx="4645456" cy="1986809"/>
          </a:xfrm>
        </p:grpSpPr>
        <p:sp>
          <p:nvSpPr>
            <p:cNvPr id="4" name="Freeform 4"/>
            <p:cNvSpPr/>
            <p:nvPr/>
          </p:nvSpPr>
          <p:spPr>
            <a:xfrm>
              <a:off x="0" y="0"/>
              <a:ext cx="4645456" cy="1986809"/>
            </a:xfrm>
            <a:custGeom>
              <a:avLst/>
              <a:gdLst/>
              <a:ahLst/>
              <a:cxnLst/>
              <a:rect l="l" t="t" r="r" b="b"/>
              <a:pathLst>
                <a:path w="4645456" h="1986809">
                  <a:moveTo>
                    <a:pt x="9275" y="0"/>
                  </a:moveTo>
                  <a:lnTo>
                    <a:pt x="4636181" y="0"/>
                  </a:lnTo>
                  <a:cubicBezTo>
                    <a:pt x="4638641" y="0"/>
                    <a:pt x="4641000" y="977"/>
                    <a:pt x="4642739" y="2716"/>
                  </a:cubicBezTo>
                  <a:cubicBezTo>
                    <a:pt x="4644479" y="4456"/>
                    <a:pt x="4645456" y="6815"/>
                    <a:pt x="4645456" y="9275"/>
                  </a:cubicBezTo>
                  <a:lnTo>
                    <a:pt x="4645456" y="1977534"/>
                  </a:lnTo>
                  <a:cubicBezTo>
                    <a:pt x="4645456" y="1982657"/>
                    <a:pt x="4641304" y="1986809"/>
                    <a:pt x="4636181" y="1986809"/>
                  </a:cubicBezTo>
                  <a:lnTo>
                    <a:pt x="9275" y="1986809"/>
                  </a:lnTo>
                  <a:cubicBezTo>
                    <a:pt x="6815" y="1986809"/>
                    <a:pt x="4456" y="1985832"/>
                    <a:pt x="2716" y="1984092"/>
                  </a:cubicBezTo>
                  <a:cubicBezTo>
                    <a:pt x="977" y="1982353"/>
                    <a:pt x="0" y="1979994"/>
                    <a:pt x="0" y="1977534"/>
                  </a:cubicBezTo>
                  <a:lnTo>
                    <a:pt x="0" y="9275"/>
                  </a:lnTo>
                  <a:cubicBezTo>
                    <a:pt x="0" y="6815"/>
                    <a:pt x="977" y="4456"/>
                    <a:pt x="2716" y="2716"/>
                  </a:cubicBezTo>
                  <a:cubicBezTo>
                    <a:pt x="4456" y="977"/>
                    <a:pt x="6815" y="0"/>
                    <a:pt x="9275" y="0"/>
                  </a:cubicBezTo>
                  <a:close/>
                </a:path>
              </a:pathLst>
            </a:custGeom>
            <a:solidFill>
              <a:srgbClr val="000000">
                <a:alpha val="0"/>
              </a:srgbClr>
            </a:solidFill>
            <a:ln w="47625" cap="sq">
              <a:gradFill>
                <a:gsLst>
                  <a:gs pos="0">
                    <a:srgbClr val="CF428E">
                      <a:alpha val="100000"/>
                    </a:srgbClr>
                  </a:gs>
                  <a:gs pos="100000">
                    <a:srgbClr val="610876">
                      <a:alpha val="100000"/>
                    </a:srgbClr>
                  </a:gs>
                </a:gsLst>
                <a:lin ang="0"/>
              </a:gradFill>
              <a:prstDash val="solid"/>
              <a:miter/>
            </a:ln>
          </p:spPr>
          <p:txBody>
            <a:bodyPr/>
            <a:lstStyle/>
            <a:p>
              <a:endParaRPr lang="en-VN"/>
            </a:p>
          </p:txBody>
        </p:sp>
        <p:sp>
          <p:nvSpPr>
            <p:cNvPr id="5" name="TextBox 5"/>
            <p:cNvSpPr txBox="1"/>
            <p:nvPr/>
          </p:nvSpPr>
          <p:spPr>
            <a:xfrm>
              <a:off x="0" y="-38100"/>
              <a:ext cx="4645456" cy="2024909"/>
            </a:xfrm>
            <a:prstGeom prst="rect">
              <a:avLst/>
            </a:prstGeom>
          </p:spPr>
          <p:txBody>
            <a:bodyPr lIns="43666" tIns="43666" rIns="43666" bIns="43666" rtlCol="0" anchor="ctr"/>
            <a:lstStyle/>
            <a:p>
              <a:pPr algn="ctr">
                <a:lnSpc>
                  <a:spcPts val="2660"/>
                </a:lnSpc>
              </a:pPr>
              <a:endParaRPr/>
            </a:p>
          </p:txBody>
        </p:sp>
      </p:grpSp>
      <p:grpSp>
        <p:nvGrpSpPr>
          <p:cNvPr id="6" name="Group 6"/>
          <p:cNvGrpSpPr/>
          <p:nvPr/>
        </p:nvGrpSpPr>
        <p:grpSpPr>
          <a:xfrm>
            <a:off x="873924" y="2151856"/>
            <a:ext cx="12596502" cy="1085345"/>
            <a:chOff x="0" y="0"/>
            <a:chExt cx="3505051" cy="302004"/>
          </a:xfrm>
        </p:grpSpPr>
        <p:sp>
          <p:nvSpPr>
            <p:cNvPr id="7" name="Freeform 7"/>
            <p:cNvSpPr/>
            <p:nvPr/>
          </p:nvSpPr>
          <p:spPr>
            <a:xfrm>
              <a:off x="0" y="0"/>
              <a:ext cx="3505051" cy="302004"/>
            </a:xfrm>
            <a:custGeom>
              <a:avLst/>
              <a:gdLst/>
              <a:ahLst/>
              <a:cxnLst/>
              <a:rect l="l" t="t" r="r" b="b"/>
              <a:pathLst>
                <a:path w="3505051" h="302004">
                  <a:moveTo>
                    <a:pt x="12292" y="0"/>
                  </a:moveTo>
                  <a:lnTo>
                    <a:pt x="3492759" y="0"/>
                  </a:lnTo>
                  <a:cubicBezTo>
                    <a:pt x="3499547" y="0"/>
                    <a:pt x="3505051" y="5503"/>
                    <a:pt x="3505051" y="12292"/>
                  </a:cubicBezTo>
                  <a:lnTo>
                    <a:pt x="3505051" y="289711"/>
                  </a:lnTo>
                  <a:cubicBezTo>
                    <a:pt x="3505051" y="296500"/>
                    <a:pt x="3499547" y="302004"/>
                    <a:pt x="3492759" y="302004"/>
                  </a:cubicBezTo>
                  <a:lnTo>
                    <a:pt x="12292" y="302004"/>
                  </a:lnTo>
                  <a:cubicBezTo>
                    <a:pt x="5503" y="302004"/>
                    <a:pt x="0" y="296500"/>
                    <a:pt x="0" y="289711"/>
                  </a:cubicBezTo>
                  <a:lnTo>
                    <a:pt x="0" y="12292"/>
                  </a:lnTo>
                  <a:cubicBezTo>
                    <a:pt x="0" y="5503"/>
                    <a:pt x="5503" y="0"/>
                    <a:pt x="12292" y="0"/>
                  </a:cubicBezTo>
                  <a:close/>
                </a:path>
              </a:pathLst>
            </a:custGeom>
            <a:gradFill rotWithShape="1">
              <a:gsLst>
                <a:gs pos="0">
                  <a:srgbClr val="CF428E">
                    <a:alpha val="100000"/>
                  </a:srgbClr>
                </a:gs>
                <a:gs pos="100000">
                  <a:srgbClr val="610876">
                    <a:alpha val="100000"/>
                  </a:srgbClr>
                </a:gs>
              </a:gsLst>
              <a:lin ang="0"/>
            </a:gradFill>
            <a:ln cap="sq">
              <a:noFill/>
              <a:prstDash val="solid"/>
              <a:miter/>
            </a:ln>
          </p:spPr>
          <p:txBody>
            <a:bodyPr/>
            <a:lstStyle/>
            <a:p>
              <a:endParaRPr lang="en-VN"/>
            </a:p>
          </p:txBody>
        </p:sp>
        <p:sp>
          <p:nvSpPr>
            <p:cNvPr id="8" name="TextBox 8"/>
            <p:cNvSpPr txBox="1"/>
            <p:nvPr/>
          </p:nvSpPr>
          <p:spPr>
            <a:xfrm>
              <a:off x="0" y="-38100"/>
              <a:ext cx="3505051" cy="340104"/>
            </a:xfrm>
            <a:prstGeom prst="rect">
              <a:avLst/>
            </a:prstGeom>
          </p:spPr>
          <p:txBody>
            <a:bodyPr lIns="43666" tIns="43666" rIns="43666" bIns="43666" rtlCol="0" anchor="ctr"/>
            <a:lstStyle/>
            <a:p>
              <a:pPr algn="ctr">
                <a:lnSpc>
                  <a:spcPts val="2660"/>
                </a:lnSpc>
              </a:pPr>
              <a:endParaRPr/>
            </a:p>
          </p:txBody>
        </p:sp>
      </p:grpSp>
      <p:sp>
        <p:nvSpPr>
          <p:cNvPr id="9" name="TextBox 9"/>
          <p:cNvSpPr txBox="1"/>
          <p:nvPr/>
        </p:nvSpPr>
        <p:spPr>
          <a:xfrm>
            <a:off x="1237346" y="2443496"/>
            <a:ext cx="11855556" cy="434593"/>
          </a:xfrm>
          <a:prstGeom prst="rect">
            <a:avLst/>
          </a:prstGeom>
        </p:spPr>
        <p:txBody>
          <a:bodyPr lIns="0" tIns="0" rIns="0" bIns="0" rtlCol="0" anchor="t">
            <a:spAutoFit/>
          </a:bodyPr>
          <a:lstStyle/>
          <a:p>
            <a:pPr algn="l">
              <a:lnSpc>
                <a:spcPts val="3496"/>
              </a:lnSpc>
            </a:pPr>
            <a:r>
              <a:rPr lang="en-US" sz="2914" b="1">
                <a:solidFill>
                  <a:srgbClr val="FFFFFF"/>
                </a:solidFill>
                <a:latin typeface="Muli Bold"/>
                <a:ea typeface="Muli Bold"/>
                <a:cs typeface="Muli Bold"/>
                <a:sym typeface="Muli Bold"/>
              </a:rPr>
              <a:t>VỀ CÁC BƯỚC CÔNG VIỆC VÀ MỐI QUAN HỆ GIỮA CÁC CƠ QUAN </a:t>
            </a:r>
          </a:p>
        </p:txBody>
      </p:sp>
      <p:grpSp>
        <p:nvGrpSpPr>
          <p:cNvPr id="10" name="Group 10"/>
          <p:cNvGrpSpPr/>
          <p:nvPr/>
        </p:nvGrpSpPr>
        <p:grpSpPr>
          <a:xfrm rot="5400000">
            <a:off x="14903229" y="1474313"/>
            <a:ext cx="7257962" cy="1297936"/>
            <a:chOff x="0" y="0"/>
            <a:chExt cx="2272559" cy="406400"/>
          </a:xfrm>
        </p:grpSpPr>
        <p:sp>
          <p:nvSpPr>
            <p:cNvPr id="11" name="Freeform 11"/>
            <p:cNvSpPr/>
            <p:nvPr/>
          </p:nvSpPr>
          <p:spPr>
            <a:xfrm>
              <a:off x="0" y="0"/>
              <a:ext cx="2272559" cy="406400"/>
            </a:xfrm>
            <a:custGeom>
              <a:avLst/>
              <a:gdLst/>
              <a:ahLst/>
              <a:cxnLst/>
              <a:rect l="l" t="t" r="r" b="b"/>
              <a:pathLst>
                <a:path w="2272559" h="406400">
                  <a:moveTo>
                    <a:pt x="2069359" y="0"/>
                  </a:moveTo>
                  <a:cubicBezTo>
                    <a:pt x="2181583" y="0"/>
                    <a:pt x="2272559" y="90976"/>
                    <a:pt x="2272559" y="203200"/>
                  </a:cubicBezTo>
                  <a:cubicBezTo>
                    <a:pt x="2272559" y="315424"/>
                    <a:pt x="2181583" y="406400"/>
                    <a:pt x="2069359"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12" name="TextBox 12"/>
            <p:cNvSpPr txBox="1"/>
            <p:nvPr/>
          </p:nvSpPr>
          <p:spPr>
            <a:xfrm>
              <a:off x="0" y="-38100"/>
              <a:ext cx="2272559" cy="444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rot="-5400000">
            <a:off x="-3873191" y="7514751"/>
            <a:ext cx="7257962" cy="1297936"/>
            <a:chOff x="0" y="0"/>
            <a:chExt cx="2272559" cy="406400"/>
          </a:xfrm>
        </p:grpSpPr>
        <p:sp>
          <p:nvSpPr>
            <p:cNvPr id="14" name="Freeform 14"/>
            <p:cNvSpPr/>
            <p:nvPr/>
          </p:nvSpPr>
          <p:spPr>
            <a:xfrm>
              <a:off x="0" y="0"/>
              <a:ext cx="2272559" cy="406400"/>
            </a:xfrm>
            <a:custGeom>
              <a:avLst/>
              <a:gdLst/>
              <a:ahLst/>
              <a:cxnLst/>
              <a:rect l="l" t="t" r="r" b="b"/>
              <a:pathLst>
                <a:path w="2272559" h="406400">
                  <a:moveTo>
                    <a:pt x="2069359" y="0"/>
                  </a:moveTo>
                  <a:cubicBezTo>
                    <a:pt x="2181583" y="0"/>
                    <a:pt x="2272559" y="90976"/>
                    <a:pt x="2272559" y="203200"/>
                  </a:cubicBezTo>
                  <a:cubicBezTo>
                    <a:pt x="2272559" y="315424"/>
                    <a:pt x="2181583" y="406400"/>
                    <a:pt x="2069359"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15" name="TextBox 15"/>
            <p:cNvSpPr txBox="1"/>
            <p:nvPr/>
          </p:nvSpPr>
          <p:spPr>
            <a:xfrm>
              <a:off x="0" y="-38100"/>
              <a:ext cx="2272559" cy="444500"/>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1237346" y="3436428"/>
            <a:ext cx="15670871" cy="723900"/>
          </a:xfrm>
          <a:prstGeom prst="rect">
            <a:avLst/>
          </a:prstGeom>
        </p:spPr>
        <p:txBody>
          <a:bodyPr lIns="0" tIns="0" rIns="0" bIns="0" rtlCol="0" anchor="t">
            <a:spAutoFit/>
          </a:bodyPr>
          <a:lstStyle/>
          <a:p>
            <a:pPr algn="just">
              <a:lnSpc>
                <a:spcPts val="2879"/>
              </a:lnSpc>
            </a:pPr>
            <a:r>
              <a:rPr lang="en-US" sz="2400" b="1" i="1">
                <a:solidFill>
                  <a:srgbClr val="610876"/>
                </a:solidFill>
                <a:latin typeface="Muli Bold Italics"/>
                <a:ea typeface="Muli Bold Italics"/>
                <a:cs typeface="Muli Bold Italics"/>
                <a:sym typeface="Muli Bold Italics"/>
              </a:rPr>
              <a:t>Các bước công việc cụ thể gắn với yêu cầu khai thác triệt để cơ sở dữ liệu đất đai và tạo thuận lợi nhất cho người dân trong quá trình thực hiện thủ tục hành chính</a:t>
            </a:r>
          </a:p>
        </p:txBody>
      </p:sp>
      <p:sp>
        <p:nvSpPr>
          <p:cNvPr id="17" name="TextBox 17"/>
          <p:cNvSpPr txBox="1"/>
          <p:nvPr/>
        </p:nvSpPr>
        <p:spPr>
          <a:xfrm>
            <a:off x="1016799" y="100171"/>
            <a:ext cx="16242501" cy="1775460"/>
          </a:xfrm>
          <a:prstGeom prst="rect">
            <a:avLst/>
          </a:prstGeom>
        </p:spPr>
        <p:txBody>
          <a:bodyPr lIns="0" tIns="0" rIns="0" bIns="0" rtlCol="0" anchor="t">
            <a:spAutoFit/>
          </a:bodyPr>
          <a:lstStyle/>
          <a:p>
            <a:pPr algn="l">
              <a:lnSpc>
                <a:spcPts val="7139"/>
              </a:lnSpc>
              <a:spcBef>
                <a:spcPct val="0"/>
              </a:spcBef>
            </a:pPr>
            <a:r>
              <a:rPr lang="en-US" sz="5100" b="1">
                <a:solidFill>
                  <a:srgbClr val="610876"/>
                </a:solidFill>
                <a:latin typeface="Muli Bold"/>
                <a:ea typeface="Muli Bold"/>
                <a:cs typeface="Muli Bold"/>
                <a:sym typeface="Muli Bold"/>
              </a:rPr>
              <a:t>QUY ĐỊNH VỀ THỦ TỤC HÀNH CHÍNH KHI THỰC HIỆN MÔ HÌNH CHÍNH QUYỀN ĐỊA PHƯƠNG 2 CẤP </a:t>
            </a:r>
          </a:p>
        </p:txBody>
      </p:sp>
      <p:sp>
        <p:nvSpPr>
          <p:cNvPr id="18" name="TextBox 18"/>
          <p:cNvSpPr txBox="1"/>
          <p:nvPr/>
        </p:nvSpPr>
        <p:spPr>
          <a:xfrm>
            <a:off x="1471655" y="4534738"/>
            <a:ext cx="8127071" cy="4705350"/>
          </a:xfrm>
          <a:prstGeom prst="rect">
            <a:avLst/>
          </a:prstGeom>
        </p:spPr>
        <p:txBody>
          <a:bodyPr lIns="0" tIns="0" rIns="0" bIns="0" rtlCol="0" anchor="t">
            <a:spAutoFit/>
          </a:bodyPr>
          <a:lstStyle/>
          <a:p>
            <a:pPr algn="just">
              <a:lnSpc>
                <a:spcPts val="2879"/>
              </a:lnSpc>
            </a:pPr>
            <a:r>
              <a:rPr lang="en-US" sz="2400">
                <a:solidFill>
                  <a:srgbClr val="000000"/>
                </a:solidFill>
                <a:latin typeface="Muli"/>
                <a:ea typeface="Muli"/>
                <a:cs typeface="Muli"/>
                <a:sym typeface="Muli"/>
              </a:rPr>
              <a:t>Bỏ </a:t>
            </a:r>
            <a:r>
              <a:rPr lang="en-US" sz="2400">
                <a:solidFill>
                  <a:srgbClr val="FF3131"/>
                </a:solidFill>
                <a:latin typeface="Muli"/>
                <a:ea typeface="Muli"/>
                <a:cs typeface="Muli"/>
                <a:sym typeface="Muli"/>
              </a:rPr>
              <a:t>03 bước </a:t>
            </a:r>
            <a:r>
              <a:rPr lang="en-US" sz="2400">
                <a:solidFill>
                  <a:srgbClr val="000000"/>
                </a:solidFill>
                <a:latin typeface="Muli"/>
                <a:ea typeface="Muli"/>
                <a:cs typeface="Muli"/>
                <a:sym typeface="Muli"/>
              </a:rPr>
              <a:t>công việc của các thủ tục hành chính:</a:t>
            </a:r>
          </a:p>
          <a:p>
            <a:pPr algn="just">
              <a:lnSpc>
                <a:spcPts val="2879"/>
              </a:lnSpc>
            </a:pPr>
            <a:r>
              <a:rPr lang="en-US" sz="2400">
                <a:solidFill>
                  <a:srgbClr val="000000"/>
                </a:solidFill>
                <a:latin typeface="Muli"/>
                <a:ea typeface="Muli"/>
                <a:cs typeface="Muli"/>
                <a:sym typeface="Muli"/>
              </a:rPr>
              <a:t>- Giao đất, cho thuê đất đã bỏ bước ký hợp đồng thuê đất; </a:t>
            </a:r>
          </a:p>
          <a:p>
            <a:pPr algn="just">
              <a:lnSpc>
                <a:spcPts val="2879"/>
              </a:lnSpc>
            </a:pPr>
            <a:r>
              <a:rPr lang="en-US" sz="2400">
                <a:solidFill>
                  <a:srgbClr val="000000"/>
                </a:solidFill>
                <a:latin typeface="Muli"/>
                <a:ea typeface="Muli"/>
                <a:cs typeface="Muli"/>
                <a:sym typeface="Muli"/>
              </a:rPr>
              <a:t>- Đăng ký, cấp giấy chứng nhận: Không thực hiện riêng thủ tục việc xác nhận về sự phù hợp với quy hoạch, không tranh chấp, đất sử dụng ổn định mà tổ chức thực hiện lồng ghép khi thực hiện thủ tục cấp Giấy chứng nhận quyền sử dụng đất, quyền sở hữu tài sản gắn liền với đất; </a:t>
            </a:r>
          </a:p>
          <a:p>
            <a:pPr algn="just">
              <a:lnSpc>
                <a:spcPts val="2879"/>
              </a:lnSpc>
            </a:pPr>
            <a:r>
              <a:rPr lang="en-US" sz="2400">
                <a:solidFill>
                  <a:srgbClr val="000000"/>
                </a:solidFill>
                <a:latin typeface="Muli"/>
                <a:ea typeface="Muli"/>
                <a:cs typeface="Muli"/>
                <a:sym typeface="Muli"/>
              </a:rPr>
              <a:t>- Giá đất: Bỏ bước xác định giá đất, ký hợp đồng thuê đất đối với trường hợp đăng ký biến động trên đất được Nhà nước cho thuê đất thu tiền thuê đất hàng năm. </a:t>
            </a:r>
          </a:p>
          <a:p>
            <a:pPr algn="just">
              <a:lnSpc>
                <a:spcPts val="2879"/>
              </a:lnSpc>
            </a:pPr>
            <a:r>
              <a:rPr lang="en-US" sz="2400">
                <a:solidFill>
                  <a:srgbClr val="000000"/>
                </a:solidFill>
                <a:latin typeface="Muli"/>
                <a:ea typeface="Muli"/>
                <a:cs typeface="Muli"/>
                <a:sym typeface="Muli"/>
              </a:rPr>
              <a:t>Cho phép người yêu cầu đăng ký được lựa chọn một trong các nơi nộp hồ sơ trên địa bàn cấp tỉnh mà không phụ thuộc vào địa giới hành chính cấp xã nơi có đất. </a:t>
            </a:r>
          </a:p>
        </p:txBody>
      </p:sp>
      <p:sp>
        <p:nvSpPr>
          <p:cNvPr id="19" name="TextBox 19"/>
          <p:cNvSpPr txBox="1"/>
          <p:nvPr/>
        </p:nvSpPr>
        <p:spPr>
          <a:xfrm>
            <a:off x="10427402" y="4534738"/>
            <a:ext cx="6940669" cy="5429250"/>
          </a:xfrm>
          <a:prstGeom prst="rect">
            <a:avLst/>
          </a:prstGeom>
        </p:spPr>
        <p:txBody>
          <a:bodyPr lIns="0" tIns="0" rIns="0" bIns="0" rtlCol="0" anchor="t">
            <a:spAutoFit/>
          </a:bodyPr>
          <a:lstStyle/>
          <a:p>
            <a:pPr algn="just">
              <a:lnSpc>
                <a:spcPts val="2879"/>
              </a:lnSpc>
            </a:pPr>
            <a:r>
              <a:rPr lang="en-US" sz="2400">
                <a:solidFill>
                  <a:srgbClr val="000000"/>
                </a:solidFill>
                <a:latin typeface="Muli"/>
                <a:ea typeface="Muli"/>
                <a:cs typeface="Muli"/>
                <a:sym typeface="Muli"/>
              </a:rPr>
              <a:t>Thống nhất </a:t>
            </a:r>
            <a:r>
              <a:rPr lang="en-US" sz="2400">
                <a:solidFill>
                  <a:srgbClr val="FF3131"/>
                </a:solidFill>
                <a:latin typeface="Muli"/>
                <a:ea typeface="Muli"/>
                <a:cs typeface="Muli"/>
                <a:sym typeface="Muli"/>
              </a:rPr>
              <a:t>03 loại thủ tục</a:t>
            </a:r>
            <a:r>
              <a:rPr lang="en-US" sz="2400">
                <a:solidFill>
                  <a:srgbClr val="000000"/>
                </a:solidFill>
                <a:latin typeface="Muli"/>
                <a:ea typeface="Muli"/>
                <a:cs typeface="Muli"/>
                <a:sym typeface="Muli"/>
              </a:rPr>
              <a:t> về đất đai, thủ tục về rừng và thủ tục chuyển mục đích sử dụng đất chuyên trồng lúa sang mục đích phi nông nghiệp (bỏ thủ tục thẩm định thẩm định phương án sử dụng tầng đất mặt, bỏ thủ tục nôp tiền để Nhà nước bổ sung diện tích đất chuyên trồng lúa bị mất hoặc tăng hiệu quả sử dụng đất trồng lúa, rút ngắn 69 ngày) do cùng 01 cơ quan tham mưu giải quyết (cơ quan chuyên môn về nông nghiệp và môi trường cấp tỉnh, cấp xã), cùng 01 hồ sơ, rút ngắn thời gian giải quyết do bỏ thời gian thực hiện thủ tục về rừng theo pháp luật về lâm nghiệp, về đất chuyên trồng lúa theo pháp luật về đất trồng lúa.</a:t>
            </a:r>
          </a:p>
          <a:p>
            <a:pPr algn="just">
              <a:lnSpc>
                <a:spcPts val="2879"/>
              </a:lnSpc>
            </a:pPr>
            <a:endParaRPr lang="en-US" sz="2400">
              <a:solidFill>
                <a:srgbClr val="000000"/>
              </a:solidFill>
              <a:latin typeface="Muli"/>
              <a:ea typeface="Muli"/>
              <a:cs typeface="Muli"/>
              <a:sym typeface="Muli"/>
            </a:endParaRPr>
          </a:p>
        </p:txBody>
      </p:sp>
      <p:sp>
        <p:nvSpPr>
          <p:cNvPr id="20" name="TextBox 20"/>
          <p:cNvSpPr txBox="1"/>
          <p:nvPr/>
        </p:nvSpPr>
        <p:spPr>
          <a:xfrm>
            <a:off x="1036585" y="4544263"/>
            <a:ext cx="583271" cy="514350"/>
          </a:xfrm>
          <a:prstGeom prst="rect">
            <a:avLst/>
          </a:prstGeom>
        </p:spPr>
        <p:txBody>
          <a:bodyPr lIns="0" tIns="0" rIns="0" bIns="0" rtlCol="0" anchor="t">
            <a:spAutoFit/>
          </a:bodyPr>
          <a:lstStyle/>
          <a:p>
            <a:pPr algn="just">
              <a:lnSpc>
                <a:spcPts val="4199"/>
              </a:lnSpc>
            </a:pPr>
            <a:r>
              <a:rPr lang="en-US" sz="3499" b="1">
                <a:solidFill>
                  <a:srgbClr val="610876"/>
                </a:solidFill>
                <a:latin typeface="Muli Bold"/>
                <a:ea typeface="Muli Bold"/>
                <a:cs typeface="Muli Bold"/>
                <a:sym typeface="Muli Bold"/>
              </a:rPr>
              <a:t>1</a:t>
            </a:r>
          </a:p>
        </p:txBody>
      </p:sp>
      <p:sp>
        <p:nvSpPr>
          <p:cNvPr id="21" name="TextBox 21"/>
          <p:cNvSpPr txBox="1"/>
          <p:nvPr/>
        </p:nvSpPr>
        <p:spPr>
          <a:xfrm>
            <a:off x="9844130" y="4544263"/>
            <a:ext cx="583271" cy="514350"/>
          </a:xfrm>
          <a:prstGeom prst="rect">
            <a:avLst/>
          </a:prstGeom>
        </p:spPr>
        <p:txBody>
          <a:bodyPr lIns="0" tIns="0" rIns="0" bIns="0" rtlCol="0" anchor="t">
            <a:spAutoFit/>
          </a:bodyPr>
          <a:lstStyle/>
          <a:p>
            <a:pPr algn="just">
              <a:lnSpc>
                <a:spcPts val="4199"/>
              </a:lnSpc>
            </a:pPr>
            <a:r>
              <a:rPr lang="en-US" sz="3499" b="1">
                <a:solidFill>
                  <a:srgbClr val="610876"/>
                </a:solidFill>
                <a:latin typeface="Muli Bold"/>
                <a:ea typeface="Muli Bold"/>
                <a:cs typeface="Muli Bold"/>
                <a:sym typeface="Muli Bold"/>
              </a:rPr>
              <a:t>2</a:t>
            </a:r>
          </a:p>
        </p:txBody>
      </p:sp>
    </p:spTree>
  </p:cSld>
  <p:clrMapOvr>
    <a:masterClrMapping/>
  </p:clrMapOvr>
  <p:transition spd="med">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VN"/>
          </a:p>
        </p:txBody>
      </p:sp>
      <p:sp>
        <p:nvSpPr>
          <p:cNvPr id="5" name="TextBox 5"/>
          <p:cNvSpPr txBox="1"/>
          <p:nvPr/>
        </p:nvSpPr>
        <p:spPr>
          <a:xfrm>
            <a:off x="11810547" y="5674007"/>
            <a:ext cx="5898867" cy="3301999"/>
          </a:xfrm>
          <a:prstGeom prst="rect">
            <a:avLst/>
          </a:prstGeom>
        </p:spPr>
        <p:txBody>
          <a:bodyPr lIns="43666" tIns="43666" rIns="43666" bIns="43666" rtlCol="0" anchor="ctr"/>
          <a:lstStyle/>
          <a:p>
            <a:pPr algn="ctr">
              <a:lnSpc>
                <a:spcPts val="2660"/>
              </a:lnSpc>
            </a:pPr>
            <a:endParaRPr/>
          </a:p>
        </p:txBody>
      </p:sp>
      <p:grpSp>
        <p:nvGrpSpPr>
          <p:cNvPr id="6" name="Group 6"/>
          <p:cNvGrpSpPr/>
          <p:nvPr/>
        </p:nvGrpSpPr>
        <p:grpSpPr>
          <a:xfrm>
            <a:off x="564392" y="704056"/>
            <a:ext cx="12596502" cy="1085345"/>
            <a:chOff x="0" y="0"/>
            <a:chExt cx="3505051" cy="302004"/>
          </a:xfrm>
        </p:grpSpPr>
        <p:sp>
          <p:nvSpPr>
            <p:cNvPr id="7" name="Freeform 7"/>
            <p:cNvSpPr/>
            <p:nvPr/>
          </p:nvSpPr>
          <p:spPr>
            <a:xfrm>
              <a:off x="0" y="0"/>
              <a:ext cx="3505051" cy="302004"/>
            </a:xfrm>
            <a:custGeom>
              <a:avLst/>
              <a:gdLst/>
              <a:ahLst/>
              <a:cxnLst/>
              <a:rect l="l" t="t" r="r" b="b"/>
              <a:pathLst>
                <a:path w="3505051" h="302004">
                  <a:moveTo>
                    <a:pt x="12292" y="0"/>
                  </a:moveTo>
                  <a:lnTo>
                    <a:pt x="3492759" y="0"/>
                  </a:lnTo>
                  <a:cubicBezTo>
                    <a:pt x="3499547" y="0"/>
                    <a:pt x="3505051" y="5503"/>
                    <a:pt x="3505051" y="12292"/>
                  </a:cubicBezTo>
                  <a:lnTo>
                    <a:pt x="3505051" y="289711"/>
                  </a:lnTo>
                  <a:cubicBezTo>
                    <a:pt x="3505051" y="296500"/>
                    <a:pt x="3499547" y="302004"/>
                    <a:pt x="3492759" y="302004"/>
                  </a:cubicBezTo>
                  <a:lnTo>
                    <a:pt x="12292" y="302004"/>
                  </a:lnTo>
                  <a:cubicBezTo>
                    <a:pt x="5503" y="302004"/>
                    <a:pt x="0" y="296500"/>
                    <a:pt x="0" y="289711"/>
                  </a:cubicBezTo>
                  <a:lnTo>
                    <a:pt x="0" y="12292"/>
                  </a:lnTo>
                  <a:cubicBezTo>
                    <a:pt x="0" y="5503"/>
                    <a:pt x="5503" y="0"/>
                    <a:pt x="12292" y="0"/>
                  </a:cubicBezTo>
                  <a:close/>
                </a:path>
              </a:pathLst>
            </a:custGeom>
            <a:gradFill rotWithShape="1">
              <a:gsLst>
                <a:gs pos="0">
                  <a:srgbClr val="CF428E">
                    <a:alpha val="100000"/>
                  </a:srgbClr>
                </a:gs>
                <a:gs pos="100000">
                  <a:srgbClr val="610876">
                    <a:alpha val="100000"/>
                  </a:srgbClr>
                </a:gs>
              </a:gsLst>
              <a:lin ang="0"/>
            </a:gradFill>
            <a:ln cap="sq">
              <a:noFill/>
              <a:prstDash val="solid"/>
              <a:miter/>
            </a:ln>
          </p:spPr>
          <p:txBody>
            <a:bodyPr/>
            <a:lstStyle/>
            <a:p>
              <a:endParaRPr lang="en-VN"/>
            </a:p>
          </p:txBody>
        </p:sp>
        <p:sp>
          <p:nvSpPr>
            <p:cNvPr id="8" name="TextBox 8"/>
            <p:cNvSpPr txBox="1"/>
            <p:nvPr/>
          </p:nvSpPr>
          <p:spPr>
            <a:xfrm>
              <a:off x="0" y="-38100"/>
              <a:ext cx="3505051" cy="340104"/>
            </a:xfrm>
            <a:prstGeom prst="rect">
              <a:avLst/>
            </a:prstGeom>
          </p:spPr>
          <p:txBody>
            <a:bodyPr lIns="43666" tIns="43666" rIns="43666" bIns="43666" rtlCol="0" anchor="ctr"/>
            <a:lstStyle/>
            <a:p>
              <a:pPr algn="ctr">
                <a:lnSpc>
                  <a:spcPts val="2660"/>
                </a:lnSpc>
              </a:pPr>
              <a:endParaRPr/>
            </a:p>
          </p:txBody>
        </p:sp>
      </p:grpSp>
      <p:grpSp>
        <p:nvGrpSpPr>
          <p:cNvPr id="9" name="Group 9"/>
          <p:cNvGrpSpPr/>
          <p:nvPr/>
        </p:nvGrpSpPr>
        <p:grpSpPr>
          <a:xfrm rot="5400000">
            <a:off x="14903229" y="1474313"/>
            <a:ext cx="7257962" cy="1297936"/>
            <a:chOff x="0" y="0"/>
            <a:chExt cx="2272559" cy="406400"/>
          </a:xfrm>
        </p:grpSpPr>
        <p:sp>
          <p:nvSpPr>
            <p:cNvPr id="10" name="Freeform 10"/>
            <p:cNvSpPr/>
            <p:nvPr/>
          </p:nvSpPr>
          <p:spPr>
            <a:xfrm>
              <a:off x="0" y="0"/>
              <a:ext cx="2272559" cy="406400"/>
            </a:xfrm>
            <a:custGeom>
              <a:avLst/>
              <a:gdLst/>
              <a:ahLst/>
              <a:cxnLst/>
              <a:rect l="l" t="t" r="r" b="b"/>
              <a:pathLst>
                <a:path w="2272559" h="406400">
                  <a:moveTo>
                    <a:pt x="2069359" y="0"/>
                  </a:moveTo>
                  <a:cubicBezTo>
                    <a:pt x="2181583" y="0"/>
                    <a:pt x="2272559" y="90976"/>
                    <a:pt x="2272559" y="203200"/>
                  </a:cubicBezTo>
                  <a:cubicBezTo>
                    <a:pt x="2272559" y="315424"/>
                    <a:pt x="2181583" y="406400"/>
                    <a:pt x="2069359"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11" name="TextBox 11"/>
            <p:cNvSpPr txBox="1"/>
            <p:nvPr/>
          </p:nvSpPr>
          <p:spPr>
            <a:xfrm>
              <a:off x="0" y="-38100"/>
              <a:ext cx="2272559" cy="444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5400000">
            <a:off x="-3873191" y="7514751"/>
            <a:ext cx="7257962" cy="1297936"/>
            <a:chOff x="0" y="0"/>
            <a:chExt cx="2272559" cy="406400"/>
          </a:xfrm>
        </p:grpSpPr>
        <p:sp>
          <p:nvSpPr>
            <p:cNvPr id="13" name="Freeform 13"/>
            <p:cNvSpPr/>
            <p:nvPr/>
          </p:nvSpPr>
          <p:spPr>
            <a:xfrm>
              <a:off x="0" y="0"/>
              <a:ext cx="2272559" cy="406400"/>
            </a:xfrm>
            <a:custGeom>
              <a:avLst/>
              <a:gdLst/>
              <a:ahLst/>
              <a:cxnLst/>
              <a:rect l="l" t="t" r="r" b="b"/>
              <a:pathLst>
                <a:path w="2272559" h="406400">
                  <a:moveTo>
                    <a:pt x="2069359" y="0"/>
                  </a:moveTo>
                  <a:cubicBezTo>
                    <a:pt x="2181583" y="0"/>
                    <a:pt x="2272559" y="90976"/>
                    <a:pt x="2272559" y="203200"/>
                  </a:cubicBezTo>
                  <a:cubicBezTo>
                    <a:pt x="2272559" y="315424"/>
                    <a:pt x="2181583" y="406400"/>
                    <a:pt x="2069359"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14" name="TextBox 14"/>
            <p:cNvSpPr txBox="1"/>
            <p:nvPr/>
          </p:nvSpPr>
          <p:spPr>
            <a:xfrm>
              <a:off x="0" y="-38100"/>
              <a:ext cx="2272559" cy="4445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927815" y="995696"/>
            <a:ext cx="11855556" cy="434593"/>
          </a:xfrm>
          <a:prstGeom prst="rect">
            <a:avLst/>
          </a:prstGeom>
        </p:spPr>
        <p:txBody>
          <a:bodyPr lIns="0" tIns="0" rIns="0" bIns="0" rtlCol="0" anchor="t">
            <a:spAutoFit/>
          </a:bodyPr>
          <a:lstStyle/>
          <a:p>
            <a:pPr algn="l">
              <a:lnSpc>
                <a:spcPts val="3496"/>
              </a:lnSpc>
            </a:pPr>
            <a:r>
              <a:rPr lang="en-US" sz="2914" b="1">
                <a:solidFill>
                  <a:srgbClr val="FFFFFF"/>
                </a:solidFill>
                <a:latin typeface="Muli Bold"/>
                <a:ea typeface="Muli Bold"/>
                <a:cs typeface="Muli Bold"/>
                <a:sym typeface="Muli Bold"/>
              </a:rPr>
              <a:t>VỀ CÁC BƯỚC CÔNG VIỆC VÀ MỐI QUAN HỆ GIỮA CÁC CƠ QUAN </a:t>
            </a:r>
          </a:p>
        </p:txBody>
      </p:sp>
      <p:sp>
        <p:nvSpPr>
          <p:cNvPr id="16" name="TextBox 16"/>
          <p:cNvSpPr txBox="1"/>
          <p:nvPr/>
        </p:nvSpPr>
        <p:spPr>
          <a:xfrm>
            <a:off x="1162125" y="2034425"/>
            <a:ext cx="7088870" cy="2211952"/>
          </a:xfrm>
          <a:prstGeom prst="rect">
            <a:avLst/>
          </a:prstGeom>
        </p:spPr>
        <p:txBody>
          <a:bodyPr wrap="square" lIns="0" tIns="0" rIns="0" bIns="0" rtlCol="0" anchor="t">
            <a:spAutoFit/>
          </a:bodyPr>
          <a:lstStyle/>
          <a:p>
            <a:pPr algn="just">
              <a:lnSpc>
                <a:spcPts val="2879"/>
              </a:lnSpc>
            </a:pPr>
            <a:r>
              <a:rPr lang="en-US" sz="2400">
                <a:solidFill>
                  <a:srgbClr val="000000"/>
                </a:solidFill>
                <a:latin typeface="Muli"/>
                <a:ea typeface="Muli"/>
                <a:cs typeface="Muli"/>
                <a:sym typeface="Muli"/>
              </a:rPr>
              <a:t>Sửa đổi, bổ sung quy định về trình tự, thủ tục đăng ký đất đai, cấp Giấy chứng nhận quyền sử dụng đất, quyền sở hữu tài sản gắn liền với đất (Nghị định số 101/2024/NĐ-CP) phù hợp với đề án sắp xếp mô hình chính quyền địa phương các cấp.</a:t>
            </a:r>
          </a:p>
          <a:p>
            <a:pPr algn="just">
              <a:lnSpc>
                <a:spcPts val="2879"/>
              </a:lnSpc>
            </a:pPr>
            <a:endParaRPr lang="en-US" sz="2400">
              <a:solidFill>
                <a:srgbClr val="000000"/>
              </a:solidFill>
              <a:latin typeface="Muli"/>
              <a:ea typeface="Muli"/>
              <a:cs typeface="Muli"/>
              <a:sym typeface="Muli"/>
            </a:endParaRPr>
          </a:p>
        </p:txBody>
      </p:sp>
      <p:sp>
        <p:nvSpPr>
          <p:cNvPr id="17" name="TextBox 17"/>
          <p:cNvSpPr txBox="1"/>
          <p:nvPr/>
        </p:nvSpPr>
        <p:spPr>
          <a:xfrm>
            <a:off x="1310325" y="5054225"/>
            <a:ext cx="6940669" cy="3981450"/>
          </a:xfrm>
          <a:prstGeom prst="rect">
            <a:avLst/>
          </a:prstGeom>
        </p:spPr>
        <p:txBody>
          <a:bodyPr lIns="0" tIns="0" rIns="0" bIns="0" rtlCol="0" anchor="t">
            <a:spAutoFit/>
          </a:bodyPr>
          <a:lstStyle/>
          <a:p>
            <a:pPr algn="just">
              <a:lnSpc>
                <a:spcPts val="2879"/>
              </a:lnSpc>
            </a:pPr>
            <a:r>
              <a:rPr lang="en-US" sz="2400">
                <a:solidFill>
                  <a:srgbClr val="000000"/>
                </a:solidFill>
                <a:latin typeface="Muli"/>
                <a:ea typeface="Muli"/>
                <a:cs typeface="Muli"/>
                <a:sym typeface="Muli"/>
              </a:rPr>
              <a:t>Quy định trường hợp thực hiện trích đo bản đồ địa chính để thực hiện đăng ký, cấp Giấy chứng nhận thuộc thẩm quyền của Ủy ban nhân dân cấp xã thì mảnh trích đo bản đồ địa chính không phải ký duyệt và được đưa vào sử dụng sau khi đơn vị đo đạc và cơ quan có chức năng quản lý đất đai cấp xã ký xác nhận. Việc bổ sung quy định này nhằm cải cách thủ tục cấp Giấy chứng nhận lần đầu, để gắn trách nhiệm của đơn vị đo đạc đối với sản phẩm trích đo bản đồ địa chính. </a:t>
            </a:r>
          </a:p>
          <a:p>
            <a:pPr algn="just">
              <a:lnSpc>
                <a:spcPts val="2879"/>
              </a:lnSpc>
            </a:pPr>
            <a:endParaRPr lang="en-US" sz="2400">
              <a:solidFill>
                <a:srgbClr val="000000"/>
              </a:solidFill>
              <a:latin typeface="Muli"/>
              <a:ea typeface="Muli"/>
              <a:cs typeface="Muli"/>
              <a:sym typeface="Muli"/>
            </a:endParaRPr>
          </a:p>
        </p:txBody>
      </p:sp>
      <p:sp>
        <p:nvSpPr>
          <p:cNvPr id="18" name="TextBox 18"/>
          <p:cNvSpPr txBox="1"/>
          <p:nvPr/>
        </p:nvSpPr>
        <p:spPr>
          <a:xfrm>
            <a:off x="9886905" y="2028276"/>
            <a:ext cx="6981477" cy="3327642"/>
          </a:xfrm>
          <a:prstGeom prst="rect">
            <a:avLst/>
          </a:prstGeom>
        </p:spPr>
        <p:txBody>
          <a:bodyPr wrap="square" lIns="0" tIns="0" rIns="0" bIns="0" rtlCol="0" anchor="t">
            <a:spAutoFit/>
          </a:bodyPr>
          <a:lstStyle/>
          <a:p>
            <a:pPr algn="just">
              <a:lnSpc>
                <a:spcPts val="2879"/>
              </a:lnSpc>
            </a:pPr>
            <a:r>
              <a:rPr lang="en-US" sz="2400">
                <a:solidFill>
                  <a:srgbClr val="000000"/>
                </a:solidFill>
                <a:latin typeface="Muli"/>
                <a:ea typeface="Muli"/>
                <a:cs typeface="Muli"/>
                <a:sym typeface="Muli"/>
              </a:rPr>
              <a:t>Bổ sung quy định trình tự xác định tiền thuê đất phải nộp đối với trường hợp được miễn tiền thuê đất một số năm sau thời gian được miễn tiền thuê đất của thời gian xây dựng cơ bản theo quy định tại điểm e khoản 2 và điểm e khoản 4 Điều 44 Nghị định số 102/2025/NĐ-CP, được thực hiện trong thủ tục giao đất, cho thuê đất quy định tại khoản 2 và khoản 4 Điều này </a:t>
            </a:r>
          </a:p>
          <a:p>
            <a:pPr algn="just">
              <a:lnSpc>
                <a:spcPts val="2879"/>
              </a:lnSpc>
            </a:pPr>
            <a:endParaRPr lang="en-US" sz="2400">
              <a:solidFill>
                <a:srgbClr val="000000"/>
              </a:solidFill>
              <a:latin typeface="Muli"/>
              <a:ea typeface="Muli"/>
              <a:cs typeface="Muli"/>
              <a:sym typeface="Muli"/>
            </a:endParaRPr>
          </a:p>
        </p:txBody>
      </p:sp>
      <p:sp>
        <p:nvSpPr>
          <p:cNvPr id="19" name="TextBox 19"/>
          <p:cNvSpPr txBox="1"/>
          <p:nvPr/>
        </p:nvSpPr>
        <p:spPr>
          <a:xfrm>
            <a:off x="727054" y="2043950"/>
            <a:ext cx="583271" cy="514350"/>
          </a:xfrm>
          <a:prstGeom prst="rect">
            <a:avLst/>
          </a:prstGeom>
        </p:spPr>
        <p:txBody>
          <a:bodyPr lIns="0" tIns="0" rIns="0" bIns="0" rtlCol="0" anchor="t">
            <a:spAutoFit/>
          </a:bodyPr>
          <a:lstStyle/>
          <a:p>
            <a:pPr algn="just">
              <a:lnSpc>
                <a:spcPts val="4199"/>
              </a:lnSpc>
            </a:pPr>
            <a:r>
              <a:rPr lang="en-US" sz="3499" b="1">
                <a:solidFill>
                  <a:srgbClr val="610876"/>
                </a:solidFill>
                <a:latin typeface="Muli Bold"/>
                <a:ea typeface="Muli Bold"/>
                <a:cs typeface="Muli Bold"/>
                <a:sym typeface="Muli Bold"/>
              </a:rPr>
              <a:t>3</a:t>
            </a:r>
          </a:p>
        </p:txBody>
      </p:sp>
      <p:sp>
        <p:nvSpPr>
          <p:cNvPr id="20" name="TextBox 20"/>
          <p:cNvSpPr txBox="1"/>
          <p:nvPr/>
        </p:nvSpPr>
        <p:spPr>
          <a:xfrm>
            <a:off x="727054" y="5063750"/>
            <a:ext cx="583271" cy="514350"/>
          </a:xfrm>
          <a:prstGeom prst="rect">
            <a:avLst/>
          </a:prstGeom>
        </p:spPr>
        <p:txBody>
          <a:bodyPr lIns="0" tIns="0" rIns="0" bIns="0" rtlCol="0" anchor="t">
            <a:spAutoFit/>
          </a:bodyPr>
          <a:lstStyle/>
          <a:p>
            <a:pPr algn="just">
              <a:lnSpc>
                <a:spcPts val="4199"/>
              </a:lnSpc>
            </a:pPr>
            <a:r>
              <a:rPr lang="en-US" sz="3499" b="1">
                <a:solidFill>
                  <a:srgbClr val="610876"/>
                </a:solidFill>
                <a:latin typeface="Muli Bold"/>
                <a:ea typeface="Muli Bold"/>
                <a:cs typeface="Muli Bold"/>
                <a:sym typeface="Muli Bold"/>
              </a:rPr>
              <a:t>4</a:t>
            </a:r>
          </a:p>
        </p:txBody>
      </p:sp>
      <p:sp>
        <p:nvSpPr>
          <p:cNvPr id="21" name="TextBox 21"/>
          <p:cNvSpPr txBox="1"/>
          <p:nvPr/>
        </p:nvSpPr>
        <p:spPr>
          <a:xfrm>
            <a:off x="9144000" y="2019300"/>
            <a:ext cx="583271" cy="514350"/>
          </a:xfrm>
          <a:prstGeom prst="rect">
            <a:avLst/>
          </a:prstGeom>
        </p:spPr>
        <p:txBody>
          <a:bodyPr lIns="0" tIns="0" rIns="0" bIns="0" rtlCol="0" anchor="t">
            <a:spAutoFit/>
          </a:bodyPr>
          <a:lstStyle/>
          <a:p>
            <a:pPr algn="just">
              <a:lnSpc>
                <a:spcPts val="4199"/>
              </a:lnSpc>
            </a:pPr>
            <a:r>
              <a:rPr lang="en-US" sz="3499" b="1">
                <a:solidFill>
                  <a:srgbClr val="610876"/>
                </a:solidFill>
                <a:latin typeface="Muli Bold"/>
                <a:ea typeface="Muli Bold"/>
                <a:cs typeface="Muli Bold"/>
                <a:sym typeface="Muli Bold"/>
              </a:rPr>
              <a:t>5</a:t>
            </a:r>
          </a:p>
        </p:txBody>
      </p:sp>
      <p:pic>
        <p:nvPicPr>
          <p:cNvPr id="2050" name="Picture 2" descr="Free Vector | People carrying jigsaw pieces of a donut chart">
            <a:extLst>
              <a:ext uri="{FF2B5EF4-FFF2-40B4-BE49-F238E27FC236}">
                <a16:creationId xmlns:a16="http://schemas.microsoft.com/office/drawing/2014/main" id="{4497599D-F8CF-6F53-845A-45ECCEAEBC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6718" y="5320925"/>
            <a:ext cx="4572333" cy="33276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VN"/>
          </a:p>
        </p:txBody>
      </p:sp>
      <p:grpSp>
        <p:nvGrpSpPr>
          <p:cNvPr id="3" name="Group 3"/>
          <p:cNvGrpSpPr/>
          <p:nvPr/>
        </p:nvGrpSpPr>
        <p:grpSpPr>
          <a:xfrm>
            <a:off x="564392" y="1208230"/>
            <a:ext cx="16694908" cy="8546456"/>
            <a:chOff x="0" y="0"/>
            <a:chExt cx="4645456" cy="2378102"/>
          </a:xfrm>
        </p:grpSpPr>
        <p:sp>
          <p:nvSpPr>
            <p:cNvPr id="4" name="Freeform 4"/>
            <p:cNvSpPr/>
            <p:nvPr/>
          </p:nvSpPr>
          <p:spPr>
            <a:xfrm>
              <a:off x="0" y="0"/>
              <a:ext cx="4645456" cy="2378102"/>
            </a:xfrm>
            <a:custGeom>
              <a:avLst/>
              <a:gdLst/>
              <a:ahLst/>
              <a:cxnLst/>
              <a:rect l="l" t="t" r="r" b="b"/>
              <a:pathLst>
                <a:path w="4645456" h="2378102">
                  <a:moveTo>
                    <a:pt x="9275" y="0"/>
                  </a:moveTo>
                  <a:lnTo>
                    <a:pt x="4636181" y="0"/>
                  </a:lnTo>
                  <a:cubicBezTo>
                    <a:pt x="4638641" y="0"/>
                    <a:pt x="4641000" y="977"/>
                    <a:pt x="4642739" y="2716"/>
                  </a:cubicBezTo>
                  <a:cubicBezTo>
                    <a:pt x="4644479" y="4456"/>
                    <a:pt x="4645456" y="6815"/>
                    <a:pt x="4645456" y="9275"/>
                  </a:cubicBezTo>
                  <a:lnTo>
                    <a:pt x="4645456" y="2368827"/>
                  </a:lnTo>
                  <a:cubicBezTo>
                    <a:pt x="4645456" y="2373949"/>
                    <a:pt x="4641304" y="2378102"/>
                    <a:pt x="4636181" y="2378102"/>
                  </a:cubicBezTo>
                  <a:lnTo>
                    <a:pt x="9275" y="2378102"/>
                  </a:lnTo>
                  <a:cubicBezTo>
                    <a:pt x="6815" y="2378102"/>
                    <a:pt x="4456" y="2377124"/>
                    <a:pt x="2716" y="2375385"/>
                  </a:cubicBezTo>
                  <a:cubicBezTo>
                    <a:pt x="977" y="2373646"/>
                    <a:pt x="0" y="2371287"/>
                    <a:pt x="0" y="2368827"/>
                  </a:cubicBezTo>
                  <a:lnTo>
                    <a:pt x="0" y="9275"/>
                  </a:lnTo>
                  <a:cubicBezTo>
                    <a:pt x="0" y="6815"/>
                    <a:pt x="977" y="4456"/>
                    <a:pt x="2716" y="2716"/>
                  </a:cubicBezTo>
                  <a:cubicBezTo>
                    <a:pt x="4456" y="977"/>
                    <a:pt x="6815" y="0"/>
                    <a:pt x="9275" y="0"/>
                  </a:cubicBezTo>
                  <a:close/>
                </a:path>
              </a:pathLst>
            </a:custGeom>
            <a:solidFill>
              <a:srgbClr val="000000">
                <a:alpha val="0"/>
              </a:srgbClr>
            </a:solidFill>
            <a:ln w="47625" cap="sq">
              <a:gradFill>
                <a:gsLst>
                  <a:gs pos="0">
                    <a:srgbClr val="CF428E">
                      <a:alpha val="100000"/>
                    </a:srgbClr>
                  </a:gs>
                  <a:gs pos="100000">
                    <a:srgbClr val="610876">
                      <a:alpha val="100000"/>
                    </a:srgbClr>
                  </a:gs>
                </a:gsLst>
                <a:lin ang="0"/>
              </a:gradFill>
              <a:prstDash val="solid"/>
              <a:miter/>
            </a:ln>
          </p:spPr>
          <p:txBody>
            <a:bodyPr/>
            <a:lstStyle/>
            <a:p>
              <a:endParaRPr lang="en-VN"/>
            </a:p>
          </p:txBody>
        </p:sp>
        <p:sp>
          <p:nvSpPr>
            <p:cNvPr id="5" name="TextBox 5"/>
            <p:cNvSpPr txBox="1"/>
            <p:nvPr/>
          </p:nvSpPr>
          <p:spPr>
            <a:xfrm>
              <a:off x="0" y="-38100"/>
              <a:ext cx="4645456" cy="2416202"/>
            </a:xfrm>
            <a:prstGeom prst="rect">
              <a:avLst/>
            </a:prstGeom>
          </p:spPr>
          <p:txBody>
            <a:bodyPr lIns="43666" tIns="43666" rIns="43666" bIns="43666" rtlCol="0" anchor="ctr"/>
            <a:lstStyle/>
            <a:p>
              <a:pPr algn="ctr">
                <a:lnSpc>
                  <a:spcPts val="2660"/>
                </a:lnSpc>
              </a:pPr>
              <a:endParaRPr/>
            </a:p>
          </p:txBody>
        </p:sp>
      </p:grpSp>
      <p:grpSp>
        <p:nvGrpSpPr>
          <p:cNvPr id="6" name="Group 6"/>
          <p:cNvGrpSpPr/>
          <p:nvPr/>
        </p:nvGrpSpPr>
        <p:grpSpPr>
          <a:xfrm>
            <a:off x="564392" y="704056"/>
            <a:ext cx="5433702" cy="971045"/>
            <a:chOff x="0" y="0"/>
            <a:chExt cx="1511960" cy="270199"/>
          </a:xfrm>
        </p:grpSpPr>
        <p:sp>
          <p:nvSpPr>
            <p:cNvPr id="7" name="Freeform 7"/>
            <p:cNvSpPr/>
            <p:nvPr/>
          </p:nvSpPr>
          <p:spPr>
            <a:xfrm>
              <a:off x="0" y="0"/>
              <a:ext cx="1511960" cy="270199"/>
            </a:xfrm>
            <a:custGeom>
              <a:avLst/>
              <a:gdLst/>
              <a:ahLst/>
              <a:cxnLst/>
              <a:rect l="l" t="t" r="r" b="b"/>
              <a:pathLst>
                <a:path w="1511960" h="270199">
                  <a:moveTo>
                    <a:pt x="28496" y="0"/>
                  </a:moveTo>
                  <a:lnTo>
                    <a:pt x="1483464" y="0"/>
                  </a:lnTo>
                  <a:cubicBezTo>
                    <a:pt x="1491021" y="0"/>
                    <a:pt x="1498269" y="3002"/>
                    <a:pt x="1503613" y="8346"/>
                  </a:cubicBezTo>
                  <a:cubicBezTo>
                    <a:pt x="1508957" y="13690"/>
                    <a:pt x="1511960" y="20938"/>
                    <a:pt x="1511960" y="28496"/>
                  </a:cubicBezTo>
                  <a:lnTo>
                    <a:pt x="1511960" y="241703"/>
                  </a:lnTo>
                  <a:cubicBezTo>
                    <a:pt x="1511960" y="249261"/>
                    <a:pt x="1508957" y="256509"/>
                    <a:pt x="1503613" y="261853"/>
                  </a:cubicBezTo>
                  <a:cubicBezTo>
                    <a:pt x="1498269" y="267197"/>
                    <a:pt x="1491021" y="270199"/>
                    <a:pt x="1483464" y="270199"/>
                  </a:cubicBezTo>
                  <a:lnTo>
                    <a:pt x="28496" y="270199"/>
                  </a:lnTo>
                  <a:cubicBezTo>
                    <a:pt x="20938" y="270199"/>
                    <a:pt x="13690" y="267197"/>
                    <a:pt x="8346" y="261853"/>
                  </a:cubicBezTo>
                  <a:cubicBezTo>
                    <a:pt x="3002" y="256509"/>
                    <a:pt x="0" y="249261"/>
                    <a:pt x="0" y="241703"/>
                  </a:cubicBezTo>
                  <a:lnTo>
                    <a:pt x="0" y="28496"/>
                  </a:lnTo>
                  <a:cubicBezTo>
                    <a:pt x="0" y="20938"/>
                    <a:pt x="3002" y="13690"/>
                    <a:pt x="8346" y="8346"/>
                  </a:cubicBezTo>
                  <a:cubicBezTo>
                    <a:pt x="13690" y="3002"/>
                    <a:pt x="20938" y="0"/>
                    <a:pt x="28496" y="0"/>
                  </a:cubicBezTo>
                  <a:close/>
                </a:path>
              </a:pathLst>
            </a:custGeom>
            <a:gradFill rotWithShape="1">
              <a:gsLst>
                <a:gs pos="0">
                  <a:srgbClr val="CF428E">
                    <a:alpha val="100000"/>
                  </a:srgbClr>
                </a:gs>
                <a:gs pos="100000">
                  <a:srgbClr val="610876">
                    <a:alpha val="100000"/>
                  </a:srgbClr>
                </a:gs>
              </a:gsLst>
              <a:lin ang="0"/>
            </a:gradFill>
            <a:ln cap="sq">
              <a:noFill/>
              <a:prstDash val="solid"/>
              <a:miter/>
            </a:ln>
          </p:spPr>
          <p:txBody>
            <a:bodyPr/>
            <a:lstStyle/>
            <a:p>
              <a:endParaRPr lang="en-VN"/>
            </a:p>
          </p:txBody>
        </p:sp>
        <p:sp>
          <p:nvSpPr>
            <p:cNvPr id="8" name="TextBox 8"/>
            <p:cNvSpPr txBox="1"/>
            <p:nvPr/>
          </p:nvSpPr>
          <p:spPr>
            <a:xfrm>
              <a:off x="0" y="-38100"/>
              <a:ext cx="1511960" cy="308299"/>
            </a:xfrm>
            <a:prstGeom prst="rect">
              <a:avLst/>
            </a:prstGeom>
          </p:spPr>
          <p:txBody>
            <a:bodyPr lIns="43666" tIns="43666" rIns="43666" bIns="43666" rtlCol="0" anchor="ctr"/>
            <a:lstStyle/>
            <a:p>
              <a:pPr algn="ctr">
                <a:lnSpc>
                  <a:spcPts val="2660"/>
                </a:lnSpc>
              </a:pPr>
              <a:endParaRPr/>
            </a:p>
          </p:txBody>
        </p:sp>
      </p:grpSp>
      <p:grpSp>
        <p:nvGrpSpPr>
          <p:cNvPr id="9" name="Group 9"/>
          <p:cNvGrpSpPr/>
          <p:nvPr/>
        </p:nvGrpSpPr>
        <p:grpSpPr>
          <a:xfrm rot="5400000">
            <a:off x="14903229" y="1474313"/>
            <a:ext cx="7257962" cy="1297936"/>
            <a:chOff x="0" y="0"/>
            <a:chExt cx="2272559" cy="406400"/>
          </a:xfrm>
        </p:grpSpPr>
        <p:sp>
          <p:nvSpPr>
            <p:cNvPr id="10" name="Freeform 10"/>
            <p:cNvSpPr/>
            <p:nvPr/>
          </p:nvSpPr>
          <p:spPr>
            <a:xfrm>
              <a:off x="0" y="0"/>
              <a:ext cx="2272559" cy="406400"/>
            </a:xfrm>
            <a:custGeom>
              <a:avLst/>
              <a:gdLst/>
              <a:ahLst/>
              <a:cxnLst/>
              <a:rect l="l" t="t" r="r" b="b"/>
              <a:pathLst>
                <a:path w="2272559" h="406400">
                  <a:moveTo>
                    <a:pt x="2069359" y="0"/>
                  </a:moveTo>
                  <a:cubicBezTo>
                    <a:pt x="2181583" y="0"/>
                    <a:pt x="2272559" y="90976"/>
                    <a:pt x="2272559" y="203200"/>
                  </a:cubicBezTo>
                  <a:cubicBezTo>
                    <a:pt x="2272559" y="315424"/>
                    <a:pt x="2181583" y="406400"/>
                    <a:pt x="2069359"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11" name="TextBox 11"/>
            <p:cNvSpPr txBox="1"/>
            <p:nvPr/>
          </p:nvSpPr>
          <p:spPr>
            <a:xfrm>
              <a:off x="0" y="-38100"/>
              <a:ext cx="2272559" cy="444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5400000">
            <a:off x="-3873191" y="7514751"/>
            <a:ext cx="7257962" cy="1297936"/>
            <a:chOff x="0" y="0"/>
            <a:chExt cx="2272559" cy="406400"/>
          </a:xfrm>
        </p:grpSpPr>
        <p:sp>
          <p:nvSpPr>
            <p:cNvPr id="13" name="Freeform 13"/>
            <p:cNvSpPr/>
            <p:nvPr/>
          </p:nvSpPr>
          <p:spPr>
            <a:xfrm>
              <a:off x="0" y="0"/>
              <a:ext cx="2272559" cy="406400"/>
            </a:xfrm>
            <a:custGeom>
              <a:avLst/>
              <a:gdLst/>
              <a:ahLst/>
              <a:cxnLst/>
              <a:rect l="l" t="t" r="r" b="b"/>
              <a:pathLst>
                <a:path w="2272559" h="406400">
                  <a:moveTo>
                    <a:pt x="2069359" y="0"/>
                  </a:moveTo>
                  <a:cubicBezTo>
                    <a:pt x="2181583" y="0"/>
                    <a:pt x="2272559" y="90976"/>
                    <a:pt x="2272559" y="203200"/>
                  </a:cubicBezTo>
                  <a:cubicBezTo>
                    <a:pt x="2272559" y="315424"/>
                    <a:pt x="2181583" y="406400"/>
                    <a:pt x="2069359"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14" name="TextBox 14"/>
            <p:cNvSpPr txBox="1"/>
            <p:nvPr/>
          </p:nvSpPr>
          <p:spPr>
            <a:xfrm>
              <a:off x="0" y="-38100"/>
              <a:ext cx="2272559" cy="4445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927815" y="995696"/>
            <a:ext cx="11855556" cy="434593"/>
          </a:xfrm>
          <a:prstGeom prst="rect">
            <a:avLst/>
          </a:prstGeom>
        </p:spPr>
        <p:txBody>
          <a:bodyPr lIns="0" tIns="0" rIns="0" bIns="0" rtlCol="0" anchor="t">
            <a:spAutoFit/>
          </a:bodyPr>
          <a:lstStyle/>
          <a:p>
            <a:pPr algn="l">
              <a:lnSpc>
                <a:spcPts val="3496"/>
              </a:lnSpc>
            </a:pPr>
            <a:r>
              <a:rPr lang="en-US" sz="2914" b="1">
                <a:solidFill>
                  <a:srgbClr val="FFFFFF"/>
                </a:solidFill>
                <a:latin typeface="Muli Bold"/>
                <a:ea typeface="Muli Bold"/>
                <a:cs typeface="Muli Bold"/>
                <a:sym typeface="Muli Bold"/>
              </a:rPr>
              <a:t>VỀ THỜI GIAN THỰC HIỆN</a:t>
            </a:r>
          </a:p>
        </p:txBody>
      </p:sp>
      <p:sp>
        <p:nvSpPr>
          <p:cNvPr id="16" name="TextBox 16"/>
          <p:cNvSpPr txBox="1"/>
          <p:nvPr/>
        </p:nvSpPr>
        <p:spPr>
          <a:xfrm>
            <a:off x="2918557" y="5118144"/>
            <a:ext cx="4659971" cy="3981450"/>
          </a:xfrm>
          <a:prstGeom prst="rect">
            <a:avLst/>
          </a:prstGeom>
        </p:spPr>
        <p:txBody>
          <a:bodyPr lIns="0" tIns="0" rIns="0" bIns="0" rtlCol="0" anchor="t">
            <a:spAutoFit/>
          </a:bodyPr>
          <a:lstStyle/>
          <a:p>
            <a:pPr algn="just">
              <a:lnSpc>
                <a:spcPts val="2879"/>
              </a:lnSpc>
            </a:pPr>
            <a:r>
              <a:rPr lang="en-US" sz="2400">
                <a:solidFill>
                  <a:srgbClr val="000000"/>
                </a:solidFill>
                <a:latin typeface="Muli"/>
                <a:ea typeface="Muli"/>
                <a:cs typeface="Muli"/>
                <a:sym typeface="Muli"/>
              </a:rPr>
              <a:t>Điều chỉnh quyết định giao đất, cho thuê đất, cho phép chuyển mục đích sử dụng đất do sai sót về ranh giới, vị trí, diện tích, mục đích sử dụng giữa bản đồ quy hoạch, bản đồ địa chính, quyết định giao đất, cho thuê đất, cho phép chuyển mục đích sử dụng đất và số liệu bàn giao đất trên thực địa </a:t>
            </a:r>
          </a:p>
          <a:p>
            <a:pPr algn="just">
              <a:lnSpc>
                <a:spcPts val="2879"/>
              </a:lnSpc>
            </a:pPr>
            <a:endParaRPr lang="en-US" sz="2400">
              <a:solidFill>
                <a:srgbClr val="000000"/>
              </a:solidFill>
              <a:latin typeface="Muli"/>
              <a:ea typeface="Muli"/>
              <a:cs typeface="Muli"/>
              <a:sym typeface="Muli"/>
            </a:endParaRPr>
          </a:p>
        </p:txBody>
      </p:sp>
      <p:sp>
        <p:nvSpPr>
          <p:cNvPr id="17" name="TextBox 17"/>
          <p:cNvSpPr txBox="1"/>
          <p:nvPr/>
        </p:nvSpPr>
        <p:spPr>
          <a:xfrm>
            <a:off x="11881582" y="5028362"/>
            <a:ext cx="4659971" cy="1085850"/>
          </a:xfrm>
          <a:prstGeom prst="rect">
            <a:avLst/>
          </a:prstGeom>
        </p:spPr>
        <p:txBody>
          <a:bodyPr lIns="0" tIns="0" rIns="0" bIns="0" rtlCol="0" anchor="t">
            <a:spAutoFit/>
          </a:bodyPr>
          <a:lstStyle/>
          <a:p>
            <a:pPr algn="just">
              <a:lnSpc>
                <a:spcPts val="2879"/>
              </a:lnSpc>
            </a:pPr>
            <a:r>
              <a:rPr lang="en-US" sz="2400">
                <a:solidFill>
                  <a:srgbClr val="000000"/>
                </a:solidFill>
                <a:latin typeface="Muli"/>
                <a:ea typeface="Muli"/>
                <a:cs typeface="Muli"/>
                <a:sym typeface="Muli"/>
              </a:rPr>
              <a:t>Cấp Giấy chứng nhận lần đầu thuộc thẩm quyền của Ủy ban nhân dân cấp xã </a:t>
            </a:r>
          </a:p>
        </p:txBody>
      </p:sp>
      <p:sp>
        <p:nvSpPr>
          <p:cNvPr id="18" name="TextBox 18"/>
          <p:cNvSpPr txBox="1"/>
          <p:nvPr/>
        </p:nvSpPr>
        <p:spPr>
          <a:xfrm>
            <a:off x="11881582" y="7667625"/>
            <a:ext cx="4659971" cy="723900"/>
          </a:xfrm>
          <a:prstGeom prst="rect">
            <a:avLst/>
          </a:prstGeom>
        </p:spPr>
        <p:txBody>
          <a:bodyPr lIns="0" tIns="0" rIns="0" bIns="0" rtlCol="0" anchor="t">
            <a:spAutoFit/>
          </a:bodyPr>
          <a:lstStyle/>
          <a:p>
            <a:pPr algn="just">
              <a:lnSpc>
                <a:spcPts val="2879"/>
              </a:lnSpc>
            </a:pPr>
            <a:r>
              <a:rPr lang="en-US" sz="2400">
                <a:solidFill>
                  <a:srgbClr val="000000"/>
                </a:solidFill>
                <a:latin typeface="Muli"/>
                <a:ea typeface="Muli"/>
                <a:cs typeface="Muli"/>
                <a:sym typeface="Muli"/>
              </a:rPr>
              <a:t>Giải quyết tranh chấp đất đai </a:t>
            </a:r>
          </a:p>
          <a:p>
            <a:pPr algn="just">
              <a:lnSpc>
                <a:spcPts val="2879"/>
              </a:lnSpc>
            </a:pPr>
            <a:endParaRPr lang="en-US" sz="2400">
              <a:solidFill>
                <a:srgbClr val="000000"/>
              </a:solidFill>
              <a:latin typeface="Muli"/>
              <a:ea typeface="Muli"/>
              <a:cs typeface="Muli"/>
              <a:sym typeface="Muli"/>
            </a:endParaRPr>
          </a:p>
        </p:txBody>
      </p:sp>
      <p:sp>
        <p:nvSpPr>
          <p:cNvPr id="19" name="TextBox 19"/>
          <p:cNvSpPr txBox="1"/>
          <p:nvPr/>
        </p:nvSpPr>
        <p:spPr>
          <a:xfrm>
            <a:off x="2918557" y="2444000"/>
            <a:ext cx="4659971" cy="723900"/>
          </a:xfrm>
          <a:prstGeom prst="rect">
            <a:avLst/>
          </a:prstGeom>
        </p:spPr>
        <p:txBody>
          <a:bodyPr lIns="0" tIns="0" rIns="0" bIns="0" rtlCol="0" anchor="t">
            <a:spAutoFit/>
          </a:bodyPr>
          <a:lstStyle/>
          <a:p>
            <a:pPr algn="just">
              <a:lnSpc>
                <a:spcPts val="2879"/>
              </a:lnSpc>
            </a:pPr>
            <a:r>
              <a:rPr lang="en-US" sz="2400">
                <a:solidFill>
                  <a:srgbClr val="000000"/>
                </a:solidFill>
                <a:latin typeface="Muli"/>
                <a:ea typeface="Muli"/>
                <a:cs typeface="Muli"/>
                <a:sym typeface="Muli"/>
              </a:rPr>
              <a:t>Giao đất, cho thuê đất, cho phép chuyển mục đích sử dụng đất </a:t>
            </a:r>
          </a:p>
        </p:txBody>
      </p:sp>
      <p:sp>
        <p:nvSpPr>
          <p:cNvPr id="20" name="TextBox 20"/>
          <p:cNvSpPr txBox="1"/>
          <p:nvPr/>
        </p:nvSpPr>
        <p:spPr>
          <a:xfrm>
            <a:off x="11881582" y="2035511"/>
            <a:ext cx="4659971" cy="2533650"/>
          </a:xfrm>
          <a:prstGeom prst="rect">
            <a:avLst/>
          </a:prstGeom>
        </p:spPr>
        <p:txBody>
          <a:bodyPr lIns="0" tIns="0" rIns="0" bIns="0" rtlCol="0" anchor="t">
            <a:spAutoFit/>
          </a:bodyPr>
          <a:lstStyle/>
          <a:p>
            <a:pPr algn="just">
              <a:lnSpc>
                <a:spcPts val="2879"/>
              </a:lnSpc>
            </a:pPr>
            <a:r>
              <a:rPr lang="en-US" sz="2400">
                <a:solidFill>
                  <a:srgbClr val="000000"/>
                </a:solidFill>
                <a:latin typeface="Muli"/>
                <a:ea typeface="Muli"/>
                <a:cs typeface="Muli"/>
                <a:sym typeface="Muli"/>
              </a:rPr>
              <a:t>Điều chỉnh quyết định giao đất, cho thuê đất, cho phép chuyển mục đích sử dụng đất do thay đổi căn cứ quyết định giao đất, cho thuê đất, cho phép chuyển mục đích sử dụng đất </a:t>
            </a:r>
          </a:p>
          <a:p>
            <a:pPr algn="just">
              <a:lnSpc>
                <a:spcPts val="2879"/>
              </a:lnSpc>
            </a:pPr>
            <a:endParaRPr lang="en-US" sz="2400">
              <a:solidFill>
                <a:srgbClr val="000000"/>
              </a:solidFill>
              <a:latin typeface="Muli"/>
              <a:ea typeface="Muli"/>
              <a:cs typeface="Muli"/>
              <a:sym typeface="Muli"/>
            </a:endParaRPr>
          </a:p>
        </p:txBody>
      </p:sp>
      <p:sp>
        <p:nvSpPr>
          <p:cNvPr id="21" name="TextBox 21"/>
          <p:cNvSpPr txBox="1"/>
          <p:nvPr/>
        </p:nvSpPr>
        <p:spPr>
          <a:xfrm>
            <a:off x="564392" y="5209089"/>
            <a:ext cx="2249390" cy="1333500"/>
          </a:xfrm>
          <a:prstGeom prst="rect">
            <a:avLst/>
          </a:prstGeom>
        </p:spPr>
        <p:txBody>
          <a:bodyPr lIns="0" tIns="0" rIns="0" bIns="0" rtlCol="0" anchor="t">
            <a:spAutoFit/>
          </a:bodyPr>
          <a:lstStyle/>
          <a:p>
            <a:pPr algn="ctr">
              <a:lnSpc>
                <a:spcPts val="3599"/>
              </a:lnSpc>
            </a:pPr>
            <a:r>
              <a:rPr lang="en-US" sz="2999" b="1">
                <a:solidFill>
                  <a:srgbClr val="610876"/>
                </a:solidFill>
                <a:latin typeface="Muli Bold"/>
                <a:ea typeface="Muli Bold"/>
                <a:cs typeface="Muli Bold"/>
                <a:sym typeface="Muli Bold"/>
              </a:rPr>
              <a:t>Giảm từ 20 -&gt; 7 ngày </a:t>
            </a:r>
          </a:p>
          <a:p>
            <a:pPr algn="ctr">
              <a:lnSpc>
                <a:spcPts val="3599"/>
              </a:lnSpc>
            </a:pPr>
            <a:endParaRPr lang="en-US" sz="2999" b="1">
              <a:solidFill>
                <a:srgbClr val="610876"/>
              </a:solidFill>
              <a:latin typeface="Muli Bold"/>
              <a:ea typeface="Muli Bold"/>
              <a:cs typeface="Muli Bold"/>
              <a:sym typeface="Muli Bold"/>
            </a:endParaRPr>
          </a:p>
        </p:txBody>
      </p:sp>
      <p:sp>
        <p:nvSpPr>
          <p:cNvPr id="22" name="TextBox 22"/>
          <p:cNvSpPr txBox="1"/>
          <p:nvPr/>
        </p:nvSpPr>
        <p:spPr>
          <a:xfrm>
            <a:off x="9538142" y="5153025"/>
            <a:ext cx="2249390" cy="885825"/>
          </a:xfrm>
          <a:prstGeom prst="rect">
            <a:avLst/>
          </a:prstGeom>
        </p:spPr>
        <p:txBody>
          <a:bodyPr lIns="0" tIns="0" rIns="0" bIns="0" rtlCol="0" anchor="t">
            <a:spAutoFit/>
          </a:bodyPr>
          <a:lstStyle/>
          <a:p>
            <a:pPr algn="ctr">
              <a:lnSpc>
                <a:spcPts val="3599"/>
              </a:lnSpc>
            </a:pPr>
            <a:r>
              <a:rPr lang="en-US" sz="2999" b="1">
                <a:solidFill>
                  <a:srgbClr val="610876"/>
                </a:solidFill>
                <a:latin typeface="Muli Bold"/>
                <a:ea typeface="Muli Bold"/>
                <a:cs typeface="Muli Bold"/>
                <a:sym typeface="Muli Bold"/>
              </a:rPr>
              <a:t>Giảm từ 23 -&gt; 20 ngày </a:t>
            </a:r>
          </a:p>
        </p:txBody>
      </p:sp>
      <p:sp>
        <p:nvSpPr>
          <p:cNvPr id="23" name="TextBox 23"/>
          <p:cNvSpPr txBox="1"/>
          <p:nvPr/>
        </p:nvSpPr>
        <p:spPr>
          <a:xfrm>
            <a:off x="9538142" y="7591425"/>
            <a:ext cx="2249390" cy="885825"/>
          </a:xfrm>
          <a:prstGeom prst="rect">
            <a:avLst/>
          </a:prstGeom>
        </p:spPr>
        <p:txBody>
          <a:bodyPr lIns="0" tIns="0" rIns="0" bIns="0" rtlCol="0" anchor="t">
            <a:spAutoFit/>
          </a:bodyPr>
          <a:lstStyle/>
          <a:p>
            <a:pPr algn="ctr">
              <a:lnSpc>
                <a:spcPts val="3599"/>
              </a:lnSpc>
            </a:pPr>
            <a:r>
              <a:rPr lang="en-US" sz="2999" b="1">
                <a:solidFill>
                  <a:srgbClr val="610876"/>
                </a:solidFill>
                <a:latin typeface="Muli Bold"/>
                <a:ea typeface="Muli Bold"/>
                <a:cs typeface="Muli Bold"/>
                <a:sym typeface="Muli Bold"/>
              </a:rPr>
              <a:t>Giảm từ 75 -&gt; 45 ngày </a:t>
            </a:r>
          </a:p>
        </p:txBody>
      </p:sp>
      <p:sp>
        <p:nvSpPr>
          <p:cNvPr id="24" name="TextBox 24"/>
          <p:cNvSpPr txBox="1"/>
          <p:nvPr/>
        </p:nvSpPr>
        <p:spPr>
          <a:xfrm>
            <a:off x="564392" y="2343988"/>
            <a:ext cx="2249390" cy="1333500"/>
          </a:xfrm>
          <a:prstGeom prst="rect">
            <a:avLst/>
          </a:prstGeom>
        </p:spPr>
        <p:txBody>
          <a:bodyPr lIns="0" tIns="0" rIns="0" bIns="0" rtlCol="0" anchor="t">
            <a:spAutoFit/>
          </a:bodyPr>
          <a:lstStyle/>
          <a:p>
            <a:pPr algn="ctr">
              <a:lnSpc>
                <a:spcPts val="3599"/>
              </a:lnSpc>
            </a:pPr>
            <a:r>
              <a:rPr lang="en-US" sz="2999" b="1">
                <a:solidFill>
                  <a:srgbClr val="610876"/>
                </a:solidFill>
                <a:latin typeface="Muli Bold"/>
                <a:ea typeface="Muli Bold"/>
                <a:cs typeface="Muli Bold"/>
                <a:sym typeface="Muli Bold"/>
              </a:rPr>
              <a:t>Giảm từ 20 -&gt; 15 ngày </a:t>
            </a:r>
          </a:p>
          <a:p>
            <a:pPr algn="ctr">
              <a:lnSpc>
                <a:spcPts val="3599"/>
              </a:lnSpc>
            </a:pPr>
            <a:endParaRPr lang="en-US" sz="2999" b="1">
              <a:solidFill>
                <a:srgbClr val="610876"/>
              </a:solidFill>
              <a:latin typeface="Muli Bold"/>
              <a:ea typeface="Muli Bold"/>
              <a:cs typeface="Muli Bold"/>
              <a:sym typeface="Muli Bold"/>
            </a:endParaRPr>
          </a:p>
        </p:txBody>
      </p:sp>
      <p:sp>
        <p:nvSpPr>
          <p:cNvPr id="25" name="TextBox 25"/>
          <p:cNvSpPr txBox="1"/>
          <p:nvPr/>
        </p:nvSpPr>
        <p:spPr>
          <a:xfrm>
            <a:off x="9538142" y="2140286"/>
            <a:ext cx="2249390" cy="1333500"/>
          </a:xfrm>
          <a:prstGeom prst="rect">
            <a:avLst/>
          </a:prstGeom>
        </p:spPr>
        <p:txBody>
          <a:bodyPr lIns="0" tIns="0" rIns="0" bIns="0" rtlCol="0" anchor="t">
            <a:spAutoFit/>
          </a:bodyPr>
          <a:lstStyle/>
          <a:p>
            <a:pPr algn="ctr">
              <a:lnSpc>
                <a:spcPts val="3599"/>
              </a:lnSpc>
            </a:pPr>
            <a:r>
              <a:rPr lang="en-US" sz="2999" b="1">
                <a:solidFill>
                  <a:srgbClr val="610876"/>
                </a:solidFill>
                <a:latin typeface="Muli Bold"/>
                <a:ea typeface="Muli Bold"/>
                <a:cs typeface="Muli Bold"/>
                <a:sym typeface="Muli Bold"/>
              </a:rPr>
              <a:t>Giảm từ 10 -&gt; 5 ngày </a:t>
            </a:r>
          </a:p>
          <a:p>
            <a:pPr algn="ctr">
              <a:lnSpc>
                <a:spcPts val="3599"/>
              </a:lnSpc>
            </a:pPr>
            <a:endParaRPr lang="en-US" sz="2999" b="1">
              <a:solidFill>
                <a:srgbClr val="610876"/>
              </a:solidFill>
              <a:latin typeface="Muli Bold"/>
              <a:ea typeface="Muli Bold"/>
              <a:cs typeface="Muli Bold"/>
              <a:sym typeface="Muli Bold"/>
            </a:endParaRPr>
          </a:p>
        </p:txBody>
      </p:sp>
      <p:cxnSp>
        <p:nvCxnSpPr>
          <p:cNvPr id="27" name="Straight Connector 26">
            <a:extLst>
              <a:ext uri="{FF2B5EF4-FFF2-40B4-BE49-F238E27FC236}">
                <a16:creationId xmlns:a16="http://schemas.microsoft.com/office/drawing/2014/main" id="{AD9976B2-4220-6975-A7AF-9266CD9B0627}"/>
              </a:ext>
            </a:extLst>
          </p:cNvPr>
          <p:cNvCxnSpPr/>
          <p:nvPr/>
        </p:nvCxnSpPr>
        <p:spPr>
          <a:xfrm>
            <a:off x="2209800" y="4229100"/>
            <a:ext cx="4038600" cy="0"/>
          </a:xfrm>
          <a:prstGeom prst="line">
            <a:avLst/>
          </a:prstGeom>
          <a:ln>
            <a:prstDash val="dashDot"/>
          </a:ln>
        </p:spPr>
        <p:style>
          <a:lnRef idx="3">
            <a:schemeClr val="accent2"/>
          </a:lnRef>
          <a:fillRef idx="0">
            <a:schemeClr val="accent2"/>
          </a:fillRef>
          <a:effectRef idx="2">
            <a:schemeClr val="accent2"/>
          </a:effectRef>
          <a:fontRef idx="minor">
            <a:schemeClr val="tx1"/>
          </a:fontRef>
        </p:style>
      </p:cxnSp>
      <p:cxnSp>
        <p:nvCxnSpPr>
          <p:cNvPr id="28" name="Straight Connector 27">
            <a:extLst>
              <a:ext uri="{FF2B5EF4-FFF2-40B4-BE49-F238E27FC236}">
                <a16:creationId xmlns:a16="http://schemas.microsoft.com/office/drawing/2014/main" id="{12EA72CE-F383-55D4-D204-CDFC03EE87EF}"/>
              </a:ext>
            </a:extLst>
          </p:cNvPr>
          <p:cNvCxnSpPr/>
          <p:nvPr/>
        </p:nvCxnSpPr>
        <p:spPr>
          <a:xfrm>
            <a:off x="10800907" y="4654402"/>
            <a:ext cx="4038600" cy="0"/>
          </a:xfrm>
          <a:prstGeom prst="line">
            <a:avLst/>
          </a:prstGeom>
          <a:ln>
            <a:prstDash val="dashDot"/>
          </a:ln>
        </p:spPr>
        <p:style>
          <a:lnRef idx="3">
            <a:schemeClr val="accent2"/>
          </a:lnRef>
          <a:fillRef idx="0">
            <a:schemeClr val="accent2"/>
          </a:fillRef>
          <a:effectRef idx="2">
            <a:schemeClr val="accent2"/>
          </a:effectRef>
          <a:fontRef idx="minor">
            <a:schemeClr val="tx1"/>
          </a:fontRef>
        </p:style>
      </p:cxnSp>
      <p:cxnSp>
        <p:nvCxnSpPr>
          <p:cNvPr id="29" name="Straight Connector 28">
            <a:extLst>
              <a:ext uri="{FF2B5EF4-FFF2-40B4-BE49-F238E27FC236}">
                <a16:creationId xmlns:a16="http://schemas.microsoft.com/office/drawing/2014/main" id="{425E9011-92C2-75AE-21F9-35D8A34E43C9}"/>
              </a:ext>
            </a:extLst>
          </p:cNvPr>
          <p:cNvCxnSpPr/>
          <p:nvPr/>
        </p:nvCxnSpPr>
        <p:spPr>
          <a:xfrm>
            <a:off x="10800907" y="6780914"/>
            <a:ext cx="4038600" cy="0"/>
          </a:xfrm>
          <a:prstGeom prst="line">
            <a:avLst/>
          </a:prstGeom>
          <a:ln>
            <a:prstDash val="dashDot"/>
          </a:ln>
        </p:spPr>
        <p:style>
          <a:lnRef idx="3">
            <a:schemeClr val="accent2"/>
          </a:lnRef>
          <a:fillRef idx="0">
            <a:schemeClr val="accent2"/>
          </a:fillRef>
          <a:effectRef idx="2">
            <a:schemeClr val="accent2"/>
          </a:effectRef>
          <a:fontRef idx="minor">
            <a:schemeClr val="tx1"/>
          </a:fontRef>
        </p:style>
      </p:cxnSp>
    </p:spTree>
  </p:cSld>
  <p:clrMapOvr>
    <a:masterClrMapping/>
  </p:clrMapOvr>
  <p:transition spd="med">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VN"/>
          </a:p>
        </p:txBody>
      </p:sp>
      <p:grpSp>
        <p:nvGrpSpPr>
          <p:cNvPr id="3" name="Group 3"/>
          <p:cNvGrpSpPr/>
          <p:nvPr/>
        </p:nvGrpSpPr>
        <p:grpSpPr>
          <a:xfrm>
            <a:off x="564392" y="1208230"/>
            <a:ext cx="16694908" cy="5620401"/>
            <a:chOff x="0" y="0"/>
            <a:chExt cx="4645456" cy="1563910"/>
          </a:xfrm>
        </p:grpSpPr>
        <p:sp>
          <p:nvSpPr>
            <p:cNvPr id="4" name="Freeform 4"/>
            <p:cNvSpPr/>
            <p:nvPr/>
          </p:nvSpPr>
          <p:spPr>
            <a:xfrm>
              <a:off x="0" y="0"/>
              <a:ext cx="4645456" cy="1563910"/>
            </a:xfrm>
            <a:custGeom>
              <a:avLst/>
              <a:gdLst/>
              <a:ahLst/>
              <a:cxnLst/>
              <a:rect l="l" t="t" r="r" b="b"/>
              <a:pathLst>
                <a:path w="4645456" h="1563910">
                  <a:moveTo>
                    <a:pt x="9275" y="0"/>
                  </a:moveTo>
                  <a:lnTo>
                    <a:pt x="4636181" y="0"/>
                  </a:lnTo>
                  <a:cubicBezTo>
                    <a:pt x="4638641" y="0"/>
                    <a:pt x="4641000" y="977"/>
                    <a:pt x="4642739" y="2716"/>
                  </a:cubicBezTo>
                  <a:cubicBezTo>
                    <a:pt x="4644479" y="4456"/>
                    <a:pt x="4645456" y="6815"/>
                    <a:pt x="4645456" y="9275"/>
                  </a:cubicBezTo>
                  <a:lnTo>
                    <a:pt x="4645456" y="1554635"/>
                  </a:lnTo>
                  <a:cubicBezTo>
                    <a:pt x="4645456" y="1559757"/>
                    <a:pt x="4641304" y="1563910"/>
                    <a:pt x="4636181" y="1563910"/>
                  </a:cubicBezTo>
                  <a:lnTo>
                    <a:pt x="9275" y="1563910"/>
                  </a:lnTo>
                  <a:cubicBezTo>
                    <a:pt x="6815" y="1563910"/>
                    <a:pt x="4456" y="1562933"/>
                    <a:pt x="2716" y="1561193"/>
                  </a:cubicBezTo>
                  <a:cubicBezTo>
                    <a:pt x="977" y="1559454"/>
                    <a:pt x="0" y="1557095"/>
                    <a:pt x="0" y="1554635"/>
                  </a:cubicBezTo>
                  <a:lnTo>
                    <a:pt x="0" y="9275"/>
                  </a:lnTo>
                  <a:cubicBezTo>
                    <a:pt x="0" y="6815"/>
                    <a:pt x="977" y="4456"/>
                    <a:pt x="2716" y="2716"/>
                  </a:cubicBezTo>
                  <a:cubicBezTo>
                    <a:pt x="4456" y="977"/>
                    <a:pt x="6815" y="0"/>
                    <a:pt x="9275" y="0"/>
                  </a:cubicBezTo>
                  <a:close/>
                </a:path>
              </a:pathLst>
            </a:custGeom>
            <a:solidFill>
              <a:srgbClr val="000000">
                <a:alpha val="0"/>
              </a:srgbClr>
            </a:solidFill>
            <a:ln w="47625" cap="sq">
              <a:gradFill>
                <a:gsLst>
                  <a:gs pos="0">
                    <a:srgbClr val="CF428E">
                      <a:alpha val="100000"/>
                    </a:srgbClr>
                  </a:gs>
                  <a:gs pos="100000">
                    <a:srgbClr val="610876">
                      <a:alpha val="100000"/>
                    </a:srgbClr>
                  </a:gs>
                </a:gsLst>
                <a:lin ang="0"/>
              </a:gradFill>
              <a:prstDash val="solid"/>
              <a:miter/>
            </a:ln>
          </p:spPr>
          <p:txBody>
            <a:bodyPr/>
            <a:lstStyle/>
            <a:p>
              <a:endParaRPr lang="en-VN"/>
            </a:p>
          </p:txBody>
        </p:sp>
        <p:sp>
          <p:nvSpPr>
            <p:cNvPr id="5" name="TextBox 5"/>
            <p:cNvSpPr txBox="1"/>
            <p:nvPr/>
          </p:nvSpPr>
          <p:spPr>
            <a:xfrm>
              <a:off x="0" y="-38100"/>
              <a:ext cx="4645456" cy="1602010"/>
            </a:xfrm>
            <a:prstGeom prst="rect">
              <a:avLst/>
            </a:prstGeom>
          </p:spPr>
          <p:txBody>
            <a:bodyPr lIns="43666" tIns="43666" rIns="43666" bIns="43666" rtlCol="0" anchor="ctr"/>
            <a:lstStyle/>
            <a:p>
              <a:pPr algn="ctr">
                <a:lnSpc>
                  <a:spcPts val="2660"/>
                </a:lnSpc>
              </a:pPr>
              <a:endParaRPr/>
            </a:p>
          </p:txBody>
        </p:sp>
      </p:grpSp>
      <p:grpSp>
        <p:nvGrpSpPr>
          <p:cNvPr id="6" name="Group 6"/>
          <p:cNvGrpSpPr/>
          <p:nvPr/>
        </p:nvGrpSpPr>
        <p:grpSpPr>
          <a:xfrm>
            <a:off x="564392" y="7761430"/>
            <a:ext cx="16694908" cy="2258076"/>
            <a:chOff x="0" y="0"/>
            <a:chExt cx="4645456" cy="628323"/>
          </a:xfrm>
        </p:grpSpPr>
        <p:sp>
          <p:nvSpPr>
            <p:cNvPr id="7" name="Freeform 7"/>
            <p:cNvSpPr/>
            <p:nvPr/>
          </p:nvSpPr>
          <p:spPr>
            <a:xfrm>
              <a:off x="0" y="0"/>
              <a:ext cx="4645456" cy="628323"/>
            </a:xfrm>
            <a:custGeom>
              <a:avLst/>
              <a:gdLst/>
              <a:ahLst/>
              <a:cxnLst/>
              <a:rect l="l" t="t" r="r" b="b"/>
              <a:pathLst>
                <a:path w="4645456" h="628323">
                  <a:moveTo>
                    <a:pt x="9275" y="0"/>
                  </a:moveTo>
                  <a:lnTo>
                    <a:pt x="4636181" y="0"/>
                  </a:lnTo>
                  <a:cubicBezTo>
                    <a:pt x="4638641" y="0"/>
                    <a:pt x="4641000" y="977"/>
                    <a:pt x="4642739" y="2716"/>
                  </a:cubicBezTo>
                  <a:cubicBezTo>
                    <a:pt x="4644479" y="4456"/>
                    <a:pt x="4645456" y="6815"/>
                    <a:pt x="4645456" y="9275"/>
                  </a:cubicBezTo>
                  <a:lnTo>
                    <a:pt x="4645456" y="619048"/>
                  </a:lnTo>
                  <a:cubicBezTo>
                    <a:pt x="4645456" y="621508"/>
                    <a:pt x="4644479" y="623867"/>
                    <a:pt x="4642739" y="625607"/>
                  </a:cubicBezTo>
                  <a:cubicBezTo>
                    <a:pt x="4641000" y="627346"/>
                    <a:pt x="4638641" y="628323"/>
                    <a:pt x="4636181" y="628323"/>
                  </a:cubicBezTo>
                  <a:lnTo>
                    <a:pt x="9275" y="628323"/>
                  </a:lnTo>
                  <a:cubicBezTo>
                    <a:pt x="4152" y="628323"/>
                    <a:pt x="0" y="624171"/>
                    <a:pt x="0" y="619048"/>
                  </a:cubicBezTo>
                  <a:lnTo>
                    <a:pt x="0" y="9275"/>
                  </a:lnTo>
                  <a:cubicBezTo>
                    <a:pt x="0" y="6815"/>
                    <a:pt x="977" y="4456"/>
                    <a:pt x="2716" y="2716"/>
                  </a:cubicBezTo>
                  <a:cubicBezTo>
                    <a:pt x="4456" y="977"/>
                    <a:pt x="6815" y="0"/>
                    <a:pt x="9275" y="0"/>
                  </a:cubicBezTo>
                  <a:close/>
                </a:path>
              </a:pathLst>
            </a:custGeom>
            <a:solidFill>
              <a:srgbClr val="000000">
                <a:alpha val="0"/>
              </a:srgbClr>
            </a:solidFill>
            <a:ln w="47625" cap="sq">
              <a:gradFill>
                <a:gsLst>
                  <a:gs pos="0">
                    <a:srgbClr val="CF428E">
                      <a:alpha val="100000"/>
                    </a:srgbClr>
                  </a:gs>
                  <a:gs pos="100000">
                    <a:srgbClr val="610876">
                      <a:alpha val="100000"/>
                    </a:srgbClr>
                  </a:gs>
                </a:gsLst>
                <a:lin ang="0"/>
              </a:gradFill>
              <a:prstDash val="solid"/>
              <a:miter/>
            </a:ln>
          </p:spPr>
          <p:txBody>
            <a:bodyPr/>
            <a:lstStyle/>
            <a:p>
              <a:endParaRPr lang="en-VN"/>
            </a:p>
          </p:txBody>
        </p:sp>
        <p:sp>
          <p:nvSpPr>
            <p:cNvPr id="8" name="TextBox 8"/>
            <p:cNvSpPr txBox="1"/>
            <p:nvPr/>
          </p:nvSpPr>
          <p:spPr>
            <a:xfrm>
              <a:off x="0" y="-38100"/>
              <a:ext cx="4645456" cy="666423"/>
            </a:xfrm>
            <a:prstGeom prst="rect">
              <a:avLst/>
            </a:prstGeom>
          </p:spPr>
          <p:txBody>
            <a:bodyPr lIns="43666" tIns="43666" rIns="43666" bIns="43666" rtlCol="0" anchor="ctr"/>
            <a:lstStyle/>
            <a:p>
              <a:pPr algn="ctr">
                <a:lnSpc>
                  <a:spcPts val="2660"/>
                </a:lnSpc>
              </a:pPr>
              <a:endParaRPr/>
            </a:p>
          </p:txBody>
        </p:sp>
      </p:grpSp>
      <p:grpSp>
        <p:nvGrpSpPr>
          <p:cNvPr id="9" name="Group 9"/>
          <p:cNvGrpSpPr/>
          <p:nvPr/>
        </p:nvGrpSpPr>
        <p:grpSpPr>
          <a:xfrm>
            <a:off x="564392" y="704056"/>
            <a:ext cx="5433702" cy="971045"/>
            <a:chOff x="0" y="0"/>
            <a:chExt cx="1511960" cy="270199"/>
          </a:xfrm>
        </p:grpSpPr>
        <p:sp>
          <p:nvSpPr>
            <p:cNvPr id="10" name="Freeform 10"/>
            <p:cNvSpPr/>
            <p:nvPr/>
          </p:nvSpPr>
          <p:spPr>
            <a:xfrm>
              <a:off x="0" y="0"/>
              <a:ext cx="1511960" cy="270199"/>
            </a:xfrm>
            <a:custGeom>
              <a:avLst/>
              <a:gdLst/>
              <a:ahLst/>
              <a:cxnLst/>
              <a:rect l="l" t="t" r="r" b="b"/>
              <a:pathLst>
                <a:path w="1511960" h="270199">
                  <a:moveTo>
                    <a:pt x="28496" y="0"/>
                  </a:moveTo>
                  <a:lnTo>
                    <a:pt x="1483464" y="0"/>
                  </a:lnTo>
                  <a:cubicBezTo>
                    <a:pt x="1491021" y="0"/>
                    <a:pt x="1498269" y="3002"/>
                    <a:pt x="1503613" y="8346"/>
                  </a:cubicBezTo>
                  <a:cubicBezTo>
                    <a:pt x="1508957" y="13690"/>
                    <a:pt x="1511960" y="20938"/>
                    <a:pt x="1511960" y="28496"/>
                  </a:cubicBezTo>
                  <a:lnTo>
                    <a:pt x="1511960" y="241703"/>
                  </a:lnTo>
                  <a:cubicBezTo>
                    <a:pt x="1511960" y="249261"/>
                    <a:pt x="1508957" y="256509"/>
                    <a:pt x="1503613" y="261853"/>
                  </a:cubicBezTo>
                  <a:cubicBezTo>
                    <a:pt x="1498269" y="267197"/>
                    <a:pt x="1491021" y="270199"/>
                    <a:pt x="1483464" y="270199"/>
                  </a:cubicBezTo>
                  <a:lnTo>
                    <a:pt x="28496" y="270199"/>
                  </a:lnTo>
                  <a:cubicBezTo>
                    <a:pt x="20938" y="270199"/>
                    <a:pt x="13690" y="267197"/>
                    <a:pt x="8346" y="261853"/>
                  </a:cubicBezTo>
                  <a:cubicBezTo>
                    <a:pt x="3002" y="256509"/>
                    <a:pt x="0" y="249261"/>
                    <a:pt x="0" y="241703"/>
                  </a:cubicBezTo>
                  <a:lnTo>
                    <a:pt x="0" y="28496"/>
                  </a:lnTo>
                  <a:cubicBezTo>
                    <a:pt x="0" y="20938"/>
                    <a:pt x="3002" y="13690"/>
                    <a:pt x="8346" y="8346"/>
                  </a:cubicBezTo>
                  <a:cubicBezTo>
                    <a:pt x="13690" y="3002"/>
                    <a:pt x="20938" y="0"/>
                    <a:pt x="28496" y="0"/>
                  </a:cubicBezTo>
                  <a:close/>
                </a:path>
              </a:pathLst>
            </a:custGeom>
            <a:gradFill rotWithShape="1">
              <a:gsLst>
                <a:gs pos="0">
                  <a:srgbClr val="CF428E">
                    <a:alpha val="100000"/>
                  </a:srgbClr>
                </a:gs>
                <a:gs pos="100000">
                  <a:srgbClr val="610876">
                    <a:alpha val="100000"/>
                  </a:srgbClr>
                </a:gs>
              </a:gsLst>
              <a:lin ang="0"/>
            </a:gradFill>
            <a:ln cap="sq">
              <a:noFill/>
              <a:prstDash val="solid"/>
              <a:miter/>
            </a:ln>
          </p:spPr>
          <p:txBody>
            <a:bodyPr/>
            <a:lstStyle/>
            <a:p>
              <a:endParaRPr lang="en-VN"/>
            </a:p>
          </p:txBody>
        </p:sp>
        <p:sp>
          <p:nvSpPr>
            <p:cNvPr id="11" name="TextBox 11"/>
            <p:cNvSpPr txBox="1"/>
            <p:nvPr/>
          </p:nvSpPr>
          <p:spPr>
            <a:xfrm>
              <a:off x="0" y="-38100"/>
              <a:ext cx="1511960" cy="308299"/>
            </a:xfrm>
            <a:prstGeom prst="rect">
              <a:avLst/>
            </a:prstGeom>
          </p:spPr>
          <p:txBody>
            <a:bodyPr lIns="43666" tIns="43666" rIns="43666" bIns="43666" rtlCol="0" anchor="ctr"/>
            <a:lstStyle/>
            <a:p>
              <a:pPr algn="ctr">
                <a:lnSpc>
                  <a:spcPts val="2660"/>
                </a:lnSpc>
              </a:pPr>
              <a:endParaRPr/>
            </a:p>
          </p:txBody>
        </p:sp>
      </p:grpSp>
      <p:grpSp>
        <p:nvGrpSpPr>
          <p:cNvPr id="12" name="Group 12"/>
          <p:cNvGrpSpPr/>
          <p:nvPr/>
        </p:nvGrpSpPr>
        <p:grpSpPr>
          <a:xfrm>
            <a:off x="564392" y="7257256"/>
            <a:ext cx="5433702" cy="971045"/>
            <a:chOff x="0" y="0"/>
            <a:chExt cx="1511960" cy="270199"/>
          </a:xfrm>
        </p:grpSpPr>
        <p:sp>
          <p:nvSpPr>
            <p:cNvPr id="13" name="Freeform 13"/>
            <p:cNvSpPr/>
            <p:nvPr/>
          </p:nvSpPr>
          <p:spPr>
            <a:xfrm>
              <a:off x="0" y="0"/>
              <a:ext cx="1511960" cy="270199"/>
            </a:xfrm>
            <a:custGeom>
              <a:avLst/>
              <a:gdLst/>
              <a:ahLst/>
              <a:cxnLst/>
              <a:rect l="l" t="t" r="r" b="b"/>
              <a:pathLst>
                <a:path w="1511960" h="270199">
                  <a:moveTo>
                    <a:pt x="28496" y="0"/>
                  </a:moveTo>
                  <a:lnTo>
                    <a:pt x="1483464" y="0"/>
                  </a:lnTo>
                  <a:cubicBezTo>
                    <a:pt x="1491021" y="0"/>
                    <a:pt x="1498269" y="3002"/>
                    <a:pt x="1503613" y="8346"/>
                  </a:cubicBezTo>
                  <a:cubicBezTo>
                    <a:pt x="1508957" y="13690"/>
                    <a:pt x="1511960" y="20938"/>
                    <a:pt x="1511960" y="28496"/>
                  </a:cubicBezTo>
                  <a:lnTo>
                    <a:pt x="1511960" y="241703"/>
                  </a:lnTo>
                  <a:cubicBezTo>
                    <a:pt x="1511960" y="249261"/>
                    <a:pt x="1508957" y="256509"/>
                    <a:pt x="1503613" y="261853"/>
                  </a:cubicBezTo>
                  <a:cubicBezTo>
                    <a:pt x="1498269" y="267197"/>
                    <a:pt x="1491021" y="270199"/>
                    <a:pt x="1483464" y="270199"/>
                  </a:cubicBezTo>
                  <a:lnTo>
                    <a:pt x="28496" y="270199"/>
                  </a:lnTo>
                  <a:cubicBezTo>
                    <a:pt x="20938" y="270199"/>
                    <a:pt x="13690" y="267197"/>
                    <a:pt x="8346" y="261853"/>
                  </a:cubicBezTo>
                  <a:cubicBezTo>
                    <a:pt x="3002" y="256509"/>
                    <a:pt x="0" y="249261"/>
                    <a:pt x="0" y="241703"/>
                  </a:cubicBezTo>
                  <a:lnTo>
                    <a:pt x="0" y="28496"/>
                  </a:lnTo>
                  <a:cubicBezTo>
                    <a:pt x="0" y="20938"/>
                    <a:pt x="3002" y="13690"/>
                    <a:pt x="8346" y="8346"/>
                  </a:cubicBezTo>
                  <a:cubicBezTo>
                    <a:pt x="13690" y="3002"/>
                    <a:pt x="20938" y="0"/>
                    <a:pt x="28496" y="0"/>
                  </a:cubicBezTo>
                  <a:close/>
                </a:path>
              </a:pathLst>
            </a:custGeom>
            <a:gradFill rotWithShape="1">
              <a:gsLst>
                <a:gs pos="0">
                  <a:srgbClr val="CF428E">
                    <a:alpha val="100000"/>
                  </a:srgbClr>
                </a:gs>
                <a:gs pos="100000">
                  <a:srgbClr val="610876">
                    <a:alpha val="100000"/>
                  </a:srgbClr>
                </a:gs>
              </a:gsLst>
              <a:lin ang="0"/>
            </a:gradFill>
            <a:ln cap="sq">
              <a:noFill/>
              <a:prstDash val="solid"/>
              <a:miter/>
            </a:ln>
          </p:spPr>
          <p:txBody>
            <a:bodyPr/>
            <a:lstStyle/>
            <a:p>
              <a:endParaRPr lang="en-VN"/>
            </a:p>
          </p:txBody>
        </p:sp>
        <p:sp>
          <p:nvSpPr>
            <p:cNvPr id="14" name="TextBox 14"/>
            <p:cNvSpPr txBox="1"/>
            <p:nvPr/>
          </p:nvSpPr>
          <p:spPr>
            <a:xfrm>
              <a:off x="0" y="-38100"/>
              <a:ext cx="1511960" cy="308299"/>
            </a:xfrm>
            <a:prstGeom prst="rect">
              <a:avLst/>
            </a:prstGeom>
          </p:spPr>
          <p:txBody>
            <a:bodyPr lIns="43666" tIns="43666" rIns="43666" bIns="43666" rtlCol="0" anchor="ctr"/>
            <a:lstStyle/>
            <a:p>
              <a:pPr algn="ctr">
                <a:lnSpc>
                  <a:spcPts val="2660"/>
                </a:lnSpc>
              </a:pPr>
              <a:endParaRPr/>
            </a:p>
          </p:txBody>
        </p:sp>
      </p:grpSp>
      <p:grpSp>
        <p:nvGrpSpPr>
          <p:cNvPr id="15" name="Group 15"/>
          <p:cNvGrpSpPr/>
          <p:nvPr/>
        </p:nvGrpSpPr>
        <p:grpSpPr>
          <a:xfrm rot="5400000">
            <a:off x="14903229" y="1474313"/>
            <a:ext cx="7257962" cy="1297936"/>
            <a:chOff x="0" y="0"/>
            <a:chExt cx="2272559" cy="406400"/>
          </a:xfrm>
        </p:grpSpPr>
        <p:sp>
          <p:nvSpPr>
            <p:cNvPr id="16" name="Freeform 16"/>
            <p:cNvSpPr/>
            <p:nvPr/>
          </p:nvSpPr>
          <p:spPr>
            <a:xfrm>
              <a:off x="0" y="0"/>
              <a:ext cx="2272559" cy="406400"/>
            </a:xfrm>
            <a:custGeom>
              <a:avLst/>
              <a:gdLst/>
              <a:ahLst/>
              <a:cxnLst/>
              <a:rect l="l" t="t" r="r" b="b"/>
              <a:pathLst>
                <a:path w="2272559" h="406400">
                  <a:moveTo>
                    <a:pt x="2069359" y="0"/>
                  </a:moveTo>
                  <a:cubicBezTo>
                    <a:pt x="2181583" y="0"/>
                    <a:pt x="2272559" y="90976"/>
                    <a:pt x="2272559" y="203200"/>
                  </a:cubicBezTo>
                  <a:cubicBezTo>
                    <a:pt x="2272559" y="315424"/>
                    <a:pt x="2181583" y="406400"/>
                    <a:pt x="2069359"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17" name="TextBox 17"/>
            <p:cNvSpPr txBox="1"/>
            <p:nvPr/>
          </p:nvSpPr>
          <p:spPr>
            <a:xfrm>
              <a:off x="0" y="-38100"/>
              <a:ext cx="2272559" cy="4445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rot="-5400000">
            <a:off x="-3873191" y="7514751"/>
            <a:ext cx="7257962" cy="1297936"/>
            <a:chOff x="0" y="0"/>
            <a:chExt cx="2272559" cy="406400"/>
          </a:xfrm>
        </p:grpSpPr>
        <p:sp>
          <p:nvSpPr>
            <p:cNvPr id="19" name="Freeform 19"/>
            <p:cNvSpPr/>
            <p:nvPr/>
          </p:nvSpPr>
          <p:spPr>
            <a:xfrm>
              <a:off x="0" y="0"/>
              <a:ext cx="2272559" cy="406400"/>
            </a:xfrm>
            <a:custGeom>
              <a:avLst/>
              <a:gdLst/>
              <a:ahLst/>
              <a:cxnLst/>
              <a:rect l="l" t="t" r="r" b="b"/>
              <a:pathLst>
                <a:path w="2272559" h="406400">
                  <a:moveTo>
                    <a:pt x="2069359" y="0"/>
                  </a:moveTo>
                  <a:cubicBezTo>
                    <a:pt x="2181583" y="0"/>
                    <a:pt x="2272559" y="90976"/>
                    <a:pt x="2272559" y="203200"/>
                  </a:cubicBezTo>
                  <a:cubicBezTo>
                    <a:pt x="2272559" y="315424"/>
                    <a:pt x="2181583" y="406400"/>
                    <a:pt x="2069359"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20" name="TextBox 20"/>
            <p:cNvSpPr txBox="1"/>
            <p:nvPr/>
          </p:nvSpPr>
          <p:spPr>
            <a:xfrm>
              <a:off x="0" y="-38100"/>
              <a:ext cx="2272559" cy="444500"/>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927815" y="995696"/>
            <a:ext cx="11855556" cy="434593"/>
          </a:xfrm>
          <a:prstGeom prst="rect">
            <a:avLst/>
          </a:prstGeom>
        </p:spPr>
        <p:txBody>
          <a:bodyPr lIns="0" tIns="0" rIns="0" bIns="0" rtlCol="0" anchor="t">
            <a:spAutoFit/>
          </a:bodyPr>
          <a:lstStyle/>
          <a:p>
            <a:pPr algn="l">
              <a:lnSpc>
                <a:spcPts val="3496"/>
              </a:lnSpc>
            </a:pPr>
            <a:r>
              <a:rPr lang="en-US" sz="2914" b="1">
                <a:solidFill>
                  <a:srgbClr val="FFFFFF"/>
                </a:solidFill>
                <a:latin typeface="Muli Bold"/>
                <a:ea typeface="Muli Bold"/>
                <a:cs typeface="Muli Bold"/>
                <a:sym typeface="Muli Bold"/>
              </a:rPr>
              <a:t>VỀ THỜI GIAN THỰC HIỆN</a:t>
            </a:r>
          </a:p>
        </p:txBody>
      </p:sp>
      <p:sp>
        <p:nvSpPr>
          <p:cNvPr id="22" name="TextBox 22"/>
          <p:cNvSpPr txBox="1"/>
          <p:nvPr/>
        </p:nvSpPr>
        <p:spPr>
          <a:xfrm>
            <a:off x="927815" y="7548896"/>
            <a:ext cx="11855556" cy="434593"/>
          </a:xfrm>
          <a:prstGeom prst="rect">
            <a:avLst/>
          </a:prstGeom>
        </p:spPr>
        <p:txBody>
          <a:bodyPr lIns="0" tIns="0" rIns="0" bIns="0" rtlCol="0" anchor="t">
            <a:spAutoFit/>
          </a:bodyPr>
          <a:lstStyle/>
          <a:p>
            <a:pPr algn="l">
              <a:lnSpc>
                <a:spcPts val="3496"/>
              </a:lnSpc>
            </a:pPr>
            <a:r>
              <a:rPr lang="en-US" sz="2914" b="1">
                <a:solidFill>
                  <a:srgbClr val="FFFFFF"/>
                </a:solidFill>
                <a:latin typeface="Muli Bold"/>
                <a:ea typeface="Muli Bold"/>
                <a:cs typeface="Muli Bold"/>
                <a:sym typeface="Muli Bold"/>
              </a:rPr>
              <a:t>VỀ MẪU BIỂU</a:t>
            </a:r>
          </a:p>
        </p:txBody>
      </p:sp>
      <p:sp>
        <p:nvSpPr>
          <p:cNvPr id="23" name="TextBox 23"/>
          <p:cNvSpPr txBox="1"/>
          <p:nvPr/>
        </p:nvSpPr>
        <p:spPr>
          <a:xfrm>
            <a:off x="2975707" y="2123281"/>
            <a:ext cx="13786193" cy="4705350"/>
          </a:xfrm>
          <a:prstGeom prst="rect">
            <a:avLst/>
          </a:prstGeom>
        </p:spPr>
        <p:txBody>
          <a:bodyPr lIns="0" tIns="0" rIns="0" bIns="0" rtlCol="0" anchor="t">
            <a:spAutoFit/>
          </a:bodyPr>
          <a:lstStyle/>
          <a:p>
            <a:pPr algn="just">
              <a:lnSpc>
                <a:spcPts val="2879"/>
              </a:lnSpc>
            </a:pPr>
            <a:r>
              <a:rPr lang="en-US" sz="2400">
                <a:solidFill>
                  <a:srgbClr val="000000"/>
                </a:solidFill>
                <a:latin typeface="Muli"/>
                <a:ea typeface="Muli"/>
                <a:cs typeface="Muli"/>
                <a:sym typeface="Muli"/>
              </a:rPr>
              <a:t>Đặc biệt, thủ tục giao đất ở có thu tiền sử dụng đất không thông qua đấu giá, không đấu thầu lựa chọn nhà đầu tư thực hiện dự án có sử dụng đất đối với cá nhân là cán bộ, công chức, viên chức, sĩ quan tại ngũ, quân nhân chuyên nghiệp, công chức quốc phòng, công nhân và viên chức quốc phòng, sĩ quan, hạ sĩ quan, công nhân công an, người làm công tác cơ yếu và người làm công tác khác trong tổ chức cơ yếu hưởng lương từ ngân sách nhà nước mà chưa được giao đất ở, nhà ở; giáo viên, nhân viên y tế đang công tác tại các xã biên giới, hải đảo thuộc vùng có điều kiện kinh tế - xã hội khó khăn, vùng có điều kiện kinh tế - xã hội đặc biệt khó khăn nhưng chưa có đất ở, nhà ở tại nơi công tác hoặc chưa được hưởng chính sách hỗ trợ về nhà ở theo quy định của pháp luật về nhà ở; cá nhân thường trú tại xã mà không có đất ở và chưa được Nhà nước giao đất ở hoặc chưa được hưởng chính sách hỗ trợ về nhà ở theo quy định của pháp luật về nhà ở; cá nhân thường trú tại thị trấn thuộc vùng có điều kiện kinh tế - xã hội khó khăn, vùng có điều kiện kinh tế - xã hội đặc biệt khó khăn mà không có đất ở và chưa được Nhà nước giao đất ở </a:t>
            </a:r>
            <a:r>
              <a:rPr lang="en-US" sz="2400">
                <a:solidFill>
                  <a:srgbClr val="FF3131"/>
                </a:solidFill>
                <a:latin typeface="Muli"/>
                <a:ea typeface="Muli"/>
                <a:cs typeface="Muli"/>
                <a:sym typeface="Muli"/>
              </a:rPr>
              <a:t>giảm 50 ngày</a:t>
            </a:r>
            <a:r>
              <a:rPr lang="en-US" sz="2400">
                <a:solidFill>
                  <a:srgbClr val="000000"/>
                </a:solidFill>
                <a:latin typeface="Muli"/>
                <a:ea typeface="Muli"/>
                <a:cs typeface="Muli"/>
                <a:sym typeface="Muli"/>
              </a:rPr>
              <a:t> </a:t>
            </a:r>
          </a:p>
          <a:p>
            <a:pPr algn="just">
              <a:lnSpc>
                <a:spcPts val="2879"/>
              </a:lnSpc>
            </a:pPr>
            <a:endParaRPr lang="en-US" sz="2400">
              <a:solidFill>
                <a:srgbClr val="000000"/>
              </a:solidFill>
              <a:latin typeface="Muli"/>
              <a:ea typeface="Muli"/>
              <a:cs typeface="Muli"/>
              <a:sym typeface="Muli"/>
            </a:endParaRPr>
          </a:p>
        </p:txBody>
      </p:sp>
      <p:sp>
        <p:nvSpPr>
          <p:cNvPr id="24" name="TextBox 24"/>
          <p:cNvSpPr txBox="1"/>
          <p:nvPr/>
        </p:nvSpPr>
        <p:spPr>
          <a:xfrm>
            <a:off x="2975707" y="8676481"/>
            <a:ext cx="13786193" cy="1468159"/>
          </a:xfrm>
          <a:prstGeom prst="rect">
            <a:avLst/>
          </a:prstGeom>
        </p:spPr>
        <p:txBody>
          <a:bodyPr lIns="0" tIns="0" rIns="0" bIns="0" rtlCol="0" anchor="t">
            <a:spAutoFit/>
          </a:bodyPr>
          <a:lstStyle/>
          <a:p>
            <a:pPr algn="just">
              <a:lnSpc>
                <a:spcPts val="2879"/>
              </a:lnSpc>
            </a:pPr>
            <a:r>
              <a:rPr lang="en-US" sz="2400">
                <a:solidFill>
                  <a:srgbClr val="000000"/>
                </a:solidFill>
                <a:latin typeface="Muli"/>
                <a:ea typeface="Muli"/>
                <a:cs typeface="Muli"/>
                <a:sym typeface="Muli"/>
              </a:rPr>
              <a:t>Để thuận tiện trong việc xây dựng cơ sở dữ liệu đất đai, thực hiện thủ tục hành chính, Nghị định đã </a:t>
            </a:r>
            <a:r>
              <a:rPr lang="en-US" sz="2400">
                <a:solidFill>
                  <a:srgbClr val="FF0000"/>
                </a:solidFill>
                <a:latin typeface="Muli"/>
                <a:ea typeface="Muli"/>
                <a:cs typeface="Muli"/>
                <a:sym typeface="Muli"/>
              </a:rPr>
              <a:t>bỏ 29 biểu/mẫu </a:t>
            </a:r>
            <a:r>
              <a:rPr lang="en-US" sz="2400">
                <a:solidFill>
                  <a:srgbClr val="000000"/>
                </a:solidFill>
                <a:latin typeface="Muli"/>
                <a:ea typeface="Muli"/>
                <a:cs typeface="Muli"/>
                <a:sym typeface="Muli"/>
              </a:rPr>
              <a:t>so với quy định hiện hành (73 biểu/mẫu), cắt bỏ một số trường thông tin trong một số biểu/mẫu </a:t>
            </a:r>
          </a:p>
          <a:p>
            <a:pPr algn="just">
              <a:lnSpc>
                <a:spcPts val="2879"/>
              </a:lnSpc>
            </a:pPr>
            <a:endParaRPr lang="en-US" sz="2400">
              <a:solidFill>
                <a:srgbClr val="000000"/>
              </a:solidFill>
              <a:latin typeface="Muli"/>
              <a:ea typeface="Muli"/>
              <a:cs typeface="Muli"/>
              <a:sym typeface="Muli"/>
            </a:endParaRPr>
          </a:p>
        </p:txBody>
      </p:sp>
      <p:sp>
        <p:nvSpPr>
          <p:cNvPr id="25" name="TextBox 25"/>
          <p:cNvSpPr txBox="1"/>
          <p:nvPr/>
        </p:nvSpPr>
        <p:spPr>
          <a:xfrm>
            <a:off x="564392" y="2343988"/>
            <a:ext cx="2249390" cy="1333500"/>
          </a:xfrm>
          <a:prstGeom prst="rect">
            <a:avLst/>
          </a:prstGeom>
        </p:spPr>
        <p:txBody>
          <a:bodyPr lIns="0" tIns="0" rIns="0" bIns="0" rtlCol="0" anchor="t">
            <a:spAutoFit/>
          </a:bodyPr>
          <a:lstStyle/>
          <a:p>
            <a:pPr algn="ctr">
              <a:lnSpc>
                <a:spcPts val="3599"/>
              </a:lnSpc>
            </a:pPr>
            <a:r>
              <a:rPr lang="en-US" sz="2999" b="1">
                <a:solidFill>
                  <a:srgbClr val="610876"/>
                </a:solidFill>
                <a:latin typeface="Muli Bold"/>
                <a:ea typeface="Muli Bold"/>
                <a:cs typeface="Muli Bold"/>
                <a:sym typeface="Muli Bold"/>
              </a:rPr>
              <a:t>Giảm từ 85 -&gt; 35 ngày </a:t>
            </a:r>
          </a:p>
          <a:p>
            <a:pPr algn="ctr">
              <a:lnSpc>
                <a:spcPts val="3599"/>
              </a:lnSpc>
            </a:pPr>
            <a:endParaRPr lang="en-US" sz="2999" b="1">
              <a:solidFill>
                <a:srgbClr val="610876"/>
              </a:solidFill>
              <a:latin typeface="Muli Bold"/>
              <a:ea typeface="Muli Bold"/>
              <a:cs typeface="Muli Bold"/>
              <a:sym typeface="Muli Bold"/>
            </a:endParaRPr>
          </a:p>
        </p:txBody>
      </p:sp>
      <p:sp>
        <p:nvSpPr>
          <p:cNvPr id="26" name="TextBox 26"/>
          <p:cNvSpPr txBox="1"/>
          <p:nvPr/>
        </p:nvSpPr>
        <p:spPr>
          <a:xfrm>
            <a:off x="565538" y="8686006"/>
            <a:ext cx="2249390" cy="1333500"/>
          </a:xfrm>
          <a:prstGeom prst="rect">
            <a:avLst/>
          </a:prstGeom>
        </p:spPr>
        <p:txBody>
          <a:bodyPr lIns="0" tIns="0" rIns="0" bIns="0" rtlCol="0" anchor="t">
            <a:spAutoFit/>
          </a:bodyPr>
          <a:lstStyle/>
          <a:p>
            <a:pPr algn="ctr">
              <a:lnSpc>
                <a:spcPts val="3599"/>
              </a:lnSpc>
            </a:pPr>
            <a:r>
              <a:rPr lang="en-US" sz="2999" b="1">
                <a:solidFill>
                  <a:srgbClr val="610876"/>
                </a:solidFill>
                <a:latin typeface="Muli Bold"/>
                <a:ea typeface="Muli Bold"/>
                <a:cs typeface="Muli Bold"/>
                <a:sym typeface="Muli Bold"/>
              </a:rPr>
              <a:t>Bỏ 29 biểu/mẫu</a:t>
            </a:r>
          </a:p>
          <a:p>
            <a:pPr algn="ctr">
              <a:lnSpc>
                <a:spcPts val="3599"/>
              </a:lnSpc>
            </a:pPr>
            <a:endParaRPr lang="en-US" sz="2999" b="1">
              <a:solidFill>
                <a:srgbClr val="610876"/>
              </a:solidFill>
              <a:latin typeface="Muli Bold"/>
              <a:ea typeface="Muli Bold"/>
              <a:cs typeface="Muli Bold"/>
              <a:sym typeface="Muli Bold"/>
            </a:endParaRPr>
          </a:p>
        </p:txBody>
      </p:sp>
    </p:spTree>
  </p:cSld>
  <p:clrMapOvr>
    <a:masterClrMapping/>
  </p:clrMapOvr>
  <p:transition spd="med">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VN"/>
          </a:p>
        </p:txBody>
      </p:sp>
      <p:grpSp>
        <p:nvGrpSpPr>
          <p:cNvPr id="3" name="Group 3"/>
          <p:cNvGrpSpPr/>
          <p:nvPr/>
        </p:nvGrpSpPr>
        <p:grpSpPr>
          <a:xfrm rot="5400000">
            <a:off x="14903229" y="1474313"/>
            <a:ext cx="7257962" cy="1297936"/>
            <a:chOff x="0" y="0"/>
            <a:chExt cx="2272559" cy="406400"/>
          </a:xfrm>
        </p:grpSpPr>
        <p:sp>
          <p:nvSpPr>
            <p:cNvPr id="4" name="Freeform 4"/>
            <p:cNvSpPr/>
            <p:nvPr/>
          </p:nvSpPr>
          <p:spPr>
            <a:xfrm>
              <a:off x="0" y="0"/>
              <a:ext cx="2272559" cy="406400"/>
            </a:xfrm>
            <a:custGeom>
              <a:avLst/>
              <a:gdLst/>
              <a:ahLst/>
              <a:cxnLst/>
              <a:rect l="l" t="t" r="r" b="b"/>
              <a:pathLst>
                <a:path w="2272559" h="406400">
                  <a:moveTo>
                    <a:pt x="2069359" y="0"/>
                  </a:moveTo>
                  <a:cubicBezTo>
                    <a:pt x="2181583" y="0"/>
                    <a:pt x="2272559" y="90976"/>
                    <a:pt x="2272559" y="203200"/>
                  </a:cubicBezTo>
                  <a:cubicBezTo>
                    <a:pt x="2272559" y="315424"/>
                    <a:pt x="2181583" y="406400"/>
                    <a:pt x="2069359"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5" name="TextBox 5"/>
            <p:cNvSpPr txBox="1"/>
            <p:nvPr/>
          </p:nvSpPr>
          <p:spPr>
            <a:xfrm>
              <a:off x="0" y="-38100"/>
              <a:ext cx="2272559" cy="444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5400000">
            <a:off x="-3873191" y="7514751"/>
            <a:ext cx="7257962" cy="1297936"/>
            <a:chOff x="0" y="0"/>
            <a:chExt cx="2272559" cy="406400"/>
          </a:xfrm>
        </p:grpSpPr>
        <p:sp>
          <p:nvSpPr>
            <p:cNvPr id="7" name="Freeform 7"/>
            <p:cNvSpPr/>
            <p:nvPr/>
          </p:nvSpPr>
          <p:spPr>
            <a:xfrm>
              <a:off x="0" y="0"/>
              <a:ext cx="2272559" cy="406400"/>
            </a:xfrm>
            <a:custGeom>
              <a:avLst/>
              <a:gdLst/>
              <a:ahLst/>
              <a:cxnLst/>
              <a:rect l="l" t="t" r="r" b="b"/>
              <a:pathLst>
                <a:path w="2272559" h="406400">
                  <a:moveTo>
                    <a:pt x="2069359" y="0"/>
                  </a:moveTo>
                  <a:cubicBezTo>
                    <a:pt x="2181583" y="0"/>
                    <a:pt x="2272559" y="90976"/>
                    <a:pt x="2272559" y="203200"/>
                  </a:cubicBezTo>
                  <a:cubicBezTo>
                    <a:pt x="2272559" y="315424"/>
                    <a:pt x="2181583" y="406400"/>
                    <a:pt x="2069359"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8" name="TextBox 8"/>
            <p:cNvSpPr txBox="1"/>
            <p:nvPr/>
          </p:nvSpPr>
          <p:spPr>
            <a:xfrm>
              <a:off x="0" y="-38100"/>
              <a:ext cx="2272559" cy="4445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1748666" y="2268285"/>
            <a:ext cx="3715691" cy="2790327"/>
          </a:xfrm>
          <a:custGeom>
            <a:avLst/>
            <a:gdLst/>
            <a:ahLst/>
            <a:cxnLst/>
            <a:rect l="l" t="t" r="r" b="b"/>
            <a:pathLst>
              <a:path w="3715691" h="2790327">
                <a:moveTo>
                  <a:pt x="0" y="0"/>
                </a:moveTo>
                <a:lnTo>
                  <a:pt x="3715691" y="0"/>
                </a:lnTo>
                <a:lnTo>
                  <a:pt x="3715691" y="2790328"/>
                </a:lnTo>
                <a:lnTo>
                  <a:pt x="0" y="2790328"/>
                </a:lnTo>
                <a:lnTo>
                  <a:pt x="0" y="0"/>
                </a:lnTo>
                <a:close/>
              </a:path>
            </a:pathLst>
          </a:custGeom>
          <a:blipFill>
            <a:blip r:embed="rId3"/>
            <a:stretch>
              <a:fillRect/>
            </a:stretch>
          </a:blipFill>
        </p:spPr>
        <p:txBody>
          <a:bodyPr/>
          <a:lstStyle/>
          <a:p>
            <a:endParaRPr lang="en-VN"/>
          </a:p>
        </p:txBody>
      </p:sp>
      <p:sp>
        <p:nvSpPr>
          <p:cNvPr id="10" name="Freeform 10"/>
          <p:cNvSpPr/>
          <p:nvPr/>
        </p:nvSpPr>
        <p:spPr>
          <a:xfrm>
            <a:off x="1782727" y="5615352"/>
            <a:ext cx="6478606" cy="4671648"/>
          </a:xfrm>
          <a:custGeom>
            <a:avLst/>
            <a:gdLst/>
            <a:ahLst/>
            <a:cxnLst/>
            <a:rect l="l" t="t" r="r" b="b"/>
            <a:pathLst>
              <a:path w="6478606" h="4671648">
                <a:moveTo>
                  <a:pt x="0" y="0"/>
                </a:moveTo>
                <a:lnTo>
                  <a:pt x="6478605" y="0"/>
                </a:lnTo>
                <a:lnTo>
                  <a:pt x="6478605" y="4671648"/>
                </a:lnTo>
                <a:lnTo>
                  <a:pt x="0" y="4671648"/>
                </a:lnTo>
                <a:lnTo>
                  <a:pt x="0" y="0"/>
                </a:lnTo>
                <a:close/>
              </a:path>
            </a:pathLst>
          </a:custGeom>
          <a:blipFill>
            <a:blip r:embed="rId4"/>
            <a:stretch>
              <a:fillRect/>
            </a:stretch>
          </a:blipFill>
        </p:spPr>
        <p:txBody>
          <a:bodyPr/>
          <a:lstStyle/>
          <a:p>
            <a:endParaRPr lang="en-VN"/>
          </a:p>
        </p:txBody>
      </p:sp>
      <p:sp>
        <p:nvSpPr>
          <p:cNvPr id="11" name="TextBox 11"/>
          <p:cNvSpPr txBox="1"/>
          <p:nvPr/>
        </p:nvSpPr>
        <p:spPr>
          <a:xfrm>
            <a:off x="404758" y="109696"/>
            <a:ext cx="16854542" cy="2471420"/>
          </a:xfrm>
          <a:prstGeom prst="rect">
            <a:avLst/>
          </a:prstGeom>
        </p:spPr>
        <p:txBody>
          <a:bodyPr lIns="0" tIns="0" rIns="0" bIns="0" rtlCol="0" anchor="t">
            <a:spAutoFit/>
          </a:bodyPr>
          <a:lstStyle/>
          <a:p>
            <a:pPr algn="ctr">
              <a:lnSpc>
                <a:spcPts val="6720"/>
              </a:lnSpc>
              <a:spcBef>
                <a:spcPct val="0"/>
              </a:spcBef>
            </a:pPr>
            <a:r>
              <a:rPr lang="en-US" sz="4800" b="1">
                <a:solidFill>
                  <a:srgbClr val="610876"/>
                </a:solidFill>
                <a:latin typeface="Muli Bold"/>
                <a:ea typeface="Muli Bold"/>
                <a:cs typeface="Muli Bold"/>
                <a:sym typeface="Muli Bold"/>
              </a:rPr>
              <a:t>QUY ĐỊNH GIẢI QUYẾT CÁC TRƯỜNG HỢP CHUYỂN TIẾP KHI THỰC HIỆN CHÍNH QUYỀN ĐỊA PHƯƠNG 2 CẤP </a:t>
            </a:r>
          </a:p>
          <a:p>
            <a:pPr algn="ctr">
              <a:lnSpc>
                <a:spcPts val="6440"/>
              </a:lnSpc>
              <a:spcBef>
                <a:spcPct val="0"/>
              </a:spcBef>
            </a:pPr>
            <a:endParaRPr lang="en-US" sz="4800" b="1">
              <a:solidFill>
                <a:srgbClr val="610876"/>
              </a:solidFill>
              <a:latin typeface="Muli Bold"/>
              <a:ea typeface="Muli Bold"/>
              <a:cs typeface="Muli Bold"/>
              <a:sym typeface="Muli Bold"/>
            </a:endParaRPr>
          </a:p>
        </p:txBody>
      </p:sp>
      <p:sp>
        <p:nvSpPr>
          <p:cNvPr id="12" name="TextBox 12"/>
          <p:cNvSpPr txBox="1"/>
          <p:nvPr/>
        </p:nvSpPr>
        <p:spPr>
          <a:xfrm>
            <a:off x="1202709" y="2609850"/>
            <a:ext cx="8127071" cy="2533650"/>
          </a:xfrm>
          <a:prstGeom prst="rect">
            <a:avLst/>
          </a:prstGeom>
        </p:spPr>
        <p:txBody>
          <a:bodyPr lIns="0" tIns="0" rIns="0" bIns="0" rtlCol="0" anchor="t">
            <a:spAutoFit/>
          </a:bodyPr>
          <a:lstStyle/>
          <a:p>
            <a:pPr algn="just">
              <a:lnSpc>
                <a:spcPts val="2879"/>
              </a:lnSpc>
            </a:pPr>
            <a:r>
              <a:rPr lang="en-US" sz="2400">
                <a:solidFill>
                  <a:srgbClr val="000000"/>
                </a:solidFill>
                <a:latin typeface="Muli"/>
                <a:ea typeface="Muli"/>
                <a:cs typeface="Muli"/>
                <a:sym typeface="Muli"/>
              </a:rPr>
              <a:t>Các nhiệm vụ quản lý nhà nước về đất đai đang thực hiện theo quy định của Luật Đất đai và các văn bản quy định chi tiết một số điều của Luật Đất đai trước ngày 01 tháng 7 năm 2025 nhưng </a:t>
            </a:r>
            <a:r>
              <a:rPr lang="en-US" sz="2400">
                <a:solidFill>
                  <a:srgbClr val="FF3131"/>
                </a:solidFill>
                <a:latin typeface="Muli"/>
                <a:ea typeface="Muli"/>
                <a:cs typeface="Muli"/>
                <a:sym typeface="Muli"/>
              </a:rPr>
              <a:t>chưa kết thúc nhiệm vụ thì Ủy ban nhân dân cấp tỉnh quyết địn</a:t>
            </a:r>
            <a:r>
              <a:rPr lang="en-US" sz="2400">
                <a:solidFill>
                  <a:srgbClr val="000000"/>
                </a:solidFill>
                <a:latin typeface="Muli"/>
                <a:ea typeface="Muli"/>
                <a:cs typeface="Muli"/>
                <a:sym typeface="Muli"/>
              </a:rPr>
              <a:t>h việc tiếp tục thực hiện nhiệm vụ này cho phù hợp với từng trường hợp cụ thể. </a:t>
            </a:r>
          </a:p>
          <a:p>
            <a:pPr algn="just">
              <a:lnSpc>
                <a:spcPts val="2879"/>
              </a:lnSpc>
            </a:pPr>
            <a:endParaRPr lang="en-US" sz="2400">
              <a:solidFill>
                <a:srgbClr val="000000"/>
              </a:solidFill>
              <a:latin typeface="Muli"/>
              <a:ea typeface="Muli"/>
              <a:cs typeface="Muli"/>
              <a:sym typeface="Muli"/>
            </a:endParaRPr>
          </a:p>
        </p:txBody>
      </p:sp>
      <p:sp>
        <p:nvSpPr>
          <p:cNvPr id="13" name="TextBox 13"/>
          <p:cNvSpPr txBox="1"/>
          <p:nvPr/>
        </p:nvSpPr>
        <p:spPr>
          <a:xfrm>
            <a:off x="9329780" y="5219700"/>
            <a:ext cx="8038290" cy="5067300"/>
          </a:xfrm>
          <a:prstGeom prst="rect">
            <a:avLst/>
          </a:prstGeom>
        </p:spPr>
        <p:txBody>
          <a:bodyPr lIns="0" tIns="0" rIns="0" bIns="0" rtlCol="0" anchor="t">
            <a:spAutoFit/>
          </a:bodyPr>
          <a:lstStyle/>
          <a:p>
            <a:pPr algn="just">
              <a:lnSpc>
                <a:spcPts val="2879"/>
              </a:lnSpc>
            </a:pPr>
            <a:r>
              <a:rPr lang="en-US" sz="2400">
                <a:solidFill>
                  <a:srgbClr val="000000"/>
                </a:solidFill>
                <a:latin typeface="Muli"/>
                <a:ea typeface="Muli"/>
                <a:cs typeface="Muli"/>
                <a:sym typeface="Muli"/>
              </a:rPr>
              <a:t>Các đơn vị hành chính cấp xã sau sắp xếp </a:t>
            </a:r>
            <a:r>
              <a:rPr lang="en-US" sz="2400">
                <a:solidFill>
                  <a:srgbClr val="FF3131"/>
                </a:solidFill>
                <a:latin typeface="Muli"/>
                <a:ea typeface="Muli"/>
                <a:cs typeface="Muli"/>
                <a:sym typeface="Muli"/>
              </a:rPr>
              <a:t>được tiếp tục sử dụng quy hoạch sử dụng đất </a:t>
            </a:r>
            <a:r>
              <a:rPr lang="en-US" sz="2400">
                <a:solidFill>
                  <a:srgbClr val="000000"/>
                </a:solidFill>
                <a:latin typeface="Muli"/>
                <a:ea typeface="Muli"/>
                <a:cs typeface="Muli"/>
                <a:sym typeface="Muli"/>
              </a:rPr>
              <a:t>cấp huyện, kế hoạch sử dụng đất hằng năm cấp huyện hoặc quy hoạch được lập theo quy định của pháp luật về quy hoạch đô thị và nông thôn đã được cơ quan nhà nước có thẩm quyền phê duyệt theo quy định của pháp luật trước ngày 01 tháng 7 năm 2025 trên địa bàn hoặc chỉ tiêu sử dụng đất trong phương án phân bổ và khoanh vùng đất đai của quy hoạch tỉnh được phân bổ đến đơn vị hành chính cấp xã sau sắp xếp để làm căn cứ thực hiện các nhiệm vụ quản lý nhà nước về đất đai cho đến khi hoàn thành công tác rà soát, lập quy hoạch, kế hoạch sử dụng đất theo các đơn vị hành chính mới.</a:t>
            </a:r>
          </a:p>
          <a:p>
            <a:pPr algn="just">
              <a:lnSpc>
                <a:spcPts val="2879"/>
              </a:lnSpc>
            </a:pPr>
            <a:endParaRPr lang="en-US" sz="2400">
              <a:solidFill>
                <a:srgbClr val="000000"/>
              </a:solidFill>
              <a:latin typeface="Muli"/>
              <a:ea typeface="Muli"/>
              <a:cs typeface="Muli"/>
              <a:sym typeface="Muli"/>
            </a:endParaRPr>
          </a:p>
        </p:txBody>
      </p:sp>
      <p:sp>
        <p:nvSpPr>
          <p:cNvPr id="14" name="TextBox 14"/>
          <p:cNvSpPr txBox="1"/>
          <p:nvPr/>
        </p:nvSpPr>
        <p:spPr>
          <a:xfrm>
            <a:off x="767639" y="2619375"/>
            <a:ext cx="583271" cy="514350"/>
          </a:xfrm>
          <a:prstGeom prst="rect">
            <a:avLst/>
          </a:prstGeom>
        </p:spPr>
        <p:txBody>
          <a:bodyPr lIns="0" tIns="0" rIns="0" bIns="0" rtlCol="0" anchor="t">
            <a:spAutoFit/>
          </a:bodyPr>
          <a:lstStyle/>
          <a:p>
            <a:pPr algn="just">
              <a:lnSpc>
                <a:spcPts val="4199"/>
              </a:lnSpc>
            </a:pPr>
            <a:r>
              <a:rPr lang="en-US" sz="3499" b="1">
                <a:solidFill>
                  <a:srgbClr val="610876"/>
                </a:solidFill>
                <a:latin typeface="Muli Bold"/>
                <a:ea typeface="Muli Bold"/>
                <a:cs typeface="Muli Bold"/>
                <a:sym typeface="Muli Bold"/>
              </a:rPr>
              <a:t>1</a:t>
            </a:r>
          </a:p>
        </p:txBody>
      </p:sp>
      <p:sp>
        <p:nvSpPr>
          <p:cNvPr id="15" name="TextBox 15"/>
          <p:cNvSpPr txBox="1"/>
          <p:nvPr/>
        </p:nvSpPr>
        <p:spPr>
          <a:xfrm>
            <a:off x="8560729" y="5362940"/>
            <a:ext cx="583271" cy="514350"/>
          </a:xfrm>
          <a:prstGeom prst="rect">
            <a:avLst/>
          </a:prstGeom>
        </p:spPr>
        <p:txBody>
          <a:bodyPr lIns="0" tIns="0" rIns="0" bIns="0" rtlCol="0" anchor="t">
            <a:spAutoFit/>
          </a:bodyPr>
          <a:lstStyle/>
          <a:p>
            <a:pPr algn="just">
              <a:lnSpc>
                <a:spcPts val="4199"/>
              </a:lnSpc>
            </a:pPr>
            <a:r>
              <a:rPr lang="en-US" sz="3499" b="1">
                <a:solidFill>
                  <a:srgbClr val="610876"/>
                </a:solidFill>
                <a:latin typeface="Muli Bold"/>
                <a:ea typeface="Muli Bold"/>
                <a:cs typeface="Muli Bold"/>
                <a:sym typeface="Muli Bold"/>
              </a:rPr>
              <a:t>2</a:t>
            </a:r>
          </a:p>
        </p:txBody>
      </p:sp>
    </p:spTree>
  </p:cSld>
  <p:clrMapOvr>
    <a:masterClrMapping/>
  </p:clrMapOvr>
  <p:transition spd="med">
    <p:split orient="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VN"/>
          </a:p>
        </p:txBody>
      </p:sp>
      <p:grpSp>
        <p:nvGrpSpPr>
          <p:cNvPr id="3" name="Group 3"/>
          <p:cNvGrpSpPr/>
          <p:nvPr/>
        </p:nvGrpSpPr>
        <p:grpSpPr>
          <a:xfrm rot="5400000">
            <a:off x="14903229" y="1474313"/>
            <a:ext cx="7257962" cy="1297936"/>
            <a:chOff x="0" y="0"/>
            <a:chExt cx="2272559" cy="406400"/>
          </a:xfrm>
        </p:grpSpPr>
        <p:sp>
          <p:nvSpPr>
            <p:cNvPr id="4" name="Freeform 4"/>
            <p:cNvSpPr/>
            <p:nvPr/>
          </p:nvSpPr>
          <p:spPr>
            <a:xfrm>
              <a:off x="0" y="0"/>
              <a:ext cx="2272559" cy="406400"/>
            </a:xfrm>
            <a:custGeom>
              <a:avLst/>
              <a:gdLst/>
              <a:ahLst/>
              <a:cxnLst/>
              <a:rect l="l" t="t" r="r" b="b"/>
              <a:pathLst>
                <a:path w="2272559" h="406400">
                  <a:moveTo>
                    <a:pt x="2069359" y="0"/>
                  </a:moveTo>
                  <a:cubicBezTo>
                    <a:pt x="2181583" y="0"/>
                    <a:pt x="2272559" y="90976"/>
                    <a:pt x="2272559" y="203200"/>
                  </a:cubicBezTo>
                  <a:cubicBezTo>
                    <a:pt x="2272559" y="315424"/>
                    <a:pt x="2181583" y="406400"/>
                    <a:pt x="2069359"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5" name="TextBox 5"/>
            <p:cNvSpPr txBox="1"/>
            <p:nvPr/>
          </p:nvSpPr>
          <p:spPr>
            <a:xfrm>
              <a:off x="0" y="-38100"/>
              <a:ext cx="2272559" cy="444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5400000">
            <a:off x="-3873191" y="7514751"/>
            <a:ext cx="7257962" cy="1297936"/>
            <a:chOff x="0" y="0"/>
            <a:chExt cx="2272559" cy="406400"/>
          </a:xfrm>
        </p:grpSpPr>
        <p:sp>
          <p:nvSpPr>
            <p:cNvPr id="7" name="Freeform 7"/>
            <p:cNvSpPr/>
            <p:nvPr/>
          </p:nvSpPr>
          <p:spPr>
            <a:xfrm>
              <a:off x="0" y="0"/>
              <a:ext cx="2272559" cy="406400"/>
            </a:xfrm>
            <a:custGeom>
              <a:avLst/>
              <a:gdLst/>
              <a:ahLst/>
              <a:cxnLst/>
              <a:rect l="l" t="t" r="r" b="b"/>
              <a:pathLst>
                <a:path w="2272559" h="406400">
                  <a:moveTo>
                    <a:pt x="2069359" y="0"/>
                  </a:moveTo>
                  <a:cubicBezTo>
                    <a:pt x="2181583" y="0"/>
                    <a:pt x="2272559" y="90976"/>
                    <a:pt x="2272559" y="203200"/>
                  </a:cubicBezTo>
                  <a:cubicBezTo>
                    <a:pt x="2272559" y="315424"/>
                    <a:pt x="2181583" y="406400"/>
                    <a:pt x="2069359"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8" name="TextBox 8"/>
            <p:cNvSpPr txBox="1"/>
            <p:nvPr/>
          </p:nvSpPr>
          <p:spPr>
            <a:xfrm>
              <a:off x="0" y="-38100"/>
              <a:ext cx="2272559" cy="444500"/>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404758" y="109696"/>
            <a:ext cx="16854542" cy="2471420"/>
          </a:xfrm>
          <a:prstGeom prst="rect">
            <a:avLst/>
          </a:prstGeom>
        </p:spPr>
        <p:txBody>
          <a:bodyPr lIns="0" tIns="0" rIns="0" bIns="0" rtlCol="0" anchor="t">
            <a:spAutoFit/>
          </a:bodyPr>
          <a:lstStyle/>
          <a:p>
            <a:pPr algn="ctr">
              <a:lnSpc>
                <a:spcPts val="6720"/>
              </a:lnSpc>
              <a:spcBef>
                <a:spcPct val="0"/>
              </a:spcBef>
            </a:pPr>
            <a:r>
              <a:rPr lang="en-US" sz="4800" b="1">
                <a:solidFill>
                  <a:srgbClr val="610876"/>
                </a:solidFill>
                <a:latin typeface="Muli Bold"/>
                <a:ea typeface="Muli Bold"/>
                <a:cs typeface="Muli Bold"/>
                <a:sym typeface="Muli Bold"/>
              </a:rPr>
              <a:t>QUY ĐỊNH GIẢI QUYẾT CÁC TRƯỜNG HỢP CHUYỂN TIẾP KHI THỰC HIỆN CHÍNH QUYỀN ĐỊA PHƯƠNG 2 CẤP </a:t>
            </a:r>
          </a:p>
          <a:p>
            <a:pPr algn="ctr">
              <a:lnSpc>
                <a:spcPts val="6440"/>
              </a:lnSpc>
              <a:spcBef>
                <a:spcPct val="0"/>
              </a:spcBef>
            </a:pPr>
            <a:endParaRPr lang="en-US" sz="4800" b="1">
              <a:solidFill>
                <a:srgbClr val="610876"/>
              </a:solidFill>
              <a:latin typeface="Muli Bold"/>
              <a:ea typeface="Muli Bold"/>
              <a:cs typeface="Muli Bold"/>
              <a:sym typeface="Muli Bold"/>
            </a:endParaRPr>
          </a:p>
        </p:txBody>
      </p:sp>
      <p:sp>
        <p:nvSpPr>
          <p:cNvPr id="10" name="TextBox 10"/>
          <p:cNvSpPr txBox="1"/>
          <p:nvPr/>
        </p:nvSpPr>
        <p:spPr>
          <a:xfrm>
            <a:off x="1463770" y="2581116"/>
            <a:ext cx="15289871" cy="6153150"/>
          </a:xfrm>
          <a:prstGeom prst="rect">
            <a:avLst/>
          </a:prstGeom>
        </p:spPr>
        <p:txBody>
          <a:bodyPr lIns="0" tIns="0" rIns="0" bIns="0" rtlCol="0" anchor="t">
            <a:spAutoFit/>
          </a:bodyPr>
          <a:lstStyle/>
          <a:p>
            <a:pPr algn="just">
              <a:lnSpc>
                <a:spcPts val="2879"/>
              </a:lnSpc>
            </a:pPr>
            <a:r>
              <a:rPr lang="en-US" sz="2400">
                <a:solidFill>
                  <a:srgbClr val="000000"/>
                </a:solidFill>
                <a:latin typeface="Muli"/>
                <a:ea typeface="Muli"/>
                <a:cs typeface="Muli"/>
                <a:sym typeface="Muli"/>
              </a:rPr>
              <a:t>Quy định chuyển tiếp đối với thu hồi đất, bồi thường, hỗ trợ, tái định cư:</a:t>
            </a:r>
          </a:p>
          <a:p>
            <a:pPr algn="just">
              <a:lnSpc>
                <a:spcPts val="2879"/>
              </a:lnSpc>
            </a:pPr>
            <a:r>
              <a:rPr lang="en-US" sz="2400">
                <a:solidFill>
                  <a:srgbClr val="000000"/>
                </a:solidFill>
                <a:latin typeface="Muli"/>
                <a:ea typeface="Muli"/>
                <a:cs typeface="Muli"/>
                <a:sym typeface="Muli"/>
              </a:rPr>
              <a:t>a) Trường hợp </a:t>
            </a:r>
            <a:r>
              <a:rPr lang="en-US" sz="2400">
                <a:solidFill>
                  <a:srgbClr val="FF3131"/>
                </a:solidFill>
                <a:latin typeface="Muli"/>
                <a:ea typeface="Muli"/>
                <a:cs typeface="Muli"/>
                <a:sym typeface="Muli"/>
              </a:rPr>
              <a:t>Ủy ban nhân dân cấp huyện đã ban hành quyết định phê duyệt phương án</a:t>
            </a:r>
            <a:r>
              <a:rPr lang="en-US" sz="2400">
                <a:solidFill>
                  <a:srgbClr val="000000"/>
                </a:solidFill>
                <a:latin typeface="Muli"/>
                <a:ea typeface="Muli"/>
                <a:cs typeface="Muli"/>
                <a:sym typeface="Muli"/>
              </a:rPr>
              <a:t> bồi thường, hỗ trợ, tái định cư theo quy định của Luật Đất đai trước ngày 01 tháng 7 năm 2025 nhưng chưa ban hành quyết định thu hồi đất thì </a:t>
            </a:r>
            <a:r>
              <a:rPr lang="en-US" sz="2400">
                <a:solidFill>
                  <a:srgbClr val="FF3131"/>
                </a:solidFill>
                <a:latin typeface="Muli"/>
                <a:ea typeface="Muli"/>
                <a:cs typeface="Muli"/>
                <a:sym typeface="Muli"/>
              </a:rPr>
              <a:t>Chủ tịch Ủy ban nhân dân cấp xã tiếp tục thực hiện</a:t>
            </a:r>
            <a:r>
              <a:rPr lang="en-US" sz="2400">
                <a:solidFill>
                  <a:srgbClr val="000000"/>
                </a:solidFill>
                <a:latin typeface="Muli"/>
                <a:ea typeface="Muli"/>
                <a:cs typeface="Muli"/>
                <a:sym typeface="Muli"/>
              </a:rPr>
              <a:t> các thủ tục theo thẩm quyền quy định của Luật Đất đai và Nghị định này đối với phần diện tích trên địa bàn cấp xã; </a:t>
            </a:r>
          </a:p>
          <a:p>
            <a:pPr algn="just">
              <a:lnSpc>
                <a:spcPts val="2879"/>
              </a:lnSpc>
            </a:pPr>
            <a:r>
              <a:rPr lang="en-US" sz="2400">
                <a:solidFill>
                  <a:srgbClr val="000000"/>
                </a:solidFill>
                <a:latin typeface="Muli"/>
                <a:ea typeface="Muli"/>
                <a:cs typeface="Muli"/>
                <a:sym typeface="Muli"/>
              </a:rPr>
              <a:t>b) Trường hợp </a:t>
            </a:r>
            <a:r>
              <a:rPr lang="en-US" sz="2400">
                <a:solidFill>
                  <a:srgbClr val="FF3131"/>
                </a:solidFill>
                <a:latin typeface="Muli"/>
                <a:ea typeface="Muli"/>
                <a:cs typeface="Muli"/>
                <a:sym typeface="Muli"/>
              </a:rPr>
              <a:t>đang thực hiện trình tự, thủ tục</a:t>
            </a:r>
            <a:r>
              <a:rPr lang="en-US" sz="2400">
                <a:solidFill>
                  <a:srgbClr val="000000"/>
                </a:solidFill>
                <a:latin typeface="Muli"/>
                <a:ea typeface="Muli"/>
                <a:cs typeface="Muli"/>
                <a:sym typeface="Muli"/>
              </a:rPr>
              <a:t> bồi thường, hỗ trợ, tái định cư, thu hồi đất theo quy định tại Điều 87 Luật Đất đai trước ngày 01 tháng 7 năm 2025 </a:t>
            </a:r>
            <a:r>
              <a:rPr lang="en-US" sz="2400">
                <a:solidFill>
                  <a:srgbClr val="FF3131"/>
                </a:solidFill>
                <a:latin typeface="Muli"/>
                <a:ea typeface="Muli"/>
                <a:cs typeface="Muli"/>
                <a:sym typeface="Muli"/>
              </a:rPr>
              <a:t>nhưng chưa ban hành quyết định phê duyệt phương</a:t>
            </a:r>
            <a:r>
              <a:rPr lang="en-US" sz="2400">
                <a:solidFill>
                  <a:srgbClr val="000000"/>
                </a:solidFill>
                <a:latin typeface="Muli"/>
                <a:ea typeface="Muli"/>
                <a:cs typeface="Muli"/>
                <a:sym typeface="Muli"/>
              </a:rPr>
              <a:t> </a:t>
            </a:r>
            <a:r>
              <a:rPr lang="en-US" sz="2400">
                <a:solidFill>
                  <a:srgbClr val="FF3131"/>
                </a:solidFill>
                <a:latin typeface="Muli"/>
                <a:ea typeface="Muli"/>
                <a:cs typeface="Muli"/>
                <a:sym typeface="Muli"/>
              </a:rPr>
              <a:t>án bồi thường, hỗ trợ, tái định cư </a:t>
            </a:r>
            <a:r>
              <a:rPr lang="en-US" sz="2400">
                <a:solidFill>
                  <a:srgbClr val="000000"/>
                </a:solidFill>
                <a:latin typeface="Muli"/>
                <a:ea typeface="Muli"/>
                <a:cs typeface="Muli"/>
                <a:sym typeface="Muli"/>
              </a:rPr>
              <a:t>thì </a:t>
            </a:r>
            <a:r>
              <a:rPr lang="en-US" sz="2400">
                <a:solidFill>
                  <a:srgbClr val="FF3131"/>
                </a:solidFill>
                <a:latin typeface="Muli"/>
                <a:ea typeface="Muli"/>
                <a:cs typeface="Muli"/>
                <a:sym typeface="Muli"/>
              </a:rPr>
              <a:t>Chủ tịch Ủy ban nhân dân cấp xã</a:t>
            </a:r>
            <a:r>
              <a:rPr lang="en-US" sz="2400">
                <a:solidFill>
                  <a:srgbClr val="000000"/>
                </a:solidFill>
                <a:latin typeface="Muli"/>
                <a:ea typeface="Muli"/>
                <a:cs typeface="Muli"/>
                <a:sym typeface="Muli"/>
              </a:rPr>
              <a:t> tiếp tục thực hiện các bước theo quy định của Luật Đất đai và Nghị định này đối với phần diện tích trên địa bàn cấp xã; </a:t>
            </a:r>
          </a:p>
          <a:p>
            <a:pPr algn="just">
              <a:lnSpc>
                <a:spcPts val="2879"/>
              </a:lnSpc>
            </a:pPr>
            <a:r>
              <a:rPr lang="en-US" sz="2400">
                <a:solidFill>
                  <a:srgbClr val="000000"/>
                </a:solidFill>
                <a:latin typeface="Muli"/>
                <a:ea typeface="Muli"/>
                <a:cs typeface="Muli"/>
                <a:sym typeface="Muli"/>
              </a:rPr>
              <a:t>c) Trường hợp </a:t>
            </a:r>
            <a:r>
              <a:rPr lang="en-US" sz="2400">
                <a:solidFill>
                  <a:srgbClr val="FF3131"/>
                </a:solidFill>
                <a:latin typeface="Muli"/>
                <a:ea typeface="Muli"/>
                <a:cs typeface="Muli"/>
                <a:sym typeface="Muli"/>
              </a:rPr>
              <a:t>đã có quyết định cưỡng chế </a:t>
            </a:r>
            <a:r>
              <a:rPr lang="en-US" sz="2400">
                <a:solidFill>
                  <a:srgbClr val="000000"/>
                </a:solidFill>
                <a:latin typeface="Muli"/>
                <a:ea typeface="Muli"/>
                <a:cs typeface="Muli"/>
                <a:sym typeface="Muli"/>
              </a:rPr>
              <a:t>thực hiện quyết định thu hồi đất theo quy định của Luật Đất đai trước ngày 01 tháng 7 năm 2025 nhưng chưa tổ chức thực hiện cưỡng chế thì </a:t>
            </a:r>
            <a:r>
              <a:rPr lang="en-US" sz="2400">
                <a:solidFill>
                  <a:srgbClr val="FF3131"/>
                </a:solidFill>
                <a:latin typeface="Muli"/>
                <a:ea typeface="Muli"/>
                <a:cs typeface="Muli"/>
                <a:sym typeface="Muli"/>
              </a:rPr>
              <a:t>Chủ tịch Ủy ban nhân dân cấp xã</a:t>
            </a:r>
            <a:r>
              <a:rPr lang="en-US" sz="2400">
                <a:solidFill>
                  <a:srgbClr val="000000"/>
                </a:solidFill>
                <a:latin typeface="Muli"/>
                <a:ea typeface="Muli"/>
                <a:cs typeface="Muli"/>
                <a:sym typeface="Muli"/>
              </a:rPr>
              <a:t> thực hiện việc cưỡng chế theo quy định của Luật Đất đai và Nghị định này;</a:t>
            </a:r>
          </a:p>
          <a:p>
            <a:pPr algn="just">
              <a:lnSpc>
                <a:spcPts val="2879"/>
              </a:lnSpc>
            </a:pPr>
            <a:r>
              <a:rPr lang="en-US" sz="2400">
                <a:solidFill>
                  <a:srgbClr val="000000"/>
                </a:solidFill>
                <a:latin typeface="Muli"/>
                <a:ea typeface="Muli"/>
                <a:cs typeface="Muli"/>
                <a:sym typeface="Muli"/>
              </a:rPr>
              <a:t>d) Trường hợp tổ chức thực hiện định giá đất, tổ chức làm nhiệm vụ bồi thường, hỗ trợ, tái định cư </a:t>
            </a:r>
            <a:r>
              <a:rPr lang="en-US" sz="2400">
                <a:solidFill>
                  <a:srgbClr val="FF3131"/>
                </a:solidFill>
                <a:latin typeface="Muli"/>
                <a:ea typeface="Muli"/>
                <a:cs typeface="Muli"/>
                <a:sym typeface="Muli"/>
              </a:rPr>
              <a:t>đang thực hiện</a:t>
            </a:r>
            <a:r>
              <a:rPr lang="en-US" sz="2400">
                <a:solidFill>
                  <a:srgbClr val="000000"/>
                </a:solidFill>
                <a:latin typeface="Muli"/>
                <a:ea typeface="Muli"/>
                <a:cs typeface="Muli"/>
                <a:sym typeface="Muli"/>
              </a:rPr>
              <a:t> nhiệm vụ theo quy định của Luật Đất đai trước ngày 01 tháng 7 năm 2025 nhưng chưa kết thúc nhiệm vụ thì </a:t>
            </a:r>
            <a:r>
              <a:rPr lang="en-US" sz="2400">
                <a:solidFill>
                  <a:srgbClr val="FF3131"/>
                </a:solidFill>
                <a:latin typeface="Muli"/>
                <a:ea typeface="Muli"/>
                <a:cs typeface="Muli"/>
                <a:sym typeface="Muli"/>
              </a:rPr>
              <a:t>Chủ tịch Ủy ban nhân dân cấp tỉnh quyết định việc tiếp tục thực hiện nhiệm vụ này cho phù hợp với từng trường hợp cụ thể</a:t>
            </a:r>
            <a:r>
              <a:rPr lang="en-US" sz="2400">
                <a:solidFill>
                  <a:srgbClr val="000000"/>
                </a:solidFill>
                <a:latin typeface="Muli"/>
                <a:ea typeface="Muli"/>
                <a:cs typeface="Muli"/>
                <a:sym typeface="Muli"/>
              </a:rPr>
              <a:t>. </a:t>
            </a:r>
          </a:p>
          <a:p>
            <a:pPr algn="just">
              <a:lnSpc>
                <a:spcPts val="2879"/>
              </a:lnSpc>
            </a:pPr>
            <a:endParaRPr lang="en-US" sz="2400">
              <a:solidFill>
                <a:srgbClr val="000000"/>
              </a:solidFill>
              <a:latin typeface="Muli"/>
              <a:ea typeface="Muli"/>
              <a:cs typeface="Muli"/>
              <a:sym typeface="Muli"/>
            </a:endParaRPr>
          </a:p>
        </p:txBody>
      </p:sp>
      <p:sp>
        <p:nvSpPr>
          <p:cNvPr id="11" name="TextBox 11"/>
          <p:cNvSpPr txBox="1"/>
          <p:nvPr/>
        </p:nvSpPr>
        <p:spPr>
          <a:xfrm>
            <a:off x="1028700" y="2590641"/>
            <a:ext cx="583271" cy="514350"/>
          </a:xfrm>
          <a:prstGeom prst="rect">
            <a:avLst/>
          </a:prstGeom>
        </p:spPr>
        <p:txBody>
          <a:bodyPr lIns="0" tIns="0" rIns="0" bIns="0" rtlCol="0" anchor="t">
            <a:spAutoFit/>
          </a:bodyPr>
          <a:lstStyle/>
          <a:p>
            <a:pPr algn="just">
              <a:lnSpc>
                <a:spcPts val="4199"/>
              </a:lnSpc>
            </a:pPr>
            <a:r>
              <a:rPr lang="en-US" sz="3499" b="1">
                <a:solidFill>
                  <a:srgbClr val="610876"/>
                </a:solidFill>
                <a:latin typeface="Muli Bold"/>
                <a:ea typeface="Muli Bold"/>
                <a:cs typeface="Muli Bold"/>
                <a:sym typeface="Muli Bold"/>
              </a:rPr>
              <a:t>3</a:t>
            </a:r>
          </a:p>
        </p:txBody>
      </p:sp>
    </p:spTree>
  </p:cSld>
  <p:clrMapOvr>
    <a:masterClrMapping/>
  </p:clrMapOvr>
  <p:transition spd="med">
    <p:split orient="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VN"/>
          </a:p>
        </p:txBody>
      </p:sp>
      <p:grpSp>
        <p:nvGrpSpPr>
          <p:cNvPr id="3" name="Group 3"/>
          <p:cNvGrpSpPr/>
          <p:nvPr/>
        </p:nvGrpSpPr>
        <p:grpSpPr>
          <a:xfrm rot="5400000">
            <a:off x="14903229" y="1474313"/>
            <a:ext cx="7257962" cy="1297936"/>
            <a:chOff x="0" y="0"/>
            <a:chExt cx="2272559" cy="406400"/>
          </a:xfrm>
        </p:grpSpPr>
        <p:sp>
          <p:nvSpPr>
            <p:cNvPr id="4" name="Freeform 4"/>
            <p:cNvSpPr/>
            <p:nvPr/>
          </p:nvSpPr>
          <p:spPr>
            <a:xfrm>
              <a:off x="0" y="0"/>
              <a:ext cx="2272559" cy="406400"/>
            </a:xfrm>
            <a:custGeom>
              <a:avLst/>
              <a:gdLst/>
              <a:ahLst/>
              <a:cxnLst/>
              <a:rect l="l" t="t" r="r" b="b"/>
              <a:pathLst>
                <a:path w="2272559" h="406400">
                  <a:moveTo>
                    <a:pt x="2069359" y="0"/>
                  </a:moveTo>
                  <a:cubicBezTo>
                    <a:pt x="2181583" y="0"/>
                    <a:pt x="2272559" y="90976"/>
                    <a:pt x="2272559" y="203200"/>
                  </a:cubicBezTo>
                  <a:cubicBezTo>
                    <a:pt x="2272559" y="315424"/>
                    <a:pt x="2181583" y="406400"/>
                    <a:pt x="2069359"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5" name="TextBox 5"/>
            <p:cNvSpPr txBox="1"/>
            <p:nvPr/>
          </p:nvSpPr>
          <p:spPr>
            <a:xfrm>
              <a:off x="0" y="-38100"/>
              <a:ext cx="2272559" cy="444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5400000">
            <a:off x="-3873191" y="7514751"/>
            <a:ext cx="7257962" cy="1297936"/>
            <a:chOff x="0" y="0"/>
            <a:chExt cx="2272559" cy="406400"/>
          </a:xfrm>
        </p:grpSpPr>
        <p:sp>
          <p:nvSpPr>
            <p:cNvPr id="7" name="Freeform 7"/>
            <p:cNvSpPr/>
            <p:nvPr/>
          </p:nvSpPr>
          <p:spPr>
            <a:xfrm>
              <a:off x="0" y="0"/>
              <a:ext cx="2272559" cy="406400"/>
            </a:xfrm>
            <a:custGeom>
              <a:avLst/>
              <a:gdLst/>
              <a:ahLst/>
              <a:cxnLst/>
              <a:rect l="l" t="t" r="r" b="b"/>
              <a:pathLst>
                <a:path w="2272559" h="406400">
                  <a:moveTo>
                    <a:pt x="2069359" y="0"/>
                  </a:moveTo>
                  <a:cubicBezTo>
                    <a:pt x="2181583" y="0"/>
                    <a:pt x="2272559" y="90976"/>
                    <a:pt x="2272559" y="203200"/>
                  </a:cubicBezTo>
                  <a:cubicBezTo>
                    <a:pt x="2272559" y="315424"/>
                    <a:pt x="2181583" y="406400"/>
                    <a:pt x="2069359"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8" name="TextBox 8"/>
            <p:cNvSpPr txBox="1"/>
            <p:nvPr/>
          </p:nvSpPr>
          <p:spPr>
            <a:xfrm>
              <a:off x="0" y="-38100"/>
              <a:ext cx="2272559" cy="4445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2415389" y="3819525"/>
            <a:ext cx="13457222" cy="2648744"/>
          </a:xfrm>
          <a:custGeom>
            <a:avLst/>
            <a:gdLst/>
            <a:ahLst/>
            <a:cxnLst/>
            <a:rect l="l" t="t" r="r" b="b"/>
            <a:pathLst>
              <a:path w="13457222" h="2648744">
                <a:moveTo>
                  <a:pt x="0" y="0"/>
                </a:moveTo>
                <a:lnTo>
                  <a:pt x="13457222" y="0"/>
                </a:lnTo>
                <a:lnTo>
                  <a:pt x="13457222" y="2648744"/>
                </a:lnTo>
                <a:lnTo>
                  <a:pt x="0" y="2648744"/>
                </a:lnTo>
                <a:lnTo>
                  <a:pt x="0" y="0"/>
                </a:lnTo>
                <a:close/>
              </a:path>
            </a:pathLst>
          </a:custGeom>
          <a:blipFill>
            <a:blip r:embed="rId3"/>
            <a:stretch>
              <a:fillRect t="-70262" b="-55189"/>
            </a:stretch>
          </a:blipFill>
        </p:spPr>
        <p:txBody>
          <a:bodyPr/>
          <a:lstStyle/>
          <a:p>
            <a:endParaRPr lang="en-VN"/>
          </a:p>
        </p:txBody>
      </p:sp>
      <p:sp>
        <p:nvSpPr>
          <p:cNvPr id="10" name="TextBox 10"/>
          <p:cNvSpPr txBox="1"/>
          <p:nvPr/>
        </p:nvSpPr>
        <p:spPr>
          <a:xfrm>
            <a:off x="404758" y="109696"/>
            <a:ext cx="16854542" cy="2471420"/>
          </a:xfrm>
          <a:prstGeom prst="rect">
            <a:avLst/>
          </a:prstGeom>
        </p:spPr>
        <p:txBody>
          <a:bodyPr lIns="0" tIns="0" rIns="0" bIns="0" rtlCol="0" anchor="t">
            <a:spAutoFit/>
          </a:bodyPr>
          <a:lstStyle/>
          <a:p>
            <a:pPr algn="ctr">
              <a:lnSpc>
                <a:spcPts val="6720"/>
              </a:lnSpc>
              <a:spcBef>
                <a:spcPct val="0"/>
              </a:spcBef>
            </a:pPr>
            <a:r>
              <a:rPr lang="en-US" sz="4800" b="1">
                <a:solidFill>
                  <a:srgbClr val="610876"/>
                </a:solidFill>
                <a:latin typeface="Muli Bold"/>
                <a:ea typeface="Muli Bold"/>
                <a:cs typeface="Muli Bold"/>
                <a:sym typeface="Muli Bold"/>
              </a:rPr>
              <a:t>QUY ĐỊNH GIẢI QUYẾT CÁC TRƯỜNG HỢP CHUYỂN TIẾP KHI THỰC HIỆN CHÍNH QUYỀN ĐỊA PHƯƠNG 2 CẤP </a:t>
            </a:r>
          </a:p>
          <a:p>
            <a:pPr algn="ctr">
              <a:lnSpc>
                <a:spcPts val="6440"/>
              </a:lnSpc>
              <a:spcBef>
                <a:spcPct val="0"/>
              </a:spcBef>
            </a:pPr>
            <a:endParaRPr lang="en-US" sz="4800" b="1">
              <a:solidFill>
                <a:srgbClr val="610876"/>
              </a:solidFill>
              <a:latin typeface="Muli Bold"/>
              <a:ea typeface="Muli Bold"/>
              <a:cs typeface="Muli Bold"/>
              <a:sym typeface="Muli Bold"/>
            </a:endParaRPr>
          </a:p>
        </p:txBody>
      </p:sp>
      <p:sp>
        <p:nvSpPr>
          <p:cNvPr id="11" name="TextBox 11"/>
          <p:cNvSpPr txBox="1"/>
          <p:nvPr/>
        </p:nvSpPr>
        <p:spPr>
          <a:xfrm>
            <a:off x="1463770" y="1866900"/>
            <a:ext cx="15289871" cy="1809750"/>
          </a:xfrm>
          <a:prstGeom prst="rect">
            <a:avLst/>
          </a:prstGeom>
        </p:spPr>
        <p:txBody>
          <a:bodyPr lIns="0" tIns="0" rIns="0" bIns="0" rtlCol="0" anchor="t">
            <a:spAutoFit/>
          </a:bodyPr>
          <a:lstStyle/>
          <a:p>
            <a:pPr algn="just">
              <a:lnSpc>
                <a:spcPts val="2879"/>
              </a:lnSpc>
            </a:pPr>
            <a:r>
              <a:rPr lang="en-US" sz="2400">
                <a:solidFill>
                  <a:srgbClr val="000000"/>
                </a:solidFill>
                <a:latin typeface="Muli"/>
                <a:ea typeface="Muli"/>
                <a:cs typeface="Muli"/>
                <a:sym typeface="Muli"/>
              </a:rPr>
              <a:t>Trường hợp </a:t>
            </a:r>
            <a:r>
              <a:rPr lang="en-US" sz="2400">
                <a:solidFill>
                  <a:srgbClr val="FF3131"/>
                </a:solidFill>
                <a:latin typeface="Muli"/>
                <a:ea typeface="Muli"/>
                <a:cs typeface="Muli"/>
                <a:sym typeface="Muli"/>
              </a:rPr>
              <a:t>dự án có một phần diện tích đất đã phê duyệt </a:t>
            </a:r>
            <a:r>
              <a:rPr lang="en-US" sz="2400">
                <a:solidFill>
                  <a:srgbClr val="000000"/>
                </a:solidFill>
                <a:latin typeface="Muli"/>
                <a:ea typeface="Muli"/>
                <a:cs typeface="Muli"/>
                <a:sym typeface="Muli"/>
              </a:rPr>
              <a:t>phương án bồi thường, hỗ trợ, tái định cư theo quy định do Ủy ban nhân dân cấp tỉnh ban hành theo thẩm quyền được giao tại Luật Đất đai năm 2024 và các văn bản hướng dẫn thi hành Luật Đất đai nhưng đến trước ngày 01 tháng 7 năm 2025 </a:t>
            </a:r>
            <a:r>
              <a:rPr lang="en-US" sz="2400">
                <a:solidFill>
                  <a:srgbClr val="FF3131"/>
                </a:solidFill>
                <a:latin typeface="Muli"/>
                <a:ea typeface="Muli"/>
                <a:cs typeface="Muli"/>
                <a:sym typeface="Muli"/>
              </a:rPr>
              <a:t>còn diện tích đất chưa phê duyệt phương án thì Ủy ban nhân dân cấp tỉnh sau sắp xếp quyết định lựa chọn quy định về bồi thường, hỗ trợ, tái định cư đã ban hành để tổ chức thực hiện. </a:t>
            </a:r>
          </a:p>
        </p:txBody>
      </p:sp>
      <p:sp>
        <p:nvSpPr>
          <p:cNvPr id="12" name="TextBox 12"/>
          <p:cNvSpPr txBox="1"/>
          <p:nvPr/>
        </p:nvSpPr>
        <p:spPr>
          <a:xfrm>
            <a:off x="1681305" y="6667500"/>
            <a:ext cx="15289871" cy="3699539"/>
          </a:xfrm>
          <a:prstGeom prst="rect">
            <a:avLst/>
          </a:prstGeom>
        </p:spPr>
        <p:txBody>
          <a:bodyPr lIns="0" tIns="0" rIns="0" bIns="0" rtlCol="0" anchor="t">
            <a:spAutoFit/>
          </a:bodyPr>
          <a:lstStyle/>
          <a:p>
            <a:pPr algn="just">
              <a:lnSpc>
                <a:spcPts val="2879"/>
              </a:lnSpc>
            </a:pPr>
            <a:r>
              <a:rPr lang="en-US" sz="2400">
                <a:solidFill>
                  <a:srgbClr val="000000"/>
                </a:solidFill>
                <a:latin typeface="Muli"/>
                <a:ea typeface="Muli"/>
                <a:cs typeface="Muli"/>
                <a:sym typeface="Muli"/>
              </a:rPr>
              <a:t>Trường hợp </a:t>
            </a:r>
            <a:r>
              <a:rPr lang="en-US" sz="2400">
                <a:solidFill>
                  <a:srgbClr val="FF3131"/>
                </a:solidFill>
                <a:latin typeface="Muli"/>
                <a:ea typeface="Muli"/>
                <a:cs typeface="Muli"/>
                <a:sym typeface="Muli"/>
              </a:rPr>
              <a:t>đã nộp hồ sơ đề nghị giao đất</a:t>
            </a:r>
            <a:r>
              <a:rPr lang="en-US" sz="2400">
                <a:solidFill>
                  <a:srgbClr val="000000"/>
                </a:solidFill>
                <a:latin typeface="Muli"/>
                <a:ea typeface="Muli"/>
                <a:cs typeface="Muli"/>
                <a:sym typeface="Muli"/>
              </a:rPr>
              <a:t>, cho thuê đất, chuyển mục đích sử dụng đất trước ngày 01 tháng 7 năm 2025 nhưng chưa được giải quyết thì thực hiện như sau:</a:t>
            </a:r>
          </a:p>
          <a:p>
            <a:pPr marL="617538" indent="-342900" algn="just">
              <a:lnSpc>
                <a:spcPts val="2879"/>
              </a:lnSpc>
              <a:buFont typeface=".Apple Color Emoji UI"/>
              <a:buChar char="📌"/>
            </a:pPr>
            <a:r>
              <a:rPr lang="en-US" sz="2400">
                <a:solidFill>
                  <a:srgbClr val="000000"/>
                </a:solidFill>
                <a:latin typeface="Muli"/>
                <a:ea typeface="Muli"/>
                <a:cs typeface="Muli"/>
                <a:sym typeface="Muli"/>
              </a:rPr>
              <a:t>Trường hợp thuộc thẩm quyền của </a:t>
            </a:r>
            <a:r>
              <a:rPr lang="en-US" sz="2400">
                <a:solidFill>
                  <a:srgbClr val="FF3131"/>
                </a:solidFill>
                <a:latin typeface="Muli"/>
                <a:ea typeface="Muli"/>
                <a:cs typeface="Muli"/>
                <a:sym typeface="Muli"/>
              </a:rPr>
              <a:t>Ủy ban nhân dân cấp tỉnh</a:t>
            </a:r>
            <a:r>
              <a:rPr lang="en-US" sz="2400">
                <a:solidFill>
                  <a:srgbClr val="000000"/>
                </a:solidFill>
                <a:latin typeface="Muli"/>
                <a:ea typeface="Muli"/>
                <a:cs typeface="Muli"/>
                <a:sym typeface="Muli"/>
              </a:rPr>
              <a:t> theo quy định của pháp luật trước ngày 01 tháng 7 năm 2025 thì nay </a:t>
            </a:r>
            <a:r>
              <a:rPr lang="en-US" sz="2400">
                <a:solidFill>
                  <a:srgbClr val="FF3131"/>
                </a:solidFill>
                <a:latin typeface="Muli"/>
                <a:ea typeface="Muli"/>
                <a:cs typeface="Muli"/>
                <a:sym typeface="Muli"/>
              </a:rPr>
              <a:t>Chủ tịch Ủy ban nhân dân cấp tỉnh</a:t>
            </a:r>
            <a:r>
              <a:rPr lang="en-US" sz="2400">
                <a:solidFill>
                  <a:srgbClr val="000000"/>
                </a:solidFill>
                <a:latin typeface="Muli"/>
                <a:ea typeface="Muli"/>
                <a:cs typeface="Muli"/>
                <a:sym typeface="Muli"/>
              </a:rPr>
              <a:t> giải quyết theo trình tự, thủ tục quy định của pháp luật đất đai trước ngày Nghị định này có hiệu lực thi hành;</a:t>
            </a:r>
          </a:p>
          <a:p>
            <a:pPr marL="617538" indent="-342900" algn="just">
              <a:lnSpc>
                <a:spcPts val="2879"/>
              </a:lnSpc>
              <a:buFont typeface=".Apple Color Emoji UI"/>
              <a:buChar char="📌"/>
            </a:pPr>
            <a:r>
              <a:rPr lang="en-US" sz="2400">
                <a:solidFill>
                  <a:srgbClr val="000000"/>
                </a:solidFill>
                <a:latin typeface="Muli"/>
                <a:ea typeface="Muli"/>
                <a:cs typeface="Muli"/>
                <a:sym typeface="Muli"/>
              </a:rPr>
              <a:t>Trường hợp thuộc thẩm quyền của </a:t>
            </a:r>
            <a:r>
              <a:rPr lang="en-US" sz="2400">
                <a:solidFill>
                  <a:srgbClr val="FF3131"/>
                </a:solidFill>
                <a:latin typeface="Muli"/>
                <a:ea typeface="Muli"/>
                <a:cs typeface="Muli"/>
                <a:sym typeface="Muli"/>
              </a:rPr>
              <a:t>Ủy ban nhân dân cấp huyện</a:t>
            </a:r>
            <a:r>
              <a:rPr lang="en-US" sz="2400">
                <a:solidFill>
                  <a:srgbClr val="000000"/>
                </a:solidFill>
                <a:latin typeface="Muli"/>
                <a:ea typeface="Muli"/>
                <a:cs typeface="Muli"/>
                <a:sym typeface="Muli"/>
              </a:rPr>
              <a:t> theo quy định của pháp luật trước ngày 01 tháng 7 năm 2025 thì nay </a:t>
            </a:r>
            <a:r>
              <a:rPr lang="en-US" sz="2400">
                <a:solidFill>
                  <a:srgbClr val="FF3131"/>
                </a:solidFill>
                <a:latin typeface="Muli"/>
                <a:ea typeface="Muli"/>
                <a:cs typeface="Muli"/>
                <a:sym typeface="Muli"/>
              </a:rPr>
              <a:t>Chủ tịch Ủy ban nhân dân cấp xã</a:t>
            </a:r>
            <a:r>
              <a:rPr lang="en-US" sz="2400">
                <a:solidFill>
                  <a:srgbClr val="000000"/>
                </a:solidFill>
                <a:latin typeface="Muli"/>
                <a:ea typeface="Muli"/>
                <a:cs typeface="Muli"/>
                <a:sym typeface="Muli"/>
              </a:rPr>
              <a:t> giải quyết theo trình tự, thủ tục quy định tại Nghị định này;</a:t>
            </a:r>
          </a:p>
          <a:p>
            <a:pPr marL="617538" indent="-342900" algn="just">
              <a:lnSpc>
                <a:spcPts val="2879"/>
              </a:lnSpc>
              <a:buFont typeface=".Apple Color Emoji UI"/>
              <a:buChar char="📌"/>
            </a:pPr>
            <a:r>
              <a:rPr lang="en-US" sz="2400">
                <a:solidFill>
                  <a:srgbClr val="000000"/>
                </a:solidFill>
                <a:latin typeface="Muli"/>
                <a:ea typeface="Muli"/>
                <a:cs typeface="Muli"/>
                <a:sym typeface="Muli"/>
              </a:rPr>
              <a:t>Các hợp đồng thuê đất đã được ký trước ngày Nghị định này có hiệu lực thi hành thì được tiếp tục có hiệu lực cho đến khi hết thời hạn ghi trong hợp đồng. </a:t>
            </a:r>
          </a:p>
        </p:txBody>
      </p:sp>
      <p:sp>
        <p:nvSpPr>
          <p:cNvPr id="13" name="TextBox 13"/>
          <p:cNvSpPr txBox="1"/>
          <p:nvPr/>
        </p:nvSpPr>
        <p:spPr>
          <a:xfrm>
            <a:off x="1028700" y="2019300"/>
            <a:ext cx="583271" cy="514350"/>
          </a:xfrm>
          <a:prstGeom prst="rect">
            <a:avLst/>
          </a:prstGeom>
        </p:spPr>
        <p:txBody>
          <a:bodyPr lIns="0" tIns="0" rIns="0" bIns="0" rtlCol="0" anchor="t">
            <a:spAutoFit/>
          </a:bodyPr>
          <a:lstStyle/>
          <a:p>
            <a:pPr algn="just">
              <a:lnSpc>
                <a:spcPts val="4199"/>
              </a:lnSpc>
            </a:pPr>
            <a:r>
              <a:rPr lang="en-US" sz="3499" b="1">
                <a:solidFill>
                  <a:srgbClr val="610876"/>
                </a:solidFill>
                <a:latin typeface="Muli Bold"/>
                <a:ea typeface="Muli Bold"/>
                <a:cs typeface="Muli Bold"/>
                <a:sym typeface="Muli Bold"/>
              </a:rPr>
              <a:t>4</a:t>
            </a:r>
          </a:p>
        </p:txBody>
      </p:sp>
      <p:sp>
        <p:nvSpPr>
          <p:cNvPr id="14" name="TextBox 14"/>
          <p:cNvSpPr txBox="1"/>
          <p:nvPr/>
        </p:nvSpPr>
        <p:spPr>
          <a:xfrm>
            <a:off x="1246235" y="6677025"/>
            <a:ext cx="583271" cy="514350"/>
          </a:xfrm>
          <a:prstGeom prst="rect">
            <a:avLst/>
          </a:prstGeom>
        </p:spPr>
        <p:txBody>
          <a:bodyPr lIns="0" tIns="0" rIns="0" bIns="0" rtlCol="0" anchor="t">
            <a:spAutoFit/>
          </a:bodyPr>
          <a:lstStyle/>
          <a:p>
            <a:pPr algn="just">
              <a:lnSpc>
                <a:spcPts val="4199"/>
              </a:lnSpc>
            </a:pPr>
            <a:r>
              <a:rPr lang="en-US" sz="3499" b="1">
                <a:solidFill>
                  <a:srgbClr val="610876"/>
                </a:solidFill>
                <a:latin typeface="Muli Bold"/>
                <a:ea typeface="Muli Bold"/>
                <a:cs typeface="Muli Bold"/>
                <a:sym typeface="Muli Bold"/>
              </a:rPr>
              <a:t>5</a:t>
            </a:r>
          </a:p>
        </p:txBody>
      </p:sp>
    </p:spTree>
  </p:cSld>
  <p:clrMapOvr>
    <a:masterClrMapping/>
  </p:clrMapOvr>
  <p:transition spd="med">
    <p:split orient="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14126" y="2273402"/>
            <a:ext cx="13773873" cy="8013597"/>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VN"/>
          </a:p>
        </p:txBody>
      </p:sp>
      <p:grpSp>
        <p:nvGrpSpPr>
          <p:cNvPr id="3" name="Group 3"/>
          <p:cNvGrpSpPr/>
          <p:nvPr/>
        </p:nvGrpSpPr>
        <p:grpSpPr>
          <a:xfrm rot="5400000">
            <a:off x="14903229" y="1474313"/>
            <a:ext cx="7257962" cy="1297936"/>
            <a:chOff x="0" y="0"/>
            <a:chExt cx="2272559" cy="406400"/>
          </a:xfrm>
        </p:grpSpPr>
        <p:sp>
          <p:nvSpPr>
            <p:cNvPr id="4" name="Freeform 4"/>
            <p:cNvSpPr/>
            <p:nvPr/>
          </p:nvSpPr>
          <p:spPr>
            <a:xfrm>
              <a:off x="0" y="0"/>
              <a:ext cx="2272559" cy="406400"/>
            </a:xfrm>
            <a:custGeom>
              <a:avLst/>
              <a:gdLst/>
              <a:ahLst/>
              <a:cxnLst/>
              <a:rect l="l" t="t" r="r" b="b"/>
              <a:pathLst>
                <a:path w="2272559" h="406400">
                  <a:moveTo>
                    <a:pt x="2069359" y="0"/>
                  </a:moveTo>
                  <a:cubicBezTo>
                    <a:pt x="2181583" y="0"/>
                    <a:pt x="2272559" y="90976"/>
                    <a:pt x="2272559" y="203200"/>
                  </a:cubicBezTo>
                  <a:cubicBezTo>
                    <a:pt x="2272559" y="315424"/>
                    <a:pt x="2181583" y="406400"/>
                    <a:pt x="2069359"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5" name="TextBox 5"/>
            <p:cNvSpPr txBox="1"/>
            <p:nvPr/>
          </p:nvSpPr>
          <p:spPr>
            <a:xfrm>
              <a:off x="0" y="-38100"/>
              <a:ext cx="2272559" cy="444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5400000">
            <a:off x="-3873191" y="7514751"/>
            <a:ext cx="7257962" cy="1297936"/>
            <a:chOff x="0" y="0"/>
            <a:chExt cx="2272559" cy="406400"/>
          </a:xfrm>
        </p:grpSpPr>
        <p:sp>
          <p:nvSpPr>
            <p:cNvPr id="7" name="Freeform 7"/>
            <p:cNvSpPr/>
            <p:nvPr/>
          </p:nvSpPr>
          <p:spPr>
            <a:xfrm>
              <a:off x="0" y="0"/>
              <a:ext cx="2272559" cy="406400"/>
            </a:xfrm>
            <a:custGeom>
              <a:avLst/>
              <a:gdLst/>
              <a:ahLst/>
              <a:cxnLst/>
              <a:rect l="l" t="t" r="r" b="b"/>
              <a:pathLst>
                <a:path w="2272559" h="406400">
                  <a:moveTo>
                    <a:pt x="2069359" y="0"/>
                  </a:moveTo>
                  <a:cubicBezTo>
                    <a:pt x="2181583" y="0"/>
                    <a:pt x="2272559" y="90976"/>
                    <a:pt x="2272559" y="203200"/>
                  </a:cubicBezTo>
                  <a:cubicBezTo>
                    <a:pt x="2272559" y="315424"/>
                    <a:pt x="2181583" y="406400"/>
                    <a:pt x="2069359"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8" name="TextBox 8"/>
            <p:cNvSpPr txBox="1"/>
            <p:nvPr/>
          </p:nvSpPr>
          <p:spPr>
            <a:xfrm>
              <a:off x="0" y="-38100"/>
              <a:ext cx="2272559" cy="444500"/>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404758" y="109696"/>
            <a:ext cx="16854542" cy="2471420"/>
          </a:xfrm>
          <a:prstGeom prst="rect">
            <a:avLst/>
          </a:prstGeom>
        </p:spPr>
        <p:txBody>
          <a:bodyPr lIns="0" tIns="0" rIns="0" bIns="0" rtlCol="0" anchor="t">
            <a:spAutoFit/>
          </a:bodyPr>
          <a:lstStyle/>
          <a:p>
            <a:pPr algn="ctr">
              <a:lnSpc>
                <a:spcPts val="6720"/>
              </a:lnSpc>
              <a:spcBef>
                <a:spcPct val="0"/>
              </a:spcBef>
            </a:pPr>
            <a:r>
              <a:rPr lang="en-US" sz="4800" b="1">
                <a:solidFill>
                  <a:srgbClr val="610876"/>
                </a:solidFill>
                <a:latin typeface="Muli Bold"/>
                <a:ea typeface="Muli Bold"/>
                <a:cs typeface="Muli Bold"/>
                <a:sym typeface="Muli Bold"/>
              </a:rPr>
              <a:t>QUY ĐỊNH GIẢI QUYẾT CÁC TRƯỜNG HỢP CHUYỂN TIẾP KHI THỰC HIỆN CHÍNH QUYỀN ĐỊA PHƯƠNG 2 CẤP </a:t>
            </a:r>
          </a:p>
          <a:p>
            <a:pPr algn="ctr">
              <a:lnSpc>
                <a:spcPts val="6440"/>
              </a:lnSpc>
              <a:spcBef>
                <a:spcPct val="0"/>
              </a:spcBef>
            </a:pPr>
            <a:endParaRPr lang="en-US" sz="4800" b="1">
              <a:solidFill>
                <a:srgbClr val="610876"/>
              </a:solidFill>
              <a:latin typeface="Muli Bold"/>
              <a:ea typeface="Muli Bold"/>
              <a:cs typeface="Muli Bold"/>
              <a:sym typeface="Muli Bold"/>
            </a:endParaRPr>
          </a:p>
        </p:txBody>
      </p:sp>
      <p:sp>
        <p:nvSpPr>
          <p:cNvPr id="10" name="TextBox 10"/>
          <p:cNvSpPr txBox="1"/>
          <p:nvPr/>
        </p:nvSpPr>
        <p:spPr>
          <a:xfrm>
            <a:off x="8011359" y="2066131"/>
            <a:ext cx="9133641" cy="4815229"/>
          </a:xfrm>
          <a:prstGeom prst="rect">
            <a:avLst/>
          </a:prstGeom>
        </p:spPr>
        <p:txBody>
          <a:bodyPr wrap="square" lIns="0" tIns="0" rIns="0" bIns="0" rtlCol="0" anchor="t">
            <a:spAutoFit/>
          </a:bodyPr>
          <a:lstStyle/>
          <a:p>
            <a:pPr algn="just">
              <a:lnSpc>
                <a:spcPts val="2879"/>
              </a:lnSpc>
            </a:pPr>
            <a:r>
              <a:rPr lang="en-US" sz="2400">
                <a:solidFill>
                  <a:srgbClr val="FF3131"/>
                </a:solidFill>
                <a:latin typeface="Muli"/>
                <a:ea typeface="Muli"/>
                <a:cs typeface="Muli"/>
                <a:sym typeface="Muli"/>
              </a:rPr>
              <a:t>Hồ sơ đăng ký đất đai,</a:t>
            </a:r>
            <a:r>
              <a:rPr lang="en-US" sz="2400">
                <a:solidFill>
                  <a:srgbClr val="000000"/>
                </a:solidFill>
                <a:latin typeface="Muli"/>
                <a:ea typeface="Muli"/>
                <a:cs typeface="Muli"/>
                <a:sym typeface="Muli"/>
              </a:rPr>
              <a:t> tài sản gắn liền với đất, cấp Giấy chứng nhận quyền sử dụng đất, quyền sở hữu tài sản gắn liền với đất đã được tiếp nhận trước ngày 01 tháng 7 năm 2025 nhưng chưa được cơ quan có thẩm quyền giải quyết thì thực hiện như sau:</a:t>
            </a:r>
          </a:p>
          <a:p>
            <a:pPr algn="just">
              <a:lnSpc>
                <a:spcPts val="2879"/>
              </a:lnSpc>
            </a:pPr>
            <a:r>
              <a:rPr lang="en-US" sz="2400">
                <a:solidFill>
                  <a:srgbClr val="000000"/>
                </a:solidFill>
                <a:latin typeface="Muli"/>
                <a:ea typeface="Muli"/>
                <a:cs typeface="Muli"/>
                <a:sym typeface="Muli"/>
              </a:rPr>
              <a:t>a) Trường hợp thuộc thẩm quyền của </a:t>
            </a:r>
            <a:r>
              <a:rPr lang="en-US" sz="2400">
                <a:solidFill>
                  <a:srgbClr val="FF3131"/>
                </a:solidFill>
                <a:latin typeface="Muli"/>
                <a:ea typeface="Muli"/>
                <a:cs typeface="Muli"/>
                <a:sym typeface="Muli"/>
              </a:rPr>
              <a:t>Ủy ban nhân dân cấp tỉnh </a:t>
            </a:r>
            <a:r>
              <a:rPr lang="en-US" sz="2400">
                <a:solidFill>
                  <a:srgbClr val="000000"/>
                </a:solidFill>
                <a:latin typeface="Muli"/>
                <a:ea typeface="Muli"/>
                <a:cs typeface="Muli"/>
                <a:sym typeface="Muli"/>
              </a:rPr>
              <a:t>theo quy định của pháp luật trước ngày 01 tháng 7 năm 2025 thì nay giải quyết theo trình tự, thủ tục quy định của pháp luật đất đai trước ngày Nghị định này có hiệu lực thi hành;</a:t>
            </a:r>
          </a:p>
          <a:p>
            <a:pPr algn="just">
              <a:lnSpc>
                <a:spcPts val="2879"/>
              </a:lnSpc>
            </a:pPr>
            <a:r>
              <a:rPr lang="en-US" sz="2400">
                <a:solidFill>
                  <a:srgbClr val="000000"/>
                </a:solidFill>
                <a:latin typeface="Muli"/>
                <a:ea typeface="Muli"/>
                <a:cs typeface="Muli"/>
                <a:sym typeface="Muli"/>
              </a:rPr>
              <a:t>b) Trường hợp thuộc thẩm quyền của </a:t>
            </a:r>
            <a:r>
              <a:rPr lang="en-US" sz="2400">
                <a:solidFill>
                  <a:srgbClr val="FF3131"/>
                </a:solidFill>
                <a:latin typeface="Muli"/>
                <a:ea typeface="Muli"/>
                <a:cs typeface="Muli"/>
                <a:sym typeface="Muli"/>
              </a:rPr>
              <a:t>Ủy ban nhân dân cấp huyện</a:t>
            </a:r>
            <a:r>
              <a:rPr lang="en-US" sz="2400">
                <a:solidFill>
                  <a:srgbClr val="000000"/>
                </a:solidFill>
                <a:latin typeface="Muli"/>
                <a:ea typeface="Muli"/>
                <a:cs typeface="Muli"/>
                <a:sym typeface="Muli"/>
              </a:rPr>
              <a:t> theo quy định của pháp luật trước ngày 01 tháng 7 năm 2025 thì nay </a:t>
            </a:r>
            <a:r>
              <a:rPr lang="en-US" sz="2400">
                <a:solidFill>
                  <a:srgbClr val="FF3131"/>
                </a:solidFill>
                <a:latin typeface="Muli"/>
                <a:ea typeface="Muli"/>
                <a:cs typeface="Muli"/>
                <a:sym typeface="Muli"/>
              </a:rPr>
              <a:t>Chủ tịch Ủy ban nhân dân cấp xã</a:t>
            </a:r>
            <a:r>
              <a:rPr lang="en-US" sz="2400">
                <a:solidFill>
                  <a:srgbClr val="000000"/>
                </a:solidFill>
                <a:latin typeface="Muli"/>
                <a:ea typeface="Muli"/>
                <a:cs typeface="Muli"/>
                <a:sym typeface="Muli"/>
              </a:rPr>
              <a:t> giải quyết theo trình tự, thủ tục quy định tại Nghị định này.</a:t>
            </a:r>
          </a:p>
          <a:p>
            <a:pPr algn="just">
              <a:lnSpc>
                <a:spcPts val="2879"/>
              </a:lnSpc>
            </a:pPr>
            <a:endParaRPr lang="en-US" sz="2400">
              <a:solidFill>
                <a:srgbClr val="000000"/>
              </a:solidFill>
              <a:latin typeface="Muli"/>
              <a:ea typeface="Muli"/>
              <a:cs typeface="Muli"/>
              <a:sym typeface="Muli"/>
            </a:endParaRPr>
          </a:p>
        </p:txBody>
      </p:sp>
      <p:sp>
        <p:nvSpPr>
          <p:cNvPr id="11" name="TextBox 11"/>
          <p:cNvSpPr txBox="1"/>
          <p:nvPr/>
        </p:nvSpPr>
        <p:spPr>
          <a:xfrm>
            <a:off x="1818818" y="7344223"/>
            <a:ext cx="8113201" cy="2583849"/>
          </a:xfrm>
          <a:prstGeom prst="rect">
            <a:avLst/>
          </a:prstGeom>
        </p:spPr>
        <p:txBody>
          <a:bodyPr wrap="square" lIns="0" tIns="0" rIns="0" bIns="0" rtlCol="0" anchor="t">
            <a:spAutoFit/>
          </a:bodyPr>
          <a:lstStyle/>
          <a:p>
            <a:pPr algn="just">
              <a:lnSpc>
                <a:spcPts val="2879"/>
              </a:lnSpc>
            </a:pPr>
            <a:r>
              <a:rPr lang="en-US" sz="2400">
                <a:solidFill>
                  <a:srgbClr val="000000"/>
                </a:solidFill>
                <a:latin typeface="Muli"/>
                <a:ea typeface="Muli"/>
                <a:cs typeface="Muli"/>
                <a:sym typeface="Muli"/>
              </a:rPr>
              <a:t>Đối với trường hợp các địa phương </a:t>
            </a:r>
            <a:r>
              <a:rPr lang="en-US" sz="2400">
                <a:solidFill>
                  <a:srgbClr val="FF3131"/>
                </a:solidFill>
                <a:latin typeface="Muli"/>
                <a:ea typeface="Muli"/>
                <a:cs typeface="Muli"/>
                <a:sym typeface="Muli"/>
              </a:rPr>
              <a:t>đang thực hiện xây dựng bảng giá đất </a:t>
            </a:r>
            <a:r>
              <a:rPr lang="en-US" sz="2400">
                <a:solidFill>
                  <a:srgbClr val="000000"/>
                </a:solidFill>
                <a:latin typeface="Muli"/>
                <a:ea typeface="Muli"/>
                <a:cs typeface="Muli"/>
                <a:sym typeface="Muli"/>
              </a:rPr>
              <a:t>để công bố và áp dụng từ ngày 01 tháng 01 năm 2026, nay thực hiện theo mô hình chính quyền địa phương 02 cấp thì </a:t>
            </a:r>
            <a:r>
              <a:rPr lang="en-US" sz="2400">
                <a:solidFill>
                  <a:srgbClr val="FF3131"/>
                </a:solidFill>
                <a:latin typeface="Muli"/>
                <a:ea typeface="Muli"/>
                <a:cs typeface="Muli"/>
                <a:sym typeface="Muli"/>
              </a:rPr>
              <a:t>Ủy ban nhân dân cấp tỉnh của đơn vị hành chính mới</a:t>
            </a:r>
            <a:r>
              <a:rPr lang="en-US" sz="2400">
                <a:solidFill>
                  <a:srgbClr val="000000"/>
                </a:solidFill>
                <a:latin typeface="Muli"/>
                <a:ea typeface="Muli"/>
                <a:cs typeface="Muli"/>
                <a:sym typeface="Muli"/>
              </a:rPr>
              <a:t> tiếp tục thực hiện nhiệm vụ xây dựng bảng giá đất để kịp thời công bố và áp dụng từ ngày 01 tháng 01 năm 2026 theo quy định pháp luật. </a:t>
            </a:r>
          </a:p>
        </p:txBody>
      </p:sp>
      <p:sp>
        <p:nvSpPr>
          <p:cNvPr id="12" name="TextBox 12"/>
          <p:cNvSpPr txBox="1"/>
          <p:nvPr/>
        </p:nvSpPr>
        <p:spPr>
          <a:xfrm>
            <a:off x="7428088" y="2132806"/>
            <a:ext cx="583271" cy="514350"/>
          </a:xfrm>
          <a:prstGeom prst="rect">
            <a:avLst/>
          </a:prstGeom>
        </p:spPr>
        <p:txBody>
          <a:bodyPr lIns="0" tIns="0" rIns="0" bIns="0" rtlCol="0" anchor="t">
            <a:spAutoFit/>
          </a:bodyPr>
          <a:lstStyle/>
          <a:p>
            <a:pPr algn="just">
              <a:lnSpc>
                <a:spcPts val="4199"/>
              </a:lnSpc>
            </a:pPr>
            <a:r>
              <a:rPr lang="en-US" sz="3499" b="1">
                <a:solidFill>
                  <a:srgbClr val="610876"/>
                </a:solidFill>
                <a:latin typeface="Muli Bold"/>
                <a:ea typeface="Muli Bold"/>
                <a:cs typeface="Muli Bold"/>
                <a:sym typeface="Muli Bold"/>
              </a:rPr>
              <a:t>6</a:t>
            </a:r>
          </a:p>
        </p:txBody>
      </p:sp>
      <p:sp>
        <p:nvSpPr>
          <p:cNvPr id="13" name="TextBox 13"/>
          <p:cNvSpPr txBox="1"/>
          <p:nvPr/>
        </p:nvSpPr>
        <p:spPr>
          <a:xfrm>
            <a:off x="1219200" y="7353300"/>
            <a:ext cx="583271" cy="514350"/>
          </a:xfrm>
          <a:prstGeom prst="rect">
            <a:avLst/>
          </a:prstGeom>
        </p:spPr>
        <p:txBody>
          <a:bodyPr lIns="0" tIns="0" rIns="0" bIns="0" rtlCol="0" anchor="t">
            <a:spAutoFit/>
          </a:bodyPr>
          <a:lstStyle/>
          <a:p>
            <a:pPr algn="just">
              <a:lnSpc>
                <a:spcPts val="4199"/>
              </a:lnSpc>
            </a:pPr>
            <a:r>
              <a:rPr lang="en-US" sz="3499" b="1">
                <a:solidFill>
                  <a:srgbClr val="610876"/>
                </a:solidFill>
                <a:latin typeface="Muli Bold"/>
                <a:ea typeface="Muli Bold"/>
                <a:cs typeface="Muli Bold"/>
                <a:sym typeface="Muli Bold"/>
              </a:rPr>
              <a:t>7</a:t>
            </a:r>
          </a:p>
        </p:txBody>
      </p:sp>
      <p:pic>
        <p:nvPicPr>
          <p:cNvPr id="14" name="Picture 13">
            <a:extLst>
              <a:ext uri="{FF2B5EF4-FFF2-40B4-BE49-F238E27FC236}">
                <a16:creationId xmlns:a16="http://schemas.microsoft.com/office/drawing/2014/main" id="{08365C91-37D2-C276-4771-9FA2863BACD0}"/>
              </a:ext>
            </a:extLst>
          </p:cNvPr>
          <p:cNvPicPr>
            <a:picLocks noChangeAspect="1"/>
          </p:cNvPicPr>
          <p:nvPr/>
        </p:nvPicPr>
        <p:blipFill>
          <a:blip r:embed="rId3"/>
          <a:stretch>
            <a:fillRect/>
          </a:stretch>
        </p:blipFill>
        <p:spPr>
          <a:xfrm>
            <a:off x="574467" y="2690812"/>
            <a:ext cx="6163427" cy="32767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6" name="Picture 2" descr="Image result for bảng giá đất">
            <a:extLst>
              <a:ext uri="{FF2B5EF4-FFF2-40B4-BE49-F238E27FC236}">
                <a16:creationId xmlns:a16="http://schemas.microsoft.com/office/drawing/2014/main" id="{86FE2FD2-8E90-406C-D649-66985E2226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15672" y="6734311"/>
            <a:ext cx="4689438" cy="31262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plit orient="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VN"/>
          </a:p>
        </p:txBody>
      </p:sp>
      <p:grpSp>
        <p:nvGrpSpPr>
          <p:cNvPr id="3" name="Group 3"/>
          <p:cNvGrpSpPr/>
          <p:nvPr/>
        </p:nvGrpSpPr>
        <p:grpSpPr>
          <a:xfrm rot="-5400000">
            <a:off x="-3873191" y="7514751"/>
            <a:ext cx="7257962" cy="1297936"/>
            <a:chOff x="0" y="0"/>
            <a:chExt cx="2272559" cy="406400"/>
          </a:xfrm>
        </p:grpSpPr>
        <p:sp>
          <p:nvSpPr>
            <p:cNvPr id="4" name="Freeform 4"/>
            <p:cNvSpPr/>
            <p:nvPr/>
          </p:nvSpPr>
          <p:spPr>
            <a:xfrm>
              <a:off x="0" y="0"/>
              <a:ext cx="2272559" cy="406400"/>
            </a:xfrm>
            <a:custGeom>
              <a:avLst/>
              <a:gdLst/>
              <a:ahLst/>
              <a:cxnLst/>
              <a:rect l="l" t="t" r="r" b="b"/>
              <a:pathLst>
                <a:path w="2272559" h="406400">
                  <a:moveTo>
                    <a:pt x="2069359" y="0"/>
                  </a:moveTo>
                  <a:cubicBezTo>
                    <a:pt x="2181583" y="0"/>
                    <a:pt x="2272559" y="90976"/>
                    <a:pt x="2272559" y="203200"/>
                  </a:cubicBezTo>
                  <a:cubicBezTo>
                    <a:pt x="2272559" y="315424"/>
                    <a:pt x="2181583" y="406400"/>
                    <a:pt x="2069359"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5" name="TextBox 5"/>
            <p:cNvSpPr txBox="1"/>
            <p:nvPr/>
          </p:nvSpPr>
          <p:spPr>
            <a:xfrm>
              <a:off x="0" y="-38100"/>
              <a:ext cx="2272559" cy="4445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0934700" y="102261"/>
            <a:ext cx="7274105" cy="9879939"/>
          </a:xfrm>
          <a:custGeom>
            <a:avLst/>
            <a:gdLst/>
            <a:ahLst/>
            <a:cxnLst/>
            <a:rect l="l" t="t" r="r" b="b"/>
            <a:pathLst>
              <a:path w="7274105" h="9879939">
                <a:moveTo>
                  <a:pt x="0" y="0"/>
                </a:moveTo>
                <a:lnTo>
                  <a:pt x="7274105" y="0"/>
                </a:lnTo>
                <a:lnTo>
                  <a:pt x="7274105" y="9879939"/>
                </a:lnTo>
                <a:lnTo>
                  <a:pt x="0" y="9879939"/>
                </a:lnTo>
                <a:lnTo>
                  <a:pt x="0" y="0"/>
                </a:lnTo>
                <a:close/>
              </a:path>
            </a:pathLst>
          </a:custGeom>
          <a:blipFill>
            <a:blip r:embed="rId3"/>
            <a:stretch>
              <a:fillRect/>
            </a:stretch>
          </a:blipFill>
        </p:spPr>
        <p:txBody>
          <a:bodyPr/>
          <a:lstStyle/>
          <a:p>
            <a:endParaRPr lang="en-VN"/>
          </a:p>
        </p:txBody>
      </p:sp>
      <p:sp>
        <p:nvSpPr>
          <p:cNvPr id="7" name="TextBox 7"/>
          <p:cNvSpPr txBox="1"/>
          <p:nvPr/>
        </p:nvSpPr>
        <p:spPr>
          <a:xfrm>
            <a:off x="404758" y="109696"/>
            <a:ext cx="10529942" cy="2098665"/>
          </a:xfrm>
          <a:prstGeom prst="rect">
            <a:avLst/>
          </a:prstGeom>
        </p:spPr>
        <p:txBody>
          <a:bodyPr lIns="0" tIns="0" rIns="0" bIns="0" rtlCol="0" anchor="t">
            <a:spAutoFit/>
          </a:bodyPr>
          <a:lstStyle/>
          <a:p>
            <a:pPr marL="0" lvl="0" indent="0" algn="ctr">
              <a:lnSpc>
                <a:spcPts val="5600"/>
              </a:lnSpc>
              <a:spcBef>
                <a:spcPct val="0"/>
              </a:spcBef>
            </a:pPr>
            <a:r>
              <a:rPr lang="en-US" sz="4000" b="1" u="none" strike="noStrike">
                <a:solidFill>
                  <a:srgbClr val="FF3131"/>
                </a:solidFill>
                <a:latin typeface="Muli Bold"/>
                <a:ea typeface="Muli Bold"/>
                <a:cs typeface="Muli Bold"/>
                <a:sym typeface="Muli Bold"/>
              </a:rPr>
              <a:t>BỘ NÔNG NGHIỆP VÀ MÔI TRƯỜNG </a:t>
            </a:r>
          </a:p>
          <a:p>
            <a:pPr marL="0" lvl="0" indent="0" algn="ctr">
              <a:lnSpc>
                <a:spcPts val="5600"/>
              </a:lnSpc>
              <a:spcBef>
                <a:spcPct val="0"/>
              </a:spcBef>
            </a:pPr>
            <a:r>
              <a:rPr lang="en-US" sz="4000" b="1" u="none" strike="noStrike">
                <a:solidFill>
                  <a:srgbClr val="FF3131"/>
                </a:solidFill>
                <a:latin typeface="Muli Bold"/>
                <a:ea typeface="Muli Bold"/>
                <a:cs typeface="Muli Bold"/>
                <a:sym typeface="Muli Bold"/>
              </a:rPr>
              <a:t>BAN HÀNH SỔ TAY VỀ QUẢN LÝ ĐẤT ĐAI KHI THỰC HIỆN CHÍNH QUYỀN HAI CẤP</a:t>
            </a:r>
          </a:p>
        </p:txBody>
      </p:sp>
      <p:sp>
        <p:nvSpPr>
          <p:cNvPr id="8" name="TextBox 8"/>
          <p:cNvSpPr txBox="1"/>
          <p:nvPr/>
        </p:nvSpPr>
        <p:spPr>
          <a:xfrm>
            <a:off x="1028700" y="2964190"/>
            <a:ext cx="9530499" cy="6056851"/>
          </a:xfrm>
          <a:prstGeom prst="rect">
            <a:avLst/>
          </a:prstGeom>
        </p:spPr>
        <p:txBody>
          <a:bodyPr lIns="0" tIns="0" rIns="0" bIns="0" rtlCol="0" anchor="t">
            <a:spAutoFit/>
          </a:bodyPr>
          <a:lstStyle/>
          <a:p>
            <a:pPr algn="just">
              <a:spcBef>
                <a:spcPts val="600"/>
              </a:spcBef>
            </a:pPr>
            <a:r>
              <a:rPr lang="en-US" sz="2565">
                <a:solidFill>
                  <a:srgbClr val="000000"/>
                </a:solidFill>
                <a:latin typeface="Muli"/>
                <a:ea typeface="Muli"/>
                <a:cs typeface="Muli"/>
                <a:sym typeface="Muli"/>
              </a:rPr>
              <a:t>• Sổ tay không chỉ thể hiện thẩm quyền, nhiệm vụ quy định tại Nghị định số 151/2025/NĐ-CP, mà còn tổng hợp thẩm quyền của chính quyền cấp Trung ương, cấp tỉnh, cấp xã đã được quy định trong Luật Đất đai và các Nghị định quy định chi tiết thi hành Luật không phân cấp, phân quyền, phân định thẩm quyền trong Nghị định số 151/2025/NĐ-CP.</a:t>
            </a:r>
          </a:p>
          <a:p>
            <a:pPr algn="just">
              <a:spcBef>
                <a:spcPts val="600"/>
              </a:spcBef>
            </a:pPr>
            <a:r>
              <a:rPr lang="en-US" sz="2565">
                <a:solidFill>
                  <a:srgbClr val="000000"/>
                </a:solidFill>
                <a:latin typeface="Muli"/>
                <a:ea typeface="Muli"/>
                <a:cs typeface="Muli"/>
                <a:sym typeface="Muli"/>
              </a:rPr>
              <a:t>• Sổ tay đã cụ thể hóa thẩm quyền, nhiệm vụ của chính quyền cấp tỉnh và cấp xã trong quản lý đất đai, bảo đảm sự thống nhất, minh bạch và hiệu quả trong tổ chức thực hiện. Sổ tay cũng hướng dẫn cụ thể nhiệm vụ, thẩm quyền của Văn phòng Đăng ký đất đai và Tổ chức Phát triển quỹ đất.</a:t>
            </a:r>
          </a:p>
          <a:p>
            <a:pPr algn="just">
              <a:spcBef>
                <a:spcPts val="600"/>
              </a:spcBef>
            </a:pPr>
            <a:r>
              <a:rPr lang="en-US" sz="2565">
                <a:solidFill>
                  <a:srgbClr val="000000"/>
                </a:solidFill>
                <a:latin typeface="Muli"/>
                <a:ea typeface="Muli"/>
                <a:cs typeface="Muli"/>
                <a:sym typeface="Muli"/>
              </a:rPr>
              <a:t>• Việc làm rõ vai trò của từng cấp, từng vị trí là yếu tố then chốt để đảm bảo công tác quản lý đất đai được thực hiện một cách hiệu quả và đồng bộ trên toàn quốc.</a:t>
            </a:r>
          </a:p>
          <a:p>
            <a:pPr algn="just">
              <a:lnSpc>
                <a:spcPts val="3078"/>
              </a:lnSpc>
            </a:pPr>
            <a:endParaRPr lang="en-US" sz="2565">
              <a:solidFill>
                <a:srgbClr val="000000"/>
              </a:solidFill>
              <a:latin typeface="Muli"/>
              <a:ea typeface="Muli"/>
              <a:cs typeface="Muli"/>
              <a:sym typeface="Muli"/>
            </a:endParaRPr>
          </a:p>
        </p:txBody>
      </p:sp>
    </p:spTree>
  </p:cSld>
  <p:clrMapOvr>
    <a:masterClrMapping/>
  </p:clrMapOvr>
  <p:transition spd="med">
    <p:dissolv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VN"/>
          </a:p>
        </p:txBody>
      </p:sp>
      <p:sp>
        <p:nvSpPr>
          <p:cNvPr id="3" name="Freeform 3"/>
          <p:cNvSpPr/>
          <p:nvPr/>
        </p:nvSpPr>
        <p:spPr>
          <a:xfrm>
            <a:off x="11737540" y="140947"/>
            <a:ext cx="5776923" cy="5769702"/>
          </a:xfrm>
          <a:custGeom>
            <a:avLst/>
            <a:gdLst/>
            <a:ahLst/>
            <a:cxnLst/>
            <a:rect l="l" t="t" r="r" b="b"/>
            <a:pathLst>
              <a:path w="5776923" h="5769702">
                <a:moveTo>
                  <a:pt x="0" y="0"/>
                </a:moveTo>
                <a:lnTo>
                  <a:pt x="5776923" y="0"/>
                </a:lnTo>
                <a:lnTo>
                  <a:pt x="5776923" y="5769701"/>
                </a:lnTo>
                <a:lnTo>
                  <a:pt x="0" y="5769701"/>
                </a:lnTo>
                <a:lnTo>
                  <a:pt x="0" y="0"/>
                </a:lnTo>
                <a:close/>
              </a:path>
            </a:pathLst>
          </a:custGeom>
          <a:blipFill>
            <a:blip r:embed="rId3"/>
            <a:stretch>
              <a:fillRect/>
            </a:stretch>
          </a:blipFill>
        </p:spPr>
        <p:txBody>
          <a:bodyPr/>
          <a:lstStyle/>
          <a:p>
            <a:endParaRPr lang="en-VN"/>
          </a:p>
        </p:txBody>
      </p:sp>
      <p:grpSp>
        <p:nvGrpSpPr>
          <p:cNvPr id="4" name="Group 4"/>
          <p:cNvGrpSpPr/>
          <p:nvPr/>
        </p:nvGrpSpPr>
        <p:grpSpPr>
          <a:xfrm rot="1657751">
            <a:off x="13090958" y="2972266"/>
            <a:ext cx="10970501" cy="3324256"/>
            <a:chOff x="0" y="0"/>
            <a:chExt cx="1341176" cy="406400"/>
          </a:xfrm>
        </p:grpSpPr>
        <p:sp>
          <p:nvSpPr>
            <p:cNvPr id="5" name="Freeform 5"/>
            <p:cNvSpPr/>
            <p:nvPr/>
          </p:nvSpPr>
          <p:spPr>
            <a:xfrm>
              <a:off x="0" y="0"/>
              <a:ext cx="1341176" cy="406400"/>
            </a:xfrm>
            <a:custGeom>
              <a:avLst/>
              <a:gdLst/>
              <a:ahLst/>
              <a:cxnLst/>
              <a:rect l="l" t="t" r="r" b="b"/>
              <a:pathLst>
                <a:path w="1341176" h="406400">
                  <a:moveTo>
                    <a:pt x="1137976" y="0"/>
                  </a:moveTo>
                  <a:cubicBezTo>
                    <a:pt x="1250200" y="0"/>
                    <a:pt x="1341176" y="90976"/>
                    <a:pt x="1341176" y="203200"/>
                  </a:cubicBezTo>
                  <a:cubicBezTo>
                    <a:pt x="1341176" y="315424"/>
                    <a:pt x="1250200" y="406400"/>
                    <a:pt x="1137976"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6" name="TextBox 6"/>
            <p:cNvSpPr txBox="1"/>
            <p:nvPr/>
          </p:nvSpPr>
          <p:spPr>
            <a:xfrm>
              <a:off x="0" y="-38100"/>
              <a:ext cx="1341176" cy="444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rot="1733855">
            <a:off x="8807218" y="-239686"/>
            <a:ext cx="7257962" cy="1297936"/>
            <a:chOff x="0" y="0"/>
            <a:chExt cx="2272559" cy="406400"/>
          </a:xfrm>
        </p:grpSpPr>
        <p:sp>
          <p:nvSpPr>
            <p:cNvPr id="8" name="Freeform 8"/>
            <p:cNvSpPr/>
            <p:nvPr/>
          </p:nvSpPr>
          <p:spPr>
            <a:xfrm>
              <a:off x="0" y="0"/>
              <a:ext cx="2272559" cy="406400"/>
            </a:xfrm>
            <a:custGeom>
              <a:avLst/>
              <a:gdLst/>
              <a:ahLst/>
              <a:cxnLst/>
              <a:rect l="l" t="t" r="r" b="b"/>
              <a:pathLst>
                <a:path w="2272559" h="406400">
                  <a:moveTo>
                    <a:pt x="2069359" y="0"/>
                  </a:moveTo>
                  <a:cubicBezTo>
                    <a:pt x="2181583" y="0"/>
                    <a:pt x="2272559" y="90976"/>
                    <a:pt x="2272559" y="203200"/>
                  </a:cubicBezTo>
                  <a:cubicBezTo>
                    <a:pt x="2272559" y="315424"/>
                    <a:pt x="2181583" y="406400"/>
                    <a:pt x="2069359"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9" name="TextBox 9"/>
            <p:cNvSpPr txBox="1"/>
            <p:nvPr/>
          </p:nvSpPr>
          <p:spPr>
            <a:xfrm>
              <a:off x="0" y="-38100"/>
              <a:ext cx="2272559" cy="4445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rot="-9159104">
            <a:off x="13994582" y="3421165"/>
            <a:ext cx="3845554" cy="895026"/>
            <a:chOff x="0" y="0"/>
            <a:chExt cx="1746131" cy="406400"/>
          </a:xfrm>
        </p:grpSpPr>
        <p:sp>
          <p:nvSpPr>
            <p:cNvPr id="11" name="Freeform 11"/>
            <p:cNvSpPr/>
            <p:nvPr/>
          </p:nvSpPr>
          <p:spPr>
            <a:xfrm>
              <a:off x="0" y="0"/>
              <a:ext cx="1746131" cy="406400"/>
            </a:xfrm>
            <a:custGeom>
              <a:avLst/>
              <a:gdLst/>
              <a:ahLst/>
              <a:cxnLst/>
              <a:rect l="l" t="t" r="r" b="b"/>
              <a:pathLst>
                <a:path w="1746131" h="406400">
                  <a:moveTo>
                    <a:pt x="1542931" y="0"/>
                  </a:moveTo>
                  <a:cubicBezTo>
                    <a:pt x="1655156" y="0"/>
                    <a:pt x="1746131" y="90976"/>
                    <a:pt x="1746131" y="203200"/>
                  </a:cubicBezTo>
                  <a:cubicBezTo>
                    <a:pt x="1746131" y="315424"/>
                    <a:pt x="1655156" y="406400"/>
                    <a:pt x="1542931"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12" name="TextBox 12"/>
            <p:cNvSpPr txBox="1"/>
            <p:nvPr/>
          </p:nvSpPr>
          <p:spPr>
            <a:xfrm>
              <a:off x="0" y="-38100"/>
              <a:ext cx="1746131" cy="444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rot="-9159104">
            <a:off x="11523453" y="1738445"/>
            <a:ext cx="2662587" cy="619699"/>
            <a:chOff x="0" y="0"/>
            <a:chExt cx="1746131" cy="406400"/>
          </a:xfrm>
        </p:grpSpPr>
        <p:sp>
          <p:nvSpPr>
            <p:cNvPr id="14" name="Freeform 14"/>
            <p:cNvSpPr/>
            <p:nvPr/>
          </p:nvSpPr>
          <p:spPr>
            <a:xfrm>
              <a:off x="0" y="0"/>
              <a:ext cx="1746131" cy="406400"/>
            </a:xfrm>
            <a:custGeom>
              <a:avLst/>
              <a:gdLst/>
              <a:ahLst/>
              <a:cxnLst/>
              <a:rect l="l" t="t" r="r" b="b"/>
              <a:pathLst>
                <a:path w="1746131" h="406400">
                  <a:moveTo>
                    <a:pt x="1542931" y="0"/>
                  </a:moveTo>
                  <a:cubicBezTo>
                    <a:pt x="1655156" y="0"/>
                    <a:pt x="1746131" y="90976"/>
                    <a:pt x="1746131" y="203200"/>
                  </a:cubicBezTo>
                  <a:cubicBezTo>
                    <a:pt x="1746131" y="315424"/>
                    <a:pt x="1655156" y="406400"/>
                    <a:pt x="1542931" y="406400"/>
                  </a:cubicBezTo>
                  <a:lnTo>
                    <a:pt x="203200" y="406400"/>
                  </a:lnTo>
                  <a:cubicBezTo>
                    <a:pt x="90976" y="406400"/>
                    <a:pt x="0" y="315424"/>
                    <a:pt x="0" y="203200"/>
                  </a:cubicBezTo>
                  <a:cubicBezTo>
                    <a:pt x="0" y="90976"/>
                    <a:pt x="90976" y="0"/>
                    <a:pt x="203200" y="0"/>
                  </a:cubicBezTo>
                  <a:close/>
                </a:path>
              </a:pathLst>
            </a:custGeom>
            <a:gradFill rotWithShape="1">
              <a:gsLst>
                <a:gs pos="0">
                  <a:srgbClr val="CF428E">
                    <a:alpha val="100000"/>
                  </a:srgbClr>
                </a:gs>
                <a:gs pos="100000">
                  <a:srgbClr val="610876">
                    <a:alpha val="100000"/>
                  </a:srgbClr>
                </a:gs>
              </a:gsLst>
              <a:lin ang="0"/>
            </a:gradFill>
          </p:spPr>
          <p:txBody>
            <a:bodyPr/>
            <a:lstStyle/>
            <a:p>
              <a:endParaRPr lang="en-VN"/>
            </a:p>
          </p:txBody>
        </p:sp>
        <p:sp>
          <p:nvSpPr>
            <p:cNvPr id="15" name="TextBox 15"/>
            <p:cNvSpPr txBox="1"/>
            <p:nvPr/>
          </p:nvSpPr>
          <p:spPr>
            <a:xfrm>
              <a:off x="0" y="-38100"/>
              <a:ext cx="1746131" cy="444500"/>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rot="-3109545">
            <a:off x="-3775403" y="-2495248"/>
            <a:ext cx="10651239" cy="7047895"/>
          </a:xfrm>
          <a:custGeom>
            <a:avLst/>
            <a:gdLst/>
            <a:ahLst/>
            <a:cxnLst/>
            <a:rect l="l" t="t" r="r" b="b"/>
            <a:pathLst>
              <a:path w="10651239" h="7047895">
                <a:moveTo>
                  <a:pt x="0" y="0"/>
                </a:moveTo>
                <a:lnTo>
                  <a:pt x="10651238" y="0"/>
                </a:lnTo>
                <a:lnTo>
                  <a:pt x="10651238" y="7047896"/>
                </a:lnTo>
                <a:lnTo>
                  <a:pt x="0" y="7047896"/>
                </a:lnTo>
                <a:lnTo>
                  <a:pt x="0" y="0"/>
                </a:lnTo>
                <a:close/>
              </a:path>
            </a:pathLst>
          </a:custGeom>
          <a:blipFill>
            <a:blip r:embed="rId4">
              <a:alphaModFix amt="14000"/>
              <a:extLst>
                <a:ext uri="{96DAC541-7B7A-43D3-8B79-37D633B846F1}">
                  <asvg:svgBlip xmlns:asvg="http://schemas.microsoft.com/office/drawing/2016/SVG/main" xmlns="" r:embed="rId5"/>
                </a:ext>
              </a:extLst>
            </a:blip>
            <a:stretch>
              <a:fillRect/>
            </a:stretch>
          </a:blipFill>
        </p:spPr>
        <p:txBody>
          <a:bodyPr/>
          <a:lstStyle/>
          <a:p>
            <a:endParaRPr lang="en-VN"/>
          </a:p>
        </p:txBody>
      </p:sp>
      <p:sp>
        <p:nvSpPr>
          <p:cNvPr id="17" name="Freeform 17"/>
          <p:cNvSpPr/>
          <p:nvPr/>
        </p:nvSpPr>
        <p:spPr>
          <a:xfrm>
            <a:off x="1028700" y="2587864"/>
            <a:ext cx="440948" cy="408399"/>
          </a:xfrm>
          <a:custGeom>
            <a:avLst/>
            <a:gdLst/>
            <a:ahLst/>
            <a:cxnLst/>
            <a:rect l="l" t="t" r="r" b="b"/>
            <a:pathLst>
              <a:path w="440948" h="408399">
                <a:moveTo>
                  <a:pt x="0" y="0"/>
                </a:moveTo>
                <a:lnTo>
                  <a:pt x="440948" y="0"/>
                </a:lnTo>
                <a:lnTo>
                  <a:pt x="440948" y="408399"/>
                </a:lnTo>
                <a:lnTo>
                  <a:pt x="0" y="4083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VN"/>
          </a:p>
        </p:txBody>
      </p:sp>
      <p:grpSp>
        <p:nvGrpSpPr>
          <p:cNvPr id="18" name="Group 18"/>
          <p:cNvGrpSpPr/>
          <p:nvPr/>
        </p:nvGrpSpPr>
        <p:grpSpPr>
          <a:xfrm rot="-5400000">
            <a:off x="648701" y="3601965"/>
            <a:ext cx="1181100" cy="45897"/>
            <a:chOff x="0" y="0"/>
            <a:chExt cx="10458238" cy="406400"/>
          </a:xfrm>
        </p:grpSpPr>
        <p:sp>
          <p:nvSpPr>
            <p:cNvPr id="19" name="Freeform 19"/>
            <p:cNvSpPr/>
            <p:nvPr/>
          </p:nvSpPr>
          <p:spPr>
            <a:xfrm>
              <a:off x="0" y="0"/>
              <a:ext cx="10458238" cy="406400"/>
            </a:xfrm>
            <a:custGeom>
              <a:avLst/>
              <a:gdLst/>
              <a:ahLst/>
              <a:cxnLst/>
              <a:rect l="l" t="t" r="r" b="b"/>
              <a:pathLst>
                <a:path w="10458238" h="406400">
                  <a:moveTo>
                    <a:pt x="10255038" y="0"/>
                  </a:moveTo>
                  <a:cubicBezTo>
                    <a:pt x="10367263" y="0"/>
                    <a:pt x="10458238" y="90976"/>
                    <a:pt x="10458238" y="203200"/>
                  </a:cubicBezTo>
                  <a:cubicBezTo>
                    <a:pt x="10458238" y="315424"/>
                    <a:pt x="10367263" y="406400"/>
                    <a:pt x="10255038"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20" name="TextBox 20"/>
            <p:cNvSpPr txBox="1"/>
            <p:nvPr/>
          </p:nvSpPr>
          <p:spPr>
            <a:xfrm>
              <a:off x="0" y="-38100"/>
              <a:ext cx="10458238" cy="444500"/>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1028700" y="5859051"/>
            <a:ext cx="440948" cy="408399"/>
          </a:xfrm>
          <a:custGeom>
            <a:avLst/>
            <a:gdLst/>
            <a:ahLst/>
            <a:cxnLst/>
            <a:rect l="l" t="t" r="r" b="b"/>
            <a:pathLst>
              <a:path w="440948" h="408399">
                <a:moveTo>
                  <a:pt x="0" y="0"/>
                </a:moveTo>
                <a:lnTo>
                  <a:pt x="440948" y="0"/>
                </a:lnTo>
                <a:lnTo>
                  <a:pt x="440948" y="408399"/>
                </a:lnTo>
                <a:lnTo>
                  <a:pt x="0" y="4083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VN"/>
          </a:p>
        </p:txBody>
      </p:sp>
      <p:grpSp>
        <p:nvGrpSpPr>
          <p:cNvPr id="22" name="Group 22"/>
          <p:cNvGrpSpPr/>
          <p:nvPr/>
        </p:nvGrpSpPr>
        <p:grpSpPr>
          <a:xfrm rot="-5400000">
            <a:off x="648701" y="6873152"/>
            <a:ext cx="1181100" cy="45897"/>
            <a:chOff x="0" y="0"/>
            <a:chExt cx="10458238" cy="406400"/>
          </a:xfrm>
        </p:grpSpPr>
        <p:sp>
          <p:nvSpPr>
            <p:cNvPr id="23" name="Freeform 23"/>
            <p:cNvSpPr/>
            <p:nvPr/>
          </p:nvSpPr>
          <p:spPr>
            <a:xfrm>
              <a:off x="0" y="0"/>
              <a:ext cx="10458238" cy="406400"/>
            </a:xfrm>
            <a:custGeom>
              <a:avLst/>
              <a:gdLst/>
              <a:ahLst/>
              <a:cxnLst/>
              <a:rect l="l" t="t" r="r" b="b"/>
              <a:pathLst>
                <a:path w="10458238" h="406400">
                  <a:moveTo>
                    <a:pt x="10255038" y="0"/>
                  </a:moveTo>
                  <a:cubicBezTo>
                    <a:pt x="10367263" y="0"/>
                    <a:pt x="10458238" y="90976"/>
                    <a:pt x="10458238" y="203200"/>
                  </a:cubicBezTo>
                  <a:cubicBezTo>
                    <a:pt x="10458238" y="315424"/>
                    <a:pt x="10367263" y="406400"/>
                    <a:pt x="10255038"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24" name="TextBox 24"/>
            <p:cNvSpPr txBox="1"/>
            <p:nvPr/>
          </p:nvSpPr>
          <p:spPr>
            <a:xfrm>
              <a:off x="0" y="-38100"/>
              <a:ext cx="10458238" cy="444500"/>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11969836" y="369631"/>
            <a:ext cx="5312332" cy="5312332"/>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27" name="TextBox 27"/>
            <p:cNvSpPr txBox="1"/>
            <p:nvPr/>
          </p:nvSpPr>
          <p:spPr>
            <a:xfrm>
              <a:off x="76200" y="38100"/>
              <a:ext cx="660400" cy="698500"/>
            </a:xfrm>
            <a:prstGeom prst="rect">
              <a:avLst/>
            </a:prstGeom>
          </p:spPr>
          <p:txBody>
            <a:bodyPr lIns="39134" tIns="39134" rIns="39134" bIns="39134" rtlCol="0" anchor="ctr"/>
            <a:lstStyle/>
            <a:p>
              <a:pPr algn="ctr">
                <a:lnSpc>
                  <a:spcPts val="2659"/>
                </a:lnSpc>
              </a:pPr>
              <a:endParaRPr/>
            </a:p>
          </p:txBody>
        </p:sp>
      </p:grpSp>
      <p:sp>
        <p:nvSpPr>
          <p:cNvPr id="28" name="Freeform 28"/>
          <p:cNvSpPr/>
          <p:nvPr/>
        </p:nvSpPr>
        <p:spPr>
          <a:xfrm rot="5400000">
            <a:off x="12892938" y="-158907"/>
            <a:ext cx="3466128" cy="4902598"/>
          </a:xfrm>
          <a:custGeom>
            <a:avLst/>
            <a:gdLst/>
            <a:ahLst/>
            <a:cxnLst/>
            <a:rect l="l" t="t" r="r" b="b"/>
            <a:pathLst>
              <a:path w="3466128" h="4902598">
                <a:moveTo>
                  <a:pt x="0" y="0"/>
                </a:moveTo>
                <a:lnTo>
                  <a:pt x="3466127" y="0"/>
                </a:lnTo>
                <a:lnTo>
                  <a:pt x="3466127" y="4902598"/>
                </a:lnTo>
                <a:lnTo>
                  <a:pt x="0" y="4902598"/>
                </a:lnTo>
                <a:lnTo>
                  <a:pt x="0" y="0"/>
                </a:lnTo>
                <a:close/>
              </a:path>
            </a:pathLst>
          </a:custGeom>
          <a:blipFill>
            <a:blip r:embed="rId8">
              <a:extLst>
                <a:ext uri="{96DAC541-7B7A-43D3-8B79-37D633B846F1}">
                  <asvg:svgBlip xmlns:asvg="http://schemas.microsoft.com/office/drawing/2016/SVG/main" xmlns="" r:embed="rId9"/>
                </a:ext>
              </a:extLst>
            </a:blip>
            <a:stretch>
              <a:fillRect r="-41443"/>
            </a:stretch>
          </a:blipFill>
        </p:spPr>
        <p:txBody>
          <a:bodyPr/>
          <a:lstStyle/>
          <a:p>
            <a:endParaRPr lang="en-VN"/>
          </a:p>
        </p:txBody>
      </p:sp>
      <p:grpSp>
        <p:nvGrpSpPr>
          <p:cNvPr id="29" name="Group 29"/>
          <p:cNvGrpSpPr/>
          <p:nvPr/>
        </p:nvGrpSpPr>
        <p:grpSpPr>
          <a:xfrm>
            <a:off x="12323277" y="688007"/>
            <a:ext cx="4605449" cy="4605449"/>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l="-30174" r="-30174"/>
              </a:stretch>
            </a:blipFill>
            <a:ln w="190500" cap="sq">
              <a:gradFill>
                <a:gsLst>
                  <a:gs pos="0">
                    <a:srgbClr val="CF428E">
                      <a:alpha val="100000"/>
                    </a:srgbClr>
                  </a:gs>
                  <a:gs pos="100000">
                    <a:srgbClr val="610876">
                      <a:alpha val="100000"/>
                    </a:srgbClr>
                  </a:gs>
                </a:gsLst>
                <a:lin ang="0"/>
              </a:gradFill>
              <a:prstDash val="solid"/>
              <a:miter/>
            </a:ln>
          </p:spPr>
          <p:txBody>
            <a:bodyPr/>
            <a:lstStyle/>
            <a:p>
              <a:endParaRPr lang="en-VN"/>
            </a:p>
          </p:txBody>
        </p:sp>
      </p:grpSp>
      <p:grpSp>
        <p:nvGrpSpPr>
          <p:cNvPr id="31" name="Group 31"/>
          <p:cNvGrpSpPr/>
          <p:nvPr/>
        </p:nvGrpSpPr>
        <p:grpSpPr>
          <a:xfrm rot="-9036676">
            <a:off x="12697615" y="520130"/>
            <a:ext cx="303218" cy="303218"/>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33" name="TextBox 3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4" name="Group 34"/>
          <p:cNvGrpSpPr/>
          <p:nvPr/>
        </p:nvGrpSpPr>
        <p:grpSpPr>
          <a:xfrm rot="-9036676">
            <a:off x="12284590" y="287510"/>
            <a:ext cx="303218" cy="303218"/>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36" name="TextBox 3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7" name="Group 37"/>
          <p:cNvGrpSpPr/>
          <p:nvPr/>
        </p:nvGrpSpPr>
        <p:grpSpPr>
          <a:xfrm rot="-9036676">
            <a:off x="11871565" y="54889"/>
            <a:ext cx="303218" cy="303218"/>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39" name="TextBox 3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40" name="TextBox 40"/>
          <p:cNvSpPr txBox="1"/>
          <p:nvPr/>
        </p:nvSpPr>
        <p:spPr>
          <a:xfrm>
            <a:off x="2458378" y="933450"/>
            <a:ext cx="9771294" cy="870585"/>
          </a:xfrm>
          <a:prstGeom prst="rect">
            <a:avLst/>
          </a:prstGeom>
        </p:spPr>
        <p:txBody>
          <a:bodyPr lIns="0" tIns="0" rIns="0" bIns="0" rtlCol="0" anchor="t">
            <a:spAutoFit/>
          </a:bodyPr>
          <a:lstStyle/>
          <a:p>
            <a:pPr algn="l">
              <a:lnSpc>
                <a:spcPts val="7139"/>
              </a:lnSpc>
              <a:spcBef>
                <a:spcPct val="0"/>
              </a:spcBef>
            </a:pPr>
            <a:r>
              <a:rPr lang="en-US" sz="5100" b="1">
                <a:solidFill>
                  <a:srgbClr val="610876"/>
                </a:solidFill>
                <a:latin typeface="Muli Bold"/>
                <a:ea typeface="Muli Bold"/>
                <a:cs typeface="Muli Bold"/>
                <a:sym typeface="Muli Bold"/>
              </a:rPr>
              <a:t>MỤC ĐÍCH</a:t>
            </a:r>
          </a:p>
        </p:txBody>
      </p:sp>
      <p:sp>
        <p:nvSpPr>
          <p:cNvPr id="41" name="TextBox 41"/>
          <p:cNvSpPr txBox="1"/>
          <p:nvPr/>
        </p:nvSpPr>
        <p:spPr>
          <a:xfrm>
            <a:off x="1669928" y="2611089"/>
            <a:ext cx="4319184" cy="361950"/>
          </a:xfrm>
          <a:prstGeom prst="rect">
            <a:avLst/>
          </a:prstGeom>
        </p:spPr>
        <p:txBody>
          <a:bodyPr lIns="0" tIns="0" rIns="0" bIns="0" rtlCol="0" anchor="t">
            <a:spAutoFit/>
          </a:bodyPr>
          <a:lstStyle/>
          <a:p>
            <a:pPr algn="l">
              <a:lnSpc>
                <a:spcPts val="2879"/>
              </a:lnSpc>
            </a:pPr>
            <a:r>
              <a:rPr lang="en-US" sz="2399" b="1">
                <a:solidFill>
                  <a:srgbClr val="610876"/>
                </a:solidFill>
                <a:latin typeface="Muli Bold"/>
                <a:ea typeface="Muli Bold"/>
                <a:cs typeface="Muli Bold"/>
                <a:sym typeface="Muli Bold"/>
              </a:rPr>
              <a:t>HOẠT ĐỘNG THÔNG SUỐT</a:t>
            </a:r>
          </a:p>
        </p:txBody>
      </p:sp>
      <p:sp>
        <p:nvSpPr>
          <p:cNvPr id="42" name="TextBox 42"/>
          <p:cNvSpPr txBox="1"/>
          <p:nvPr/>
        </p:nvSpPr>
        <p:spPr>
          <a:xfrm>
            <a:off x="1669928" y="3034363"/>
            <a:ext cx="7748013" cy="2171700"/>
          </a:xfrm>
          <a:prstGeom prst="rect">
            <a:avLst/>
          </a:prstGeom>
        </p:spPr>
        <p:txBody>
          <a:bodyPr lIns="0" tIns="0" rIns="0" bIns="0" rtlCol="0" anchor="t">
            <a:spAutoFit/>
          </a:bodyPr>
          <a:lstStyle/>
          <a:p>
            <a:pPr algn="just">
              <a:lnSpc>
                <a:spcPts val="2879"/>
              </a:lnSpc>
            </a:pPr>
            <a:r>
              <a:rPr lang="en-US" sz="2400">
                <a:solidFill>
                  <a:srgbClr val="000000"/>
                </a:solidFill>
                <a:latin typeface="Muli"/>
                <a:ea typeface="Muli"/>
                <a:cs typeface="Muli"/>
                <a:sym typeface="Muli"/>
              </a:rPr>
              <a:t>Bảo đảm sau sắp xếp đơn vị hành chính hai cấp đi vào hoạt động thông suốt, không gián đoạn, không có khoảng trống pháp lý làm ảnh hưởng đến hoạt động bình thường của xã hội, người dân, doanh nghiệp khi thực hiện chính quyền địa phương hai cấp.</a:t>
            </a:r>
          </a:p>
          <a:p>
            <a:pPr algn="just">
              <a:lnSpc>
                <a:spcPts val="2879"/>
              </a:lnSpc>
            </a:pPr>
            <a:endParaRPr lang="en-US" sz="2400">
              <a:solidFill>
                <a:srgbClr val="000000"/>
              </a:solidFill>
              <a:latin typeface="Muli"/>
              <a:ea typeface="Muli"/>
              <a:cs typeface="Muli"/>
              <a:sym typeface="Muli"/>
            </a:endParaRPr>
          </a:p>
        </p:txBody>
      </p:sp>
      <p:sp>
        <p:nvSpPr>
          <p:cNvPr id="43" name="TextBox 43"/>
          <p:cNvSpPr txBox="1"/>
          <p:nvPr/>
        </p:nvSpPr>
        <p:spPr>
          <a:xfrm>
            <a:off x="1669928" y="5882275"/>
            <a:ext cx="6590474" cy="361950"/>
          </a:xfrm>
          <a:prstGeom prst="rect">
            <a:avLst/>
          </a:prstGeom>
        </p:spPr>
        <p:txBody>
          <a:bodyPr lIns="0" tIns="0" rIns="0" bIns="0" rtlCol="0" anchor="t">
            <a:spAutoFit/>
          </a:bodyPr>
          <a:lstStyle/>
          <a:p>
            <a:pPr algn="l">
              <a:lnSpc>
                <a:spcPts val="2879"/>
              </a:lnSpc>
            </a:pPr>
            <a:r>
              <a:rPr lang="en-US" sz="2399" b="1">
                <a:solidFill>
                  <a:srgbClr val="610876"/>
                </a:solidFill>
                <a:latin typeface="Muli Bold"/>
                <a:ea typeface="Muli Bold"/>
                <a:cs typeface="Muli Bold"/>
                <a:sym typeface="Muli Bold"/>
              </a:rPr>
              <a:t>PHÂN CẤP, PHÂN ĐỊNH RÕ NHIỆM VỤ</a:t>
            </a:r>
          </a:p>
        </p:txBody>
      </p:sp>
      <p:sp>
        <p:nvSpPr>
          <p:cNvPr id="44" name="TextBox 44"/>
          <p:cNvSpPr txBox="1"/>
          <p:nvPr/>
        </p:nvSpPr>
        <p:spPr>
          <a:xfrm>
            <a:off x="1669928" y="6305550"/>
            <a:ext cx="11385794" cy="2583849"/>
          </a:xfrm>
          <a:prstGeom prst="rect">
            <a:avLst/>
          </a:prstGeom>
        </p:spPr>
        <p:txBody>
          <a:bodyPr lIns="0" tIns="0" rIns="0" bIns="0" rtlCol="0" anchor="t">
            <a:spAutoFit/>
          </a:bodyPr>
          <a:lstStyle/>
          <a:p>
            <a:pPr algn="just">
              <a:lnSpc>
                <a:spcPts val="2879"/>
              </a:lnSpc>
            </a:pPr>
            <a:r>
              <a:rPr lang="en-US" sz="2400">
                <a:solidFill>
                  <a:srgbClr val="000000"/>
                </a:solidFill>
                <a:latin typeface="Muli"/>
                <a:ea typeface="Muli"/>
                <a:cs typeface="Muli"/>
                <a:sym typeface="Muli"/>
              </a:rPr>
              <a:t>- Tiếp tục phân cấp cho chính quyền địa phương các thẩm quyền, nhiệm vụ của cơ quan, người có thẩm quyền ở </a:t>
            </a:r>
            <a:r>
              <a:rPr lang="en-US" sz="2400">
                <a:solidFill>
                  <a:srgbClr val="FF0000"/>
                </a:solidFill>
                <a:latin typeface="Muli"/>
                <a:ea typeface="Muli"/>
                <a:cs typeface="Muli"/>
                <a:sym typeface="Muli"/>
              </a:rPr>
              <a:t>Trung ương cho địa phương</a:t>
            </a:r>
            <a:r>
              <a:rPr lang="en-US" sz="2400">
                <a:solidFill>
                  <a:srgbClr val="000000"/>
                </a:solidFill>
                <a:latin typeface="Muli"/>
                <a:ea typeface="Muli"/>
                <a:cs typeface="Muli"/>
                <a:sym typeface="Muli"/>
              </a:rPr>
              <a:t>.</a:t>
            </a:r>
          </a:p>
          <a:p>
            <a:pPr algn="just">
              <a:lnSpc>
                <a:spcPts val="2879"/>
              </a:lnSpc>
            </a:pPr>
            <a:r>
              <a:rPr lang="en-US" sz="2400">
                <a:solidFill>
                  <a:srgbClr val="000000"/>
                </a:solidFill>
                <a:latin typeface="Muli"/>
                <a:ea typeface="Muli"/>
                <a:cs typeface="Muli"/>
                <a:sym typeface="Muli"/>
              </a:rPr>
              <a:t>- Phân định rõ nhiệm vụ thuộc thẩm quyền của chính quyền cấp huyện đang thực hiện chuyển giao cho </a:t>
            </a:r>
            <a:r>
              <a:rPr lang="en-US" sz="2400">
                <a:solidFill>
                  <a:srgbClr val="FF0000"/>
                </a:solidFill>
                <a:latin typeface="Muli"/>
                <a:ea typeface="Muli"/>
                <a:cs typeface="Muli"/>
                <a:sym typeface="Muli"/>
              </a:rPr>
              <a:t>cấp tỉnh </a:t>
            </a:r>
            <a:r>
              <a:rPr lang="en-US" sz="2400">
                <a:solidFill>
                  <a:srgbClr val="000000"/>
                </a:solidFill>
                <a:latin typeface="Muli"/>
                <a:ea typeface="Muli"/>
                <a:cs typeface="Muli"/>
                <a:sym typeface="Muli"/>
              </a:rPr>
              <a:t>hoặc </a:t>
            </a:r>
            <a:r>
              <a:rPr lang="en-US" sz="2400">
                <a:solidFill>
                  <a:srgbClr val="FF0000"/>
                </a:solidFill>
                <a:latin typeface="Muli"/>
                <a:ea typeface="Muli"/>
                <a:cs typeface="Muli"/>
                <a:sym typeface="Muli"/>
              </a:rPr>
              <a:t>cấp xã</a:t>
            </a:r>
            <a:r>
              <a:rPr lang="en-US" sz="2400">
                <a:solidFill>
                  <a:srgbClr val="000000"/>
                </a:solidFill>
                <a:latin typeface="Muli"/>
                <a:ea typeface="Muli"/>
                <a:cs typeface="Muli"/>
                <a:sym typeface="Muli"/>
              </a:rPr>
              <a:t>.</a:t>
            </a:r>
          </a:p>
          <a:p>
            <a:pPr algn="just">
              <a:lnSpc>
                <a:spcPts val="2879"/>
              </a:lnSpc>
            </a:pPr>
            <a:r>
              <a:rPr lang="en-US" sz="2400">
                <a:solidFill>
                  <a:srgbClr val="000000"/>
                </a:solidFill>
                <a:latin typeface="Muli"/>
                <a:ea typeface="Muli"/>
                <a:cs typeface="Muli"/>
                <a:sym typeface="Muli"/>
              </a:rPr>
              <a:t>- Phân định rõ giữa nhiệm vụ quyền hạn của cơ quan </a:t>
            </a:r>
            <a:r>
              <a:rPr lang="en-US" sz="2400">
                <a:solidFill>
                  <a:srgbClr val="FF0000"/>
                </a:solidFill>
                <a:latin typeface="Muli"/>
                <a:ea typeface="Muli"/>
                <a:cs typeface="Muli"/>
                <a:sym typeface="Muli"/>
              </a:rPr>
              <a:t>thẩm quyền chung </a:t>
            </a:r>
            <a:r>
              <a:rPr lang="en-US" sz="2400">
                <a:solidFill>
                  <a:srgbClr val="000000"/>
                </a:solidFill>
                <a:latin typeface="Muli"/>
                <a:ea typeface="Muli"/>
                <a:cs typeface="Muli"/>
                <a:sym typeface="Muli"/>
              </a:rPr>
              <a:t>(UBND) và cơ quan </a:t>
            </a:r>
            <a:r>
              <a:rPr lang="en-US" sz="2400">
                <a:solidFill>
                  <a:srgbClr val="FF0000"/>
                </a:solidFill>
                <a:latin typeface="Muli"/>
                <a:ea typeface="Muli"/>
                <a:cs typeface="Muli"/>
                <a:sym typeface="Muli"/>
              </a:rPr>
              <a:t>thẩm quyền riêng </a:t>
            </a:r>
            <a:r>
              <a:rPr lang="en-US" sz="2400">
                <a:solidFill>
                  <a:srgbClr val="000000"/>
                </a:solidFill>
                <a:latin typeface="Muli"/>
                <a:ea typeface="Muli"/>
                <a:cs typeface="Muli"/>
                <a:sym typeface="Muli"/>
              </a:rPr>
              <a:t>(CT UBND).</a:t>
            </a:r>
          </a:p>
          <a:p>
            <a:pPr algn="just">
              <a:lnSpc>
                <a:spcPts val="2879"/>
              </a:lnSpc>
            </a:pPr>
            <a:endParaRPr lang="en-US" sz="2400">
              <a:solidFill>
                <a:srgbClr val="000000"/>
              </a:solidFill>
              <a:latin typeface="Muli"/>
              <a:ea typeface="Muli"/>
              <a:cs typeface="Muli"/>
              <a:sym typeface="Muli"/>
            </a:endParaRPr>
          </a:p>
        </p:txBody>
      </p:sp>
    </p:spTree>
  </p:cSld>
  <p:clrMapOvr>
    <a:masterClrMapping/>
  </p:clrMapOvr>
  <p:transition spd="med">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VN"/>
          </a:p>
        </p:txBody>
      </p:sp>
      <p:grpSp>
        <p:nvGrpSpPr>
          <p:cNvPr id="3" name="Group 3"/>
          <p:cNvGrpSpPr/>
          <p:nvPr/>
        </p:nvGrpSpPr>
        <p:grpSpPr>
          <a:xfrm rot="-5400000">
            <a:off x="-3873191" y="7514751"/>
            <a:ext cx="7257962" cy="1297936"/>
            <a:chOff x="0" y="0"/>
            <a:chExt cx="2272559" cy="406400"/>
          </a:xfrm>
        </p:grpSpPr>
        <p:sp>
          <p:nvSpPr>
            <p:cNvPr id="4" name="Freeform 4"/>
            <p:cNvSpPr/>
            <p:nvPr/>
          </p:nvSpPr>
          <p:spPr>
            <a:xfrm>
              <a:off x="0" y="0"/>
              <a:ext cx="2272559" cy="406400"/>
            </a:xfrm>
            <a:custGeom>
              <a:avLst/>
              <a:gdLst/>
              <a:ahLst/>
              <a:cxnLst/>
              <a:rect l="l" t="t" r="r" b="b"/>
              <a:pathLst>
                <a:path w="2272559" h="406400">
                  <a:moveTo>
                    <a:pt x="2069359" y="0"/>
                  </a:moveTo>
                  <a:cubicBezTo>
                    <a:pt x="2181583" y="0"/>
                    <a:pt x="2272559" y="90976"/>
                    <a:pt x="2272559" y="203200"/>
                  </a:cubicBezTo>
                  <a:cubicBezTo>
                    <a:pt x="2272559" y="315424"/>
                    <a:pt x="2181583" y="406400"/>
                    <a:pt x="2069359"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5" name="TextBox 5"/>
            <p:cNvSpPr txBox="1"/>
            <p:nvPr/>
          </p:nvSpPr>
          <p:spPr>
            <a:xfrm>
              <a:off x="0" y="-38100"/>
              <a:ext cx="2272559" cy="4445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28700" y="2964190"/>
            <a:ext cx="11854599" cy="4749826"/>
          </a:xfrm>
          <a:prstGeom prst="rect">
            <a:avLst/>
          </a:prstGeom>
        </p:spPr>
        <p:txBody>
          <a:bodyPr lIns="0" tIns="0" rIns="0" bIns="0" rtlCol="0" anchor="t">
            <a:spAutoFit/>
          </a:bodyPr>
          <a:lstStyle/>
          <a:p>
            <a:pPr algn="just">
              <a:lnSpc>
                <a:spcPts val="3078"/>
              </a:lnSpc>
            </a:pPr>
            <a:r>
              <a:rPr lang="en-US" sz="2565">
                <a:solidFill>
                  <a:srgbClr val="000000"/>
                </a:solidFill>
                <a:latin typeface="Muli"/>
                <a:ea typeface="Muli"/>
                <a:cs typeface="Muli"/>
                <a:sym typeface="Muli"/>
              </a:rPr>
              <a:t>Để thuận tiện trong nghiên cứu tìm hiểu pháp luật đất đai và triển khai thực hiện các văn bản về phân cấp, phân quyền, phân định thẩm quyền trong lĩnh vực đất đai, tạo điều kiện thuận lợi trong quá trình điều hành, thực thi pháp luật đất đai được đầy đủ, hiệu lực, hiệu quả của các cấp chính quyền, đồng thời với việc vận hành mô hình chính quyền địa phương 02 cấp được thông suốt, Bộ Nông nghiệp và Môi trường đã xây dựng </a:t>
            </a:r>
            <a:r>
              <a:rPr lang="en-US" sz="2565">
                <a:solidFill>
                  <a:srgbClr val="FF0000"/>
                </a:solidFill>
                <a:latin typeface="Muli"/>
                <a:ea typeface="Muli"/>
                <a:cs typeface="Muli"/>
                <a:sym typeface="Muli"/>
              </a:rPr>
              <a:t>48 thủ tục hành chính về đất đai và 10 thủ tục nội bộ ở cấp Trung ương, cấp tỉnh, cấp xã </a:t>
            </a:r>
            <a:r>
              <a:rPr lang="en-US" sz="2565">
                <a:solidFill>
                  <a:srgbClr val="000000"/>
                </a:solidFill>
                <a:latin typeface="Muli"/>
                <a:ea typeface="Muli"/>
                <a:cs typeface="Muli"/>
                <a:sym typeface="Muli"/>
              </a:rPr>
              <a:t>được sơ đồ hóa chi tiết, giúp chính quyền các cấp nắm rõ quy định, thẩm quyền và quy trình thực hiện theo mô hình phân cấp, phân quyền, phân định thẩm quyền mới. Đồng thời, việc minh họa bằng sơ đồ cũng giúp người dân dễ tiếp cận, dễ thực hiện quyền và nghĩa vụ liên quan đến đất đai.</a:t>
            </a:r>
          </a:p>
          <a:p>
            <a:pPr algn="just">
              <a:lnSpc>
                <a:spcPts val="3078"/>
              </a:lnSpc>
            </a:pPr>
            <a:endParaRPr lang="en-US" sz="2565">
              <a:solidFill>
                <a:srgbClr val="000000"/>
              </a:solidFill>
              <a:latin typeface="Muli"/>
              <a:ea typeface="Muli"/>
              <a:cs typeface="Muli"/>
              <a:sym typeface="Muli"/>
            </a:endParaRPr>
          </a:p>
        </p:txBody>
      </p:sp>
      <p:sp>
        <p:nvSpPr>
          <p:cNvPr id="7" name="TextBox 7"/>
          <p:cNvSpPr txBox="1"/>
          <p:nvPr/>
        </p:nvSpPr>
        <p:spPr>
          <a:xfrm>
            <a:off x="1028700" y="7879090"/>
            <a:ext cx="11854599" cy="1952625"/>
          </a:xfrm>
          <a:prstGeom prst="rect">
            <a:avLst/>
          </a:prstGeom>
        </p:spPr>
        <p:txBody>
          <a:bodyPr lIns="0" tIns="0" rIns="0" bIns="0" rtlCol="0" anchor="t">
            <a:spAutoFit/>
          </a:bodyPr>
          <a:lstStyle/>
          <a:p>
            <a:pPr algn="just">
              <a:lnSpc>
                <a:spcPts val="3078"/>
              </a:lnSpc>
            </a:pPr>
            <a:r>
              <a:rPr lang="en-US" sz="2565" b="1">
                <a:solidFill>
                  <a:srgbClr val="FF3131"/>
                </a:solidFill>
                <a:latin typeface="Muli Bold"/>
                <a:ea typeface="Muli Bold"/>
                <a:cs typeface="Muli Bold"/>
                <a:sym typeface="Muli Bold"/>
              </a:rPr>
              <a:t>Tài liệu Sổ tay được đăng tải và cập nhật tại địa chỉ:</a:t>
            </a:r>
          </a:p>
          <a:p>
            <a:pPr algn="just">
              <a:lnSpc>
                <a:spcPts val="3078"/>
              </a:lnSpc>
            </a:pPr>
            <a:endParaRPr lang="en-US" sz="2565" b="1">
              <a:solidFill>
                <a:srgbClr val="FF3131"/>
              </a:solidFill>
              <a:latin typeface="Muli Bold"/>
              <a:ea typeface="Muli Bold"/>
              <a:cs typeface="Muli Bold"/>
              <a:sym typeface="Muli Bold"/>
            </a:endParaRPr>
          </a:p>
          <a:p>
            <a:pPr algn="just">
              <a:lnSpc>
                <a:spcPts val="3078"/>
              </a:lnSpc>
            </a:pPr>
            <a:r>
              <a:rPr lang="en-US" sz="2565" b="1">
                <a:solidFill>
                  <a:srgbClr val="383AFF"/>
                </a:solidFill>
                <a:latin typeface="Muli Bold"/>
                <a:ea typeface="Muli Bold"/>
                <a:cs typeface="Muli Bold"/>
                <a:sym typeface="Muli Bold"/>
              </a:rPr>
              <a:t>https://qldd.mae.gov.vn/so-tay-dien-tu-huong-dan-ve-trinh-tu-thu-tuc-hanh-chinh-linh-vuc-dat-dai-thuoc-pham-vi-chuc-nang-quan-ly-nha-nuoc-cua-bo-nong-nghiep-va-moi-truong-3318.htm </a:t>
            </a:r>
          </a:p>
        </p:txBody>
      </p:sp>
      <p:sp>
        <p:nvSpPr>
          <p:cNvPr id="8" name="Freeform 8"/>
          <p:cNvSpPr/>
          <p:nvPr/>
        </p:nvSpPr>
        <p:spPr>
          <a:xfrm>
            <a:off x="14251368" y="195421"/>
            <a:ext cx="4036632" cy="10091579"/>
          </a:xfrm>
          <a:custGeom>
            <a:avLst/>
            <a:gdLst/>
            <a:ahLst/>
            <a:cxnLst/>
            <a:rect l="l" t="t" r="r" b="b"/>
            <a:pathLst>
              <a:path w="4036632" h="10091579">
                <a:moveTo>
                  <a:pt x="0" y="0"/>
                </a:moveTo>
                <a:lnTo>
                  <a:pt x="4036632" y="0"/>
                </a:lnTo>
                <a:lnTo>
                  <a:pt x="4036632" y="10091579"/>
                </a:lnTo>
                <a:lnTo>
                  <a:pt x="0" y="10091579"/>
                </a:lnTo>
                <a:lnTo>
                  <a:pt x="0" y="0"/>
                </a:lnTo>
                <a:close/>
              </a:path>
            </a:pathLst>
          </a:custGeom>
          <a:blipFill>
            <a:blip r:embed="rId3"/>
            <a:stretch>
              <a:fillRect/>
            </a:stretch>
          </a:blipFill>
        </p:spPr>
        <p:txBody>
          <a:bodyPr/>
          <a:lstStyle/>
          <a:p>
            <a:endParaRPr lang="en-VN"/>
          </a:p>
        </p:txBody>
      </p:sp>
      <p:sp>
        <p:nvSpPr>
          <p:cNvPr id="9" name="TextBox 9"/>
          <p:cNvSpPr txBox="1"/>
          <p:nvPr/>
        </p:nvSpPr>
        <p:spPr>
          <a:xfrm>
            <a:off x="404758" y="109696"/>
            <a:ext cx="10529942" cy="2098665"/>
          </a:xfrm>
          <a:prstGeom prst="rect">
            <a:avLst/>
          </a:prstGeom>
        </p:spPr>
        <p:txBody>
          <a:bodyPr lIns="0" tIns="0" rIns="0" bIns="0" rtlCol="0" anchor="t">
            <a:spAutoFit/>
          </a:bodyPr>
          <a:lstStyle/>
          <a:p>
            <a:pPr marL="0" lvl="0" indent="0" algn="ctr">
              <a:lnSpc>
                <a:spcPts val="5600"/>
              </a:lnSpc>
              <a:spcBef>
                <a:spcPct val="0"/>
              </a:spcBef>
            </a:pPr>
            <a:r>
              <a:rPr lang="en-US" sz="4000" b="1" u="none" strike="noStrike">
                <a:solidFill>
                  <a:srgbClr val="FF3131"/>
                </a:solidFill>
                <a:latin typeface="Muli Bold"/>
                <a:ea typeface="Muli Bold"/>
                <a:cs typeface="Muli Bold"/>
                <a:sym typeface="Muli Bold"/>
              </a:rPr>
              <a:t>BỘ NÔNG NGHIỆP VÀ MÔI TRƯỜNG </a:t>
            </a:r>
          </a:p>
          <a:p>
            <a:pPr marL="0" lvl="0" indent="0" algn="ctr">
              <a:lnSpc>
                <a:spcPts val="5600"/>
              </a:lnSpc>
              <a:spcBef>
                <a:spcPct val="0"/>
              </a:spcBef>
            </a:pPr>
            <a:r>
              <a:rPr lang="en-US" sz="4000" b="1" u="none" strike="noStrike">
                <a:solidFill>
                  <a:srgbClr val="FF3131"/>
                </a:solidFill>
                <a:latin typeface="Muli Bold"/>
                <a:ea typeface="Muli Bold"/>
                <a:cs typeface="Muli Bold"/>
                <a:sym typeface="Muli Bold"/>
              </a:rPr>
              <a:t>BAN HÀNH SỔ TAY VỀ QUẢN LÝ ĐẤT ĐAI KHI THỰC HIỆN CHÍNH QUYỀN HAI CẤP</a:t>
            </a:r>
          </a:p>
        </p:txBody>
      </p:sp>
    </p:spTree>
  </p:cSld>
  <p:clrMapOvr>
    <a:masterClrMapping/>
  </p:clrMapOvr>
  <p:transition spd="med">
    <p:dissolv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VN"/>
          </a:p>
        </p:txBody>
      </p:sp>
      <p:sp>
        <p:nvSpPr>
          <p:cNvPr id="3" name="Freeform 3"/>
          <p:cNvSpPr/>
          <p:nvPr/>
        </p:nvSpPr>
        <p:spPr>
          <a:xfrm flipH="1" flipV="1">
            <a:off x="6735619" y="-641673"/>
            <a:ext cx="10651239" cy="7047895"/>
          </a:xfrm>
          <a:custGeom>
            <a:avLst/>
            <a:gdLst/>
            <a:ahLst/>
            <a:cxnLst/>
            <a:rect l="l" t="t" r="r" b="b"/>
            <a:pathLst>
              <a:path w="10651239" h="7047895">
                <a:moveTo>
                  <a:pt x="10651239" y="7047895"/>
                </a:moveTo>
                <a:lnTo>
                  <a:pt x="0" y="7047895"/>
                </a:lnTo>
                <a:lnTo>
                  <a:pt x="0" y="0"/>
                </a:lnTo>
                <a:lnTo>
                  <a:pt x="10651239" y="0"/>
                </a:lnTo>
                <a:lnTo>
                  <a:pt x="10651239" y="7047895"/>
                </a:lnTo>
                <a:close/>
              </a:path>
            </a:pathLst>
          </a:custGeom>
          <a:blipFill>
            <a:blip r:embed="rId3">
              <a:alphaModFix amt="14000"/>
              <a:extLst>
                <a:ext uri="{96DAC541-7B7A-43D3-8B79-37D633B846F1}">
                  <asvg:svgBlip xmlns:asvg="http://schemas.microsoft.com/office/drawing/2016/SVG/main" xmlns="" r:embed="rId4"/>
                </a:ext>
              </a:extLst>
            </a:blip>
            <a:stretch>
              <a:fillRect/>
            </a:stretch>
          </a:blipFill>
        </p:spPr>
        <p:txBody>
          <a:bodyPr/>
          <a:lstStyle/>
          <a:p>
            <a:endParaRPr lang="en-VN"/>
          </a:p>
        </p:txBody>
      </p:sp>
      <p:sp>
        <p:nvSpPr>
          <p:cNvPr id="4" name="Freeform 4"/>
          <p:cNvSpPr/>
          <p:nvPr/>
        </p:nvSpPr>
        <p:spPr>
          <a:xfrm>
            <a:off x="-4259164" y="5094048"/>
            <a:ext cx="10651239" cy="7047895"/>
          </a:xfrm>
          <a:custGeom>
            <a:avLst/>
            <a:gdLst/>
            <a:ahLst/>
            <a:cxnLst/>
            <a:rect l="l" t="t" r="r" b="b"/>
            <a:pathLst>
              <a:path w="10651239" h="7047895">
                <a:moveTo>
                  <a:pt x="0" y="0"/>
                </a:moveTo>
                <a:lnTo>
                  <a:pt x="10651238" y="0"/>
                </a:lnTo>
                <a:lnTo>
                  <a:pt x="10651238" y="7047895"/>
                </a:lnTo>
                <a:lnTo>
                  <a:pt x="0" y="7047895"/>
                </a:lnTo>
                <a:lnTo>
                  <a:pt x="0" y="0"/>
                </a:lnTo>
                <a:close/>
              </a:path>
            </a:pathLst>
          </a:custGeom>
          <a:blipFill>
            <a:blip r:embed="rId3">
              <a:alphaModFix amt="14000"/>
              <a:extLst>
                <a:ext uri="{96DAC541-7B7A-43D3-8B79-37D633B846F1}">
                  <asvg:svgBlip xmlns:asvg="http://schemas.microsoft.com/office/drawing/2016/SVG/main" xmlns="" r:embed="rId4"/>
                </a:ext>
              </a:extLst>
            </a:blip>
            <a:stretch>
              <a:fillRect/>
            </a:stretch>
          </a:blipFill>
        </p:spPr>
        <p:txBody>
          <a:bodyPr/>
          <a:lstStyle/>
          <a:p>
            <a:endParaRPr lang="en-VN"/>
          </a:p>
        </p:txBody>
      </p:sp>
      <p:grpSp>
        <p:nvGrpSpPr>
          <p:cNvPr id="5" name="Group 5"/>
          <p:cNvGrpSpPr/>
          <p:nvPr/>
        </p:nvGrpSpPr>
        <p:grpSpPr>
          <a:xfrm rot="-3341726">
            <a:off x="9991796" y="1056159"/>
            <a:ext cx="10970501" cy="3324256"/>
            <a:chOff x="0" y="0"/>
            <a:chExt cx="1341176" cy="406400"/>
          </a:xfrm>
        </p:grpSpPr>
        <p:sp>
          <p:nvSpPr>
            <p:cNvPr id="6" name="Freeform 6"/>
            <p:cNvSpPr/>
            <p:nvPr/>
          </p:nvSpPr>
          <p:spPr>
            <a:xfrm>
              <a:off x="0" y="0"/>
              <a:ext cx="1341176" cy="406400"/>
            </a:xfrm>
            <a:custGeom>
              <a:avLst/>
              <a:gdLst/>
              <a:ahLst/>
              <a:cxnLst/>
              <a:rect l="l" t="t" r="r" b="b"/>
              <a:pathLst>
                <a:path w="1341176" h="406400">
                  <a:moveTo>
                    <a:pt x="1137976" y="0"/>
                  </a:moveTo>
                  <a:cubicBezTo>
                    <a:pt x="1250200" y="0"/>
                    <a:pt x="1341176" y="90976"/>
                    <a:pt x="1341176" y="203200"/>
                  </a:cubicBezTo>
                  <a:cubicBezTo>
                    <a:pt x="1341176" y="315424"/>
                    <a:pt x="1250200" y="406400"/>
                    <a:pt x="1137976"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7" name="TextBox 7"/>
            <p:cNvSpPr txBox="1"/>
            <p:nvPr/>
          </p:nvSpPr>
          <p:spPr>
            <a:xfrm>
              <a:off x="0" y="-38100"/>
              <a:ext cx="1341176" cy="444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7460911">
            <a:off x="7497409" y="8574135"/>
            <a:ext cx="10970501" cy="3324256"/>
            <a:chOff x="0" y="0"/>
            <a:chExt cx="1341176" cy="406400"/>
          </a:xfrm>
        </p:grpSpPr>
        <p:sp>
          <p:nvSpPr>
            <p:cNvPr id="9" name="Freeform 9"/>
            <p:cNvSpPr/>
            <p:nvPr/>
          </p:nvSpPr>
          <p:spPr>
            <a:xfrm>
              <a:off x="0" y="0"/>
              <a:ext cx="1341176" cy="406400"/>
            </a:xfrm>
            <a:custGeom>
              <a:avLst/>
              <a:gdLst/>
              <a:ahLst/>
              <a:cxnLst/>
              <a:rect l="l" t="t" r="r" b="b"/>
              <a:pathLst>
                <a:path w="1341176" h="406400">
                  <a:moveTo>
                    <a:pt x="1137976" y="0"/>
                  </a:moveTo>
                  <a:cubicBezTo>
                    <a:pt x="1250200" y="0"/>
                    <a:pt x="1341176" y="90976"/>
                    <a:pt x="1341176" y="203200"/>
                  </a:cubicBezTo>
                  <a:cubicBezTo>
                    <a:pt x="1341176" y="315424"/>
                    <a:pt x="1250200" y="406400"/>
                    <a:pt x="1137976"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10" name="TextBox 10"/>
            <p:cNvSpPr txBox="1"/>
            <p:nvPr/>
          </p:nvSpPr>
          <p:spPr>
            <a:xfrm>
              <a:off x="0" y="-38100"/>
              <a:ext cx="1341176" cy="444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7460911">
            <a:off x="8908261" y="2841718"/>
            <a:ext cx="12470946" cy="640070"/>
            <a:chOff x="0" y="0"/>
            <a:chExt cx="7918180" cy="406400"/>
          </a:xfrm>
        </p:grpSpPr>
        <p:sp>
          <p:nvSpPr>
            <p:cNvPr id="12" name="Freeform 12"/>
            <p:cNvSpPr/>
            <p:nvPr/>
          </p:nvSpPr>
          <p:spPr>
            <a:xfrm>
              <a:off x="0" y="0"/>
              <a:ext cx="7918180" cy="406400"/>
            </a:xfrm>
            <a:custGeom>
              <a:avLst/>
              <a:gdLst/>
              <a:ahLst/>
              <a:cxnLst/>
              <a:rect l="l" t="t" r="r" b="b"/>
              <a:pathLst>
                <a:path w="7918180" h="406400">
                  <a:moveTo>
                    <a:pt x="7714980" y="0"/>
                  </a:moveTo>
                  <a:cubicBezTo>
                    <a:pt x="7827204" y="0"/>
                    <a:pt x="7918180" y="90976"/>
                    <a:pt x="7918180" y="203200"/>
                  </a:cubicBezTo>
                  <a:cubicBezTo>
                    <a:pt x="7918180" y="315424"/>
                    <a:pt x="7827204" y="406400"/>
                    <a:pt x="7714980"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13" name="TextBox 13"/>
            <p:cNvSpPr txBox="1"/>
            <p:nvPr/>
          </p:nvSpPr>
          <p:spPr>
            <a:xfrm>
              <a:off x="0" y="-38100"/>
              <a:ext cx="7918180" cy="444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rot="-3372434">
            <a:off x="13824800" y="7866123"/>
            <a:ext cx="6456766" cy="640070"/>
            <a:chOff x="0" y="0"/>
            <a:chExt cx="4099595" cy="406400"/>
          </a:xfrm>
        </p:grpSpPr>
        <p:sp>
          <p:nvSpPr>
            <p:cNvPr id="15" name="Freeform 15"/>
            <p:cNvSpPr/>
            <p:nvPr/>
          </p:nvSpPr>
          <p:spPr>
            <a:xfrm>
              <a:off x="0" y="0"/>
              <a:ext cx="4099596" cy="406400"/>
            </a:xfrm>
            <a:custGeom>
              <a:avLst/>
              <a:gdLst/>
              <a:ahLst/>
              <a:cxnLst/>
              <a:rect l="l" t="t" r="r" b="b"/>
              <a:pathLst>
                <a:path w="4099596" h="406400">
                  <a:moveTo>
                    <a:pt x="3896396" y="0"/>
                  </a:moveTo>
                  <a:cubicBezTo>
                    <a:pt x="4008620" y="0"/>
                    <a:pt x="4099596" y="90976"/>
                    <a:pt x="4099596" y="203200"/>
                  </a:cubicBezTo>
                  <a:cubicBezTo>
                    <a:pt x="4099596" y="315424"/>
                    <a:pt x="4008620" y="406400"/>
                    <a:pt x="3896396"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16" name="TextBox 16"/>
            <p:cNvSpPr txBox="1"/>
            <p:nvPr/>
          </p:nvSpPr>
          <p:spPr>
            <a:xfrm>
              <a:off x="0" y="-38100"/>
              <a:ext cx="4099595" cy="444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rot="-3332746">
            <a:off x="8670334" y="6731565"/>
            <a:ext cx="6157566" cy="330162"/>
            <a:chOff x="0" y="0"/>
            <a:chExt cx="7579405" cy="406400"/>
          </a:xfrm>
        </p:grpSpPr>
        <p:sp>
          <p:nvSpPr>
            <p:cNvPr id="18" name="Freeform 18"/>
            <p:cNvSpPr/>
            <p:nvPr/>
          </p:nvSpPr>
          <p:spPr>
            <a:xfrm>
              <a:off x="0" y="0"/>
              <a:ext cx="7579406" cy="406400"/>
            </a:xfrm>
            <a:custGeom>
              <a:avLst/>
              <a:gdLst/>
              <a:ahLst/>
              <a:cxnLst/>
              <a:rect l="l" t="t" r="r" b="b"/>
              <a:pathLst>
                <a:path w="7579406" h="406400">
                  <a:moveTo>
                    <a:pt x="7376206" y="0"/>
                  </a:moveTo>
                  <a:cubicBezTo>
                    <a:pt x="7488430" y="0"/>
                    <a:pt x="7579406" y="90976"/>
                    <a:pt x="7579406" y="203200"/>
                  </a:cubicBezTo>
                  <a:cubicBezTo>
                    <a:pt x="7579406" y="315424"/>
                    <a:pt x="7488430" y="406400"/>
                    <a:pt x="7376206"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19" name="TextBox 19"/>
            <p:cNvSpPr txBox="1"/>
            <p:nvPr/>
          </p:nvSpPr>
          <p:spPr>
            <a:xfrm>
              <a:off x="0" y="-38100"/>
              <a:ext cx="7579405" cy="4445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rot="-3332746">
            <a:off x="15175166" y="3388918"/>
            <a:ext cx="4423383" cy="330162"/>
            <a:chOff x="0" y="0"/>
            <a:chExt cx="5444784" cy="406400"/>
          </a:xfrm>
        </p:grpSpPr>
        <p:sp>
          <p:nvSpPr>
            <p:cNvPr id="21" name="Freeform 21"/>
            <p:cNvSpPr/>
            <p:nvPr/>
          </p:nvSpPr>
          <p:spPr>
            <a:xfrm>
              <a:off x="0" y="0"/>
              <a:ext cx="5444784" cy="406400"/>
            </a:xfrm>
            <a:custGeom>
              <a:avLst/>
              <a:gdLst/>
              <a:ahLst/>
              <a:cxnLst/>
              <a:rect l="l" t="t" r="r" b="b"/>
              <a:pathLst>
                <a:path w="5444784" h="406400">
                  <a:moveTo>
                    <a:pt x="5241584" y="0"/>
                  </a:moveTo>
                  <a:cubicBezTo>
                    <a:pt x="5353808" y="0"/>
                    <a:pt x="5444784" y="90976"/>
                    <a:pt x="5444784" y="203200"/>
                  </a:cubicBezTo>
                  <a:cubicBezTo>
                    <a:pt x="5444784" y="315424"/>
                    <a:pt x="5353808" y="406400"/>
                    <a:pt x="5241584"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22" name="TextBox 22"/>
            <p:cNvSpPr txBox="1"/>
            <p:nvPr/>
          </p:nvSpPr>
          <p:spPr>
            <a:xfrm>
              <a:off x="0" y="-38100"/>
              <a:ext cx="5444784" cy="44450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rot="7537015">
            <a:off x="4862389" y="11755563"/>
            <a:ext cx="8286624" cy="493808"/>
            <a:chOff x="0" y="0"/>
            <a:chExt cx="6819820" cy="406400"/>
          </a:xfrm>
        </p:grpSpPr>
        <p:sp>
          <p:nvSpPr>
            <p:cNvPr id="24" name="Freeform 24"/>
            <p:cNvSpPr/>
            <p:nvPr/>
          </p:nvSpPr>
          <p:spPr>
            <a:xfrm>
              <a:off x="0" y="0"/>
              <a:ext cx="6819820" cy="406400"/>
            </a:xfrm>
            <a:custGeom>
              <a:avLst/>
              <a:gdLst/>
              <a:ahLst/>
              <a:cxnLst/>
              <a:rect l="l" t="t" r="r" b="b"/>
              <a:pathLst>
                <a:path w="6819820" h="406400">
                  <a:moveTo>
                    <a:pt x="6616620" y="0"/>
                  </a:moveTo>
                  <a:cubicBezTo>
                    <a:pt x="6728844" y="0"/>
                    <a:pt x="6819820" y="90976"/>
                    <a:pt x="6819820" y="203200"/>
                  </a:cubicBezTo>
                  <a:cubicBezTo>
                    <a:pt x="6819820" y="315424"/>
                    <a:pt x="6728844" y="406400"/>
                    <a:pt x="6616620"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25" name="TextBox 25"/>
            <p:cNvSpPr txBox="1"/>
            <p:nvPr/>
          </p:nvSpPr>
          <p:spPr>
            <a:xfrm>
              <a:off x="0" y="-38100"/>
              <a:ext cx="6819820" cy="44450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rot="7537015">
            <a:off x="14268186" y="3983821"/>
            <a:ext cx="7257962" cy="1297936"/>
            <a:chOff x="0" y="0"/>
            <a:chExt cx="2272559" cy="406400"/>
          </a:xfrm>
        </p:grpSpPr>
        <p:sp>
          <p:nvSpPr>
            <p:cNvPr id="27" name="Freeform 27"/>
            <p:cNvSpPr/>
            <p:nvPr/>
          </p:nvSpPr>
          <p:spPr>
            <a:xfrm>
              <a:off x="0" y="0"/>
              <a:ext cx="2272559" cy="406400"/>
            </a:xfrm>
            <a:custGeom>
              <a:avLst/>
              <a:gdLst/>
              <a:ahLst/>
              <a:cxnLst/>
              <a:rect l="l" t="t" r="r" b="b"/>
              <a:pathLst>
                <a:path w="2272559" h="406400">
                  <a:moveTo>
                    <a:pt x="2069359" y="0"/>
                  </a:moveTo>
                  <a:cubicBezTo>
                    <a:pt x="2181583" y="0"/>
                    <a:pt x="2272559" y="90976"/>
                    <a:pt x="2272559" y="203200"/>
                  </a:cubicBezTo>
                  <a:cubicBezTo>
                    <a:pt x="2272559" y="315424"/>
                    <a:pt x="2181583" y="406400"/>
                    <a:pt x="2069359"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28" name="TextBox 28"/>
            <p:cNvSpPr txBox="1"/>
            <p:nvPr/>
          </p:nvSpPr>
          <p:spPr>
            <a:xfrm>
              <a:off x="0" y="-38100"/>
              <a:ext cx="2272559" cy="444500"/>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rot="7537015">
            <a:off x="12360970" y="-1258720"/>
            <a:ext cx="7257962" cy="1297936"/>
            <a:chOff x="0" y="0"/>
            <a:chExt cx="2272559" cy="406400"/>
          </a:xfrm>
        </p:grpSpPr>
        <p:sp>
          <p:nvSpPr>
            <p:cNvPr id="30" name="Freeform 30"/>
            <p:cNvSpPr/>
            <p:nvPr/>
          </p:nvSpPr>
          <p:spPr>
            <a:xfrm>
              <a:off x="0" y="0"/>
              <a:ext cx="2272559" cy="406400"/>
            </a:xfrm>
            <a:custGeom>
              <a:avLst/>
              <a:gdLst/>
              <a:ahLst/>
              <a:cxnLst/>
              <a:rect l="l" t="t" r="r" b="b"/>
              <a:pathLst>
                <a:path w="2272559" h="406400">
                  <a:moveTo>
                    <a:pt x="2069359" y="0"/>
                  </a:moveTo>
                  <a:cubicBezTo>
                    <a:pt x="2181583" y="0"/>
                    <a:pt x="2272559" y="90976"/>
                    <a:pt x="2272559" y="203200"/>
                  </a:cubicBezTo>
                  <a:cubicBezTo>
                    <a:pt x="2272559" y="315424"/>
                    <a:pt x="2181583" y="406400"/>
                    <a:pt x="2069359"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31" name="TextBox 31"/>
            <p:cNvSpPr txBox="1"/>
            <p:nvPr/>
          </p:nvSpPr>
          <p:spPr>
            <a:xfrm>
              <a:off x="0" y="-38100"/>
              <a:ext cx="2272559" cy="44450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rot="-3355945">
            <a:off x="12131439" y="7237756"/>
            <a:ext cx="3845554" cy="895026"/>
            <a:chOff x="0" y="0"/>
            <a:chExt cx="1746131" cy="406400"/>
          </a:xfrm>
        </p:grpSpPr>
        <p:sp>
          <p:nvSpPr>
            <p:cNvPr id="33" name="Freeform 33"/>
            <p:cNvSpPr/>
            <p:nvPr/>
          </p:nvSpPr>
          <p:spPr>
            <a:xfrm>
              <a:off x="0" y="0"/>
              <a:ext cx="1746131" cy="406400"/>
            </a:xfrm>
            <a:custGeom>
              <a:avLst/>
              <a:gdLst/>
              <a:ahLst/>
              <a:cxnLst/>
              <a:rect l="l" t="t" r="r" b="b"/>
              <a:pathLst>
                <a:path w="1746131" h="406400">
                  <a:moveTo>
                    <a:pt x="1542931" y="0"/>
                  </a:moveTo>
                  <a:cubicBezTo>
                    <a:pt x="1655156" y="0"/>
                    <a:pt x="1746131" y="90976"/>
                    <a:pt x="1746131" y="203200"/>
                  </a:cubicBezTo>
                  <a:cubicBezTo>
                    <a:pt x="1746131" y="315424"/>
                    <a:pt x="1655156" y="406400"/>
                    <a:pt x="1542931"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34" name="TextBox 34"/>
            <p:cNvSpPr txBox="1"/>
            <p:nvPr/>
          </p:nvSpPr>
          <p:spPr>
            <a:xfrm>
              <a:off x="0" y="-38100"/>
              <a:ext cx="1746131" cy="444500"/>
            </a:xfrm>
            <a:prstGeom prst="rect">
              <a:avLst/>
            </a:prstGeom>
          </p:spPr>
          <p:txBody>
            <a:bodyPr lIns="50800" tIns="50800" rIns="50800" bIns="50800" rtlCol="0" anchor="ctr"/>
            <a:lstStyle/>
            <a:p>
              <a:pPr algn="ctr">
                <a:lnSpc>
                  <a:spcPts val="2659"/>
                </a:lnSpc>
              </a:pPr>
              <a:endParaRPr/>
            </a:p>
          </p:txBody>
        </p:sp>
      </p:grpSp>
      <p:grpSp>
        <p:nvGrpSpPr>
          <p:cNvPr id="35" name="Group 35"/>
          <p:cNvGrpSpPr/>
          <p:nvPr/>
        </p:nvGrpSpPr>
        <p:grpSpPr>
          <a:xfrm rot="-3233516">
            <a:off x="14187107" y="9760099"/>
            <a:ext cx="303218" cy="303218"/>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37" name="TextBox 3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8" name="Group 38"/>
          <p:cNvGrpSpPr/>
          <p:nvPr/>
        </p:nvGrpSpPr>
        <p:grpSpPr>
          <a:xfrm rot="-3233516">
            <a:off x="14466456" y="9377129"/>
            <a:ext cx="303218" cy="303218"/>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40" name="TextBox 4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1" name="Group 41"/>
          <p:cNvGrpSpPr/>
          <p:nvPr/>
        </p:nvGrpSpPr>
        <p:grpSpPr>
          <a:xfrm rot="-3233516">
            <a:off x="14745805" y="8994159"/>
            <a:ext cx="303218" cy="303218"/>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43" name="TextBox 4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4" name="Group 44"/>
          <p:cNvGrpSpPr/>
          <p:nvPr/>
        </p:nvGrpSpPr>
        <p:grpSpPr>
          <a:xfrm rot="-3233516">
            <a:off x="14364757" y="1260061"/>
            <a:ext cx="303218" cy="303218"/>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46" name="TextBox 4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7" name="Group 47"/>
          <p:cNvGrpSpPr/>
          <p:nvPr/>
        </p:nvGrpSpPr>
        <p:grpSpPr>
          <a:xfrm rot="-3233516">
            <a:off x="14644107" y="877091"/>
            <a:ext cx="303218" cy="303218"/>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49" name="TextBox 4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0" name="Group 50"/>
          <p:cNvGrpSpPr/>
          <p:nvPr/>
        </p:nvGrpSpPr>
        <p:grpSpPr>
          <a:xfrm rot="-3233516">
            <a:off x="14923456" y="494121"/>
            <a:ext cx="303218" cy="303218"/>
            <a:chOff x="0" y="0"/>
            <a:chExt cx="812800" cy="812800"/>
          </a:xfrm>
        </p:grpSpPr>
        <p:sp>
          <p:nvSpPr>
            <p:cNvPr id="51" name="Freeform 5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52" name="TextBox 5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53" name="Freeform 53"/>
          <p:cNvSpPr/>
          <p:nvPr/>
        </p:nvSpPr>
        <p:spPr>
          <a:xfrm>
            <a:off x="10196269" y="1304751"/>
            <a:ext cx="7861232" cy="7851406"/>
          </a:xfrm>
          <a:custGeom>
            <a:avLst/>
            <a:gdLst/>
            <a:ahLst/>
            <a:cxnLst/>
            <a:rect l="l" t="t" r="r" b="b"/>
            <a:pathLst>
              <a:path w="7861232" h="7851406">
                <a:moveTo>
                  <a:pt x="0" y="0"/>
                </a:moveTo>
                <a:lnTo>
                  <a:pt x="7861232" y="0"/>
                </a:lnTo>
                <a:lnTo>
                  <a:pt x="7861232" y="7851406"/>
                </a:lnTo>
                <a:lnTo>
                  <a:pt x="0" y="7851406"/>
                </a:lnTo>
                <a:lnTo>
                  <a:pt x="0" y="0"/>
                </a:lnTo>
                <a:close/>
              </a:path>
            </a:pathLst>
          </a:custGeom>
          <a:blipFill>
            <a:blip r:embed="rId5"/>
            <a:stretch>
              <a:fillRect/>
            </a:stretch>
          </a:blipFill>
        </p:spPr>
        <p:txBody>
          <a:bodyPr/>
          <a:lstStyle/>
          <a:p>
            <a:endParaRPr lang="en-VN"/>
          </a:p>
        </p:txBody>
      </p:sp>
      <p:grpSp>
        <p:nvGrpSpPr>
          <p:cNvPr id="54" name="Group 54"/>
          <p:cNvGrpSpPr/>
          <p:nvPr/>
        </p:nvGrpSpPr>
        <p:grpSpPr>
          <a:xfrm>
            <a:off x="10512376" y="1615945"/>
            <a:ext cx="7229018" cy="7229018"/>
            <a:chOff x="0" y="0"/>
            <a:chExt cx="812800" cy="812800"/>
          </a:xfrm>
        </p:grpSpPr>
        <p:sp>
          <p:nvSpPr>
            <p:cNvPr id="55" name="Freeform 5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56" name="TextBox 56"/>
            <p:cNvSpPr txBox="1"/>
            <p:nvPr/>
          </p:nvSpPr>
          <p:spPr>
            <a:xfrm>
              <a:off x="76200" y="38100"/>
              <a:ext cx="660400" cy="698500"/>
            </a:xfrm>
            <a:prstGeom prst="rect">
              <a:avLst/>
            </a:prstGeom>
          </p:spPr>
          <p:txBody>
            <a:bodyPr lIns="53254" tIns="53254" rIns="53254" bIns="53254" rtlCol="0" anchor="ctr"/>
            <a:lstStyle/>
            <a:p>
              <a:pPr algn="ctr">
                <a:lnSpc>
                  <a:spcPts val="2659"/>
                </a:lnSpc>
              </a:pPr>
              <a:endParaRPr/>
            </a:p>
          </p:txBody>
        </p:sp>
      </p:grpSp>
      <p:sp>
        <p:nvSpPr>
          <p:cNvPr id="57" name="Freeform 57"/>
          <p:cNvSpPr/>
          <p:nvPr/>
        </p:nvSpPr>
        <p:spPr>
          <a:xfrm rot="5400000">
            <a:off x="11768533" y="896711"/>
            <a:ext cx="4716704" cy="6671452"/>
          </a:xfrm>
          <a:custGeom>
            <a:avLst/>
            <a:gdLst/>
            <a:ahLst/>
            <a:cxnLst/>
            <a:rect l="l" t="t" r="r" b="b"/>
            <a:pathLst>
              <a:path w="4716704" h="6671452">
                <a:moveTo>
                  <a:pt x="0" y="0"/>
                </a:moveTo>
                <a:lnTo>
                  <a:pt x="4716704" y="0"/>
                </a:lnTo>
                <a:lnTo>
                  <a:pt x="4716704" y="6671451"/>
                </a:lnTo>
                <a:lnTo>
                  <a:pt x="0" y="6671451"/>
                </a:lnTo>
                <a:lnTo>
                  <a:pt x="0" y="0"/>
                </a:lnTo>
                <a:close/>
              </a:path>
            </a:pathLst>
          </a:custGeom>
          <a:blipFill>
            <a:blip r:embed="rId6">
              <a:extLst>
                <a:ext uri="{96DAC541-7B7A-43D3-8B79-37D633B846F1}">
                  <asvg:svgBlip xmlns:asvg="http://schemas.microsoft.com/office/drawing/2016/SVG/main" xmlns="" r:embed="rId7"/>
                </a:ext>
              </a:extLst>
            </a:blip>
            <a:stretch>
              <a:fillRect r="-41443"/>
            </a:stretch>
          </a:blipFill>
        </p:spPr>
        <p:txBody>
          <a:bodyPr/>
          <a:lstStyle/>
          <a:p>
            <a:endParaRPr lang="en-VN"/>
          </a:p>
        </p:txBody>
      </p:sp>
      <p:grpSp>
        <p:nvGrpSpPr>
          <p:cNvPr id="58" name="Group 58"/>
          <p:cNvGrpSpPr/>
          <p:nvPr/>
        </p:nvGrpSpPr>
        <p:grpSpPr>
          <a:xfrm>
            <a:off x="10993339" y="2049190"/>
            <a:ext cx="6267092" cy="6267092"/>
            <a:chOff x="0" y="0"/>
            <a:chExt cx="812800" cy="812800"/>
          </a:xfrm>
        </p:grpSpPr>
        <p:sp>
          <p:nvSpPr>
            <p:cNvPr id="59" name="Freeform 5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a:stretch>
            </a:blipFill>
            <a:ln w="190500" cap="sq">
              <a:gradFill>
                <a:gsLst>
                  <a:gs pos="0">
                    <a:srgbClr val="CF428E">
                      <a:alpha val="100000"/>
                    </a:srgbClr>
                  </a:gs>
                  <a:gs pos="100000">
                    <a:srgbClr val="610876">
                      <a:alpha val="100000"/>
                    </a:srgbClr>
                  </a:gs>
                </a:gsLst>
                <a:lin ang="0"/>
              </a:gradFill>
              <a:prstDash val="solid"/>
              <a:miter/>
            </a:ln>
          </p:spPr>
          <p:txBody>
            <a:bodyPr/>
            <a:lstStyle/>
            <a:p>
              <a:endParaRPr lang="en-VN"/>
            </a:p>
          </p:txBody>
        </p:sp>
      </p:grpSp>
      <p:sp>
        <p:nvSpPr>
          <p:cNvPr id="60" name="TextBox 60"/>
          <p:cNvSpPr txBox="1"/>
          <p:nvPr/>
        </p:nvSpPr>
        <p:spPr>
          <a:xfrm>
            <a:off x="111967" y="4474363"/>
            <a:ext cx="10084301" cy="1102790"/>
          </a:xfrm>
          <a:prstGeom prst="rect">
            <a:avLst/>
          </a:prstGeom>
        </p:spPr>
        <p:txBody>
          <a:bodyPr lIns="0" tIns="0" rIns="0" bIns="0" rtlCol="0" anchor="t">
            <a:spAutoFit/>
          </a:bodyPr>
          <a:lstStyle/>
          <a:p>
            <a:pPr algn="ctr">
              <a:lnSpc>
                <a:spcPts val="9041"/>
              </a:lnSpc>
              <a:spcBef>
                <a:spcPct val="0"/>
              </a:spcBef>
            </a:pPr>
            <a:r>
              <a:rPr lang="en-US" sz="6458" b="1">
                <a:solidFill>
                  <a:srgbClr val="610876"/>
                </a:solidFill>
                <a:latin typeface="Muli Bold"/>
                <a:ea typeface="Muli Bold"/>
                <a:cs typeface="Muli Bold"/>
                <a:sym typeface="Muli Bold"/>
              </a:rPr>
              <a:t>TRÂN TRỌNG CẢM ƠN!</a:t>
            </a:r>
          </a:p>
        </p:txBody>
      </p:sp>
      <p:grpSp>
        <p:nvGrpSpPr>
          <p:cNvPr id="61" name="Group 61"/>
          <p:cNvGrpSpPr/>
          <p:nvPr/>
        </p:nvGrpSpPr>
        <p:grpSpPr>
          <a:xfrm>
            <a:off x="3068567" y="5701064"/>
            <a:ext cx="3667052" cy="140736"/>
            <a:chOff x="0" y="0"/>
            <a:chExt cx="10589226" cy="406400"/>
          </a:xfrm>
        </p:grpSpPr>
        <p:sp>
          <p:nvSpPr>
            <p:cNvPr id="62" name="Freeform 62"/>
            <p:cNvSpPr/>
            <p:nvPr/>
          </p:nvSpPr>
          <p:spPr>
            <a:xfrm>
              <a:off x="0" y="0"/>
              <a:ext cx="10589227" cy="406400"/>
            </a:xfrm>
            <a:custGeom>
              <a:avLst/>
              <a:gdLst/>
              <a:ahLst/>
              <a:cxnLst/>
              <a:rect l="l" t="t" r="r" b="b"/>
              <a:pathLst>
                <a:path w="10589227" h="406400">
                  <a:moveTo>
                    <a:pt x="10386027" y="0"/>
                  </a:moveTo>
                  <a:cubicBezTo>
                    <a:pt x="10498251" y="0"/>
                    <a:pt x="10589227" y="90976"/>
                    <a:pt x="10589227" y="203200"/>
                  </a:cubicBezTo>
                  <a:cubicBezTo>
                    <a:pt x="10589227" y="315424"/>
                    <a:pt x="10498251" y="406400"/>
                    <a:pt x="10386027"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63" name="TextBox 63"/>
            <p:cNvSpPr txBox="1"/>
            <p:nvPr/>
          </p:nvSpPr>
          <p:spPr>
            <a:xfrm>
              <a:off x="0" y="-38100"/>
              <a:ext cx="10589226" cy="444500"/>
            </a:xfrm>
            <a:prstGeom prst="rect">
              <a:avLst/>
            </a:prstGeom>
          </p:spPr>
          <p:txBody>
            <a:bodyPr lIns="50800" tIns="50800" rIns="50800" bIns="50800" rtlCol="0" anchor="ctr"/>
            <a:lstStyle/>
            <a:p>
              <a:pPr algn="ctr">
                <a:lnSpc>
                  <a:spcPts val="2659"/>
                </a:lnSpc>
              </a:pPr>
              <a:endParaRPr/>
            </a:p>
          </p:txBody>
        </p:sp>
      </p:grpSp>
      <p:grpSp>
        <p:nvGrpSpPr>
          <p:cNvPr id="64" name="Group 64"/>
          <p:cNvGrpSpPr/>
          <p:nvPr/>
        </p:nvGrpSpPr>
        <p:grpSpPr>
          <a:xfrm rot="-10800000">
            <a:off x="8410709" y="9037150"/>
            <a:ext cx="238014" cy="238014"/>
            <a:chOff x="0" y="0"/>
            <a:chExt cx="812800" cy="812800"/>
          </a:xfrm>
        </p:grpSpPr>
        <p:sp>
          <p:nvSpPr>
            <p:cNvPr id="65" name="Freeform 6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66" name="TextBox 66"/>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grpSp>
        <p:nvGrpSpPr>
          <p:cNvPr id="67" name="Group 67"/>
          <p:cNvGrpSpPr/>
          <p:nvPr/>
        </p:nvGrpSpPr>
        <p:grpSpPr>
          <a:xfrm rot="-10800000">
            <a:off x="8038617" y="9037150"/>
            <a:ext cx="238014" cy="238014"/>
            <a:chOff x="0" y="0"/>
            <a:chExt cx="812800" cy="812800"/>
          </a:xfrm>
        </p:grpSpPr>
        <p:sp>
          <p:nvSpPr>
            <p:cNvPr id="68" name="Freeform 6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69" name="TextBox 69"/>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grpSp>
        <p:nvGrpSpPr>
          <p:cNvPr id="70" name="Group 70"/>
          <p:cNvGrpSpPr/>
          <p:nvPr/>
        </p:nvGrpSpPr>
        <p:grpSpPr>
          <a:xfrm rot="-10800000">
            <a:off x="7666524" y="9037150"/>
            <a:ext cx="238014" cy="238014"/>
            <a:chOff x="0" y="0"/>
            <a:chExt cx="812800" cy="812800"/>
          </a:xfrm>
        </p:grpSpPr>
        <p:sp>
          <p:nvSpPr>
            <p:cNvPr id="71" name="Freeform 7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72" name="TextBox 72"/>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spTree>
  </p:cSld>
  <p:clrMapOvr>
    <a:masterClrMapping/>
  </p:clrMapOvr>
  <p:transition spd="slow">
    <p:comb/>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VN"/>
          </a:p>
        </p:txBody>
      </p:sp>
      <p:sp>
        <p:nvSpPr>
          <p:cNvPr id="3" name="Freeform 3"/>
          <p:cNvSpPr/>
          <p:nvPr/>
        </p:nvSpPr>
        <p:spPr>
          <a:xfrm>
            <a:off x="9427627" y="-4518267"/>
            <a:ext cx="10651239" cy="7047895"/>
          </a:xfrm>
          <a:custGeom>
            <a:avLst/>
            <a:gdLst/>
            <a:ahLst/>
            <a:cxnLst/>
            <a:rect l="l" t="t" r="r" b="b"/>
            <a:pathLst>
              <a:path w="10651239" h="7047895">
                <a:moveTo>
                  <a:pt x="0" y="0"/>
                </a:moveTo>
                <a:lnTo>
                  <a:pt x="10651239" y="0"/>
                </a:lnTo>
                <a:lnTo>
                  <a:pt x="10651239" y="7047896"/>
                </a:lnTo>
                <a:lnTo>
                  <a:pt x="0" y="7047896"/>
                </a:lnTo>
                <a:lnTo>
                  <a:pt x="0" y="0"/>
                </a:lnTo>
                <a:close/>
              </a:path>
            </a:pathLst>
          </a:custGeom>
          <a:blipFill>
            <a:blip r:embed="rId3">
              <a:alphaModFix amt="14000"/>
              <a:extLst>
                <a:ext uri="{96DAC541-7B7A-43D3-8B79-37D633B846F1}">
                  <asvg:svgBlip xmlns:asvg="http://schemas.microsoft.com/office/drawing/2016/SVG/main" xmlns="" r:embed="rId4"/>
                </a:ext>
              </a:extLst>
            </a:blip>
            <a:stretch>
              <a:fillRect/>
            </a:stretch>
          </a:blipFill>
        </p:spPr>
        <p:txBody>
          <a:bodyPr/>
          <a:lstStyle/>
          <a:p>
            <a:endParaRPr lang="en-VN"/>
          </a:p>
        </p:txBody>
      </p:sp>
      <p:sp>
        <p:nvSpPr>
          <p:cNvPr id="4" name="TextBox 4"/>
          <p:cNvSpPr txBox="1"/>
          <p:nvPr/>
        </p:nvSpPr>
        <p:spPr>
          <a:xfrm>
            <a:off x="1595131" y="307932"/>
            <a:ext cx="15097738" cy="870585"/>
          </a:xfrm>
          <a:prstGeom prst="rect">
            <a:avLst/>
          </a:prstGeom>
        </p:spPr>
        <p:txBody>
          <a:bodyPr lIns="0" tIns="0" rIns="0" bIns="0" rtlCol="0" anchor="t">
            <a:spAutoFit/>
          </a:bodyPr>
          <a:lstStyle/>
          <a:p>
            <a:pPr algn="ctr">
              <a:lnSpc>
                <a:spcPts val="7139"/>
              </a:lnSpc>
              <a:spcBef>
                <a:spcPct val="0"/>
              </a:spcBef>
            </a:pPr>
            <a:r>
              <a:rPr lang="en-US" sz="5100" b="1">
                <a:solidFill>
                  <a:srgbClr val="610876"/>
                </a:solidFill>
                <a:latin typeface="Muli Bold"/>
                <a:ea typeface="Muli Bold"/>
                <a:cs typeface="Muli Bold"/>
                <a:sym typeface="Muli Bold"/>
              </a:rPr>
              <a:t>QUAN ĐIỂM</a:t>
            </a:r>
          </a:p>
        </p:txBody>
      </p:sp>
      <p:grpSp>
        <p:nvGrpSpPr>
          <p:cNvPr id="5" name="Group 5"/>
          <p:cNvGrpSpPr/>
          <p:nvPr/>
        </p:nvGrpSpPr>
        <p:grpSpPr>
          <a:xfrm>
            <a:off x="1642215" y="2328786"/>
            <a:ext cx="7148501" cy="3631459"/>
            <a:chOff x="0" y="0"/>
            <a:chExt cx="2190321" cy="1112689"/>
          </a:xfrm>
        </p:grpSpPr>
        <p:sp>
          <p:nvSpPr>
            <p:cNvPr id="6" name="Freeform 6"/>
            <p:cNvSpPr/>
            <p:nvPr/>
          </p:nvSpPr>
          <p:spPr>
            <a:xfrm>
              <a:off x="0" y="0"/>
              <a:ext cx="2190321" cy="1112689"/>
            </a:xfrm>
            <a:custGeom>
              <a:avLst/>
              <a:gdLst/>
              <a:ahLst/>
              <a:cxnLst/>
              <a:rect l="l" t="t" r="r" b="b"/>
              <a:pathLst>
                <a:path w="2190321" h="1112689">
                  <a:moveTo>
                    <a:pt x="21660" y="0"/>
                  </a:moveTo>
                  <a:lnTo>
                    <a:pt x="2168661" y="0"/>
                  </a:lnTo>
                  <a:cubicBezTo>
                    <a:pt x="2174406" y="0"/>
                    <a:pt x="2179915" y="2282"/>
                    <a:pt x="2183977" y="6344"/>
                  </a:cubicBezTo>
                  <a:cubicBezTo>
                    <a:pt x="2188039" y="10406"/>
                    <a:pt x="2190321" y="15916"/>
                    <a:pt x="2190321" y="21660"/>
                  </a:cubicBezTo>
                  <a:lnTo>
                    <a:pt x="2190321" y="1091029"/>
                  </a:lnTo>
                  <a:cubicBezTo>
                    <a:pt x="2190321" y="1096774"/>
                    <a:pt x="2188039" y="1102283"/>
                    <a:pt x="2183977" y="1106345"/>
                  </a:cubicBezTo>
                  <a:cubicBezTo>
                    <a:pt x="2179915" y="1110407"/>
                    <a:pt x="2174406" y="1112689"/>
                    <a:pt x="2168661" y="1112689"/>
                  </a:cubicBezTo>
                  <a:lnTo>
                    <a:pt x="21660" y="1112689"/>
                  </a:lnTo>
                  <a:cubicBezTo>
                    <a:pt x="15916" y="1112689"/>
                    <a:pt x="10406" y="1110407"/>
                    <a:pt x="6344" y="1106345"/>
                  </a:cubicBezTo>
                  <a:cubicBezTo>
                    <a:pt x="2282" y="1102283"/>
                    <a:pt x="0" y="1096774"/>
                    <a:pt x="0" y="1091029"/>
                  </a:cubicBezTo>
                  <a:lnTo>
                    <a:pt x="0" y="21660"/>
                  </a:lnTo>
                  <a:cubicBezTo>
                    <a:pt x="0" y="15916"/>
                    <a:pt x="2282" y="10406"/>
                    <a:pt x="6344" y="6344"/>
                  </a:cubicBezTo>
                  <a:cubicBezTo>
                    <a:pt x="10406" y="2282"/>
                    <a:pt x="15916" y="0"/>
                    <a:pt x="21660" y="0"/>
                  </a:cubicBezTo>
                  <a:close/>
                </a:path>
              </a:pathLst>
            </a:custGeom>
            <a:solidFill>
              <a:srgbClr val="000000">
                <a:alpha val="0"/>
              </a:srgbClr>
            </a:solidFill>
            <a:ln w="47625" cap="sq">
              <a:gradFill>
                <a:gsLst>
                  <a:gs pos="0">
                    <a:srgbClr val="CF428E">
                      <a:alpha val="100000"/>
                    </a:srgbClr>
                  </a:gs>
                  <a:gs pos="100000">
                    <a:srgbClr val="610876">
                      <a:alpha val="100000"/>
                    </a:srgbClr>
                  </a:gs>
                </a:gsLst>
                <a:lin ang="0"/>
              </a:gradFill>
              <a:prstDash val="solid"/>
              <a:miter/>
            </a:ln>
          </p:spPr>
          <p:txBody>
            <a:bodyPr/>
            <a:lstStyle/>
            <a:p>
              <a:endParaRPr lang="en-VN"/>
            </a:p>
          </p:txBody>
        </p:sp>
        <p:sp>
          <p:nvSpPr>
            <p:cNvPr id="7" name="TextBox 7"/>
            <p:cNvSpPr txBox="1"/>
            <p:nvPr/>
          </p:nvSpPr>
          <p:spPr>
            <a:xfrm>
              <a:off x="0" y="-38100"/>
              <a:ext cx="2190321" cy="1150789"/>
            </a:xfrm>
            <a:prstGeom prst="rect">
              <a:avLst/>
            </a:prstGeom>
          </p:spPr>
          <p:txBody>
            <a:bodyPr lIns="43666" tIns="43666" rIns="43666" bIns="43666" rtlCol="0" anchor="ctr"/>
            <a:lstStyle/>
            <a:p>
              <a:pPr algn="ctr">
                <a:lnSpc>
                  <a:spcPts val="2660"/>
                </a:lnSpc>
              </a:pPr>
              <a:endParaRPr/>
            </a:p>
          </p:txBody>
        </p:sp>
      </p:grpSp>
      <p:grpSp>
        <p:nvGrpSpPr>
          <p:cNvPr id="8" name="Group 8"/>
          <p:cNvGrpSpPr/>
          <p:nvPr/>
        </p:nvGrpSpPr>
        <p:grpSpPr>
          <a:xfrm>
            <a:off x="1642215" y="1945247"/>
            <a:ext cx="6952131" cy="793299"/>
            <a:chOff x="0" y="0"/>
            <a:chExt cx="2130153" cy="243069"/>
          </a:xfrm>
        </p:grpSpPr>
        <p:sp>
          <p:nvSpPr>
            <p:cNvPr id="9" name="Freeform 9"/>
            <p:cNvSpPr/>
            <p:nvPr/>
          </p:nvSpPr>
          <p:spPr>
            <a:xfrm>
              <a:off x="0" y="0"/>
              <a:ext cx="2130153" cy="243069"/>
            </a:xfrm>
            <a:custGeom>
              <a:avLst/>
              <a:gdLst/>
              <a:ahLst/>
              <a:cxnLst/>
              <a:rect l="l" t="t" r="r" b="b"/>
              <a:pathLst>
                <a:path w="2130153" h="243069">
                  <a:moveTo>
                    <a:pt x="22272" y="0"/>
                  </a:moveTo>
                  <a:lnTo>
                    <a:pt x="2107881" y="0"/>
                  </a:lnTo>
                  <a:cubicBezTo>
                    <a:pt x="2113788" y="0"/>
                    <a:pt x="2119453" y="2347"/>
                    <a:pt x="2123629" y="6523"/>
                  </a:cubicBezTo>
                  <a:cubicBezTo>
                    <a:pt x="2127806" y="10700"/>
                    <a:pt x="2130153" y="16365"/>
                    <a:pt x="2130153" y="22272"/>
                  </a:cubicBezTo>
                  <a:lnTo>
                    <a:pt x="2130153" y="220797"/>
                  </a:lnTo>
                  <a:cubicBezTo>
                    <a:pt x="2130153" y="226704"/>
                    <a:pt x="2127806" y="232369"/>
                    <a:pt x="2123629" y="236546"/>
                  </a:cubicBezTo>
                  <a:cubicBezTo>
                    <a:pt x="2119453" y="240723"/>
                    <a:pt x="2113788" y="243069"/>
                    <a:pt x="2107881" y="243069"/>
                  </a:cubicBezTo>
                  <a:lnTo>
                    <a:pt x="22272" y="243069"/>
                  </a:lnTo>
                  <a:cubicBezTo>
                    <a:pt x="16365" y="243069"/>
                    <a:pt x="10700" y="240723"/>
                    <a:pt x="6523" y="236546"/>
                  </a:cubicBezTo>
                  <a:cubicBezTo>
                    <a:pt x="2347" y="232369"/>
                    <a:pt x="0" y="226704"/>
                    <a:pt x="0" y="220797"/>
                  </a:cubicBezTo>
                  <a:lnTo>
                    <a:pt x="0" y="22272"/>
                  </a:lnTo>
                  <a:cubicBezTo>
                    <a:pt x="0" y="16365"/>
                    <a:pt x="2347" y="10700"/>
                    <a:pt x="6523" y="6523"/>
                  </a:cubicBezTo>
                  <a:cubicBezTo>
                    <a:pt x="10700" y="2347"/>
                    <a:pt x="16365" y="0"/>
                    <a:pt x="22272" y="0"/>
                  </a:cubicBezTo>
                  <a:close/>
                </a:path>
              </a:pathLst>
            </a:custGeom>
            <a:gradFill rotWithShape="1">
              <a:gsLst>
                <a:gs pos="0">
                  <a:srgbClr val="CF428E">
                    <a:alpha val="100000"/>
                  </a:srgbClr>
                </a:gs>
                <a:gs pos="100000">
                  <a:srgbClr val="610876">
                    <a:alpha val="100000"/>
                  </a:srgbClr>
                </a:gs>
              </a:gsLst>
              <a:lin ang="0"/>
            </a:gradFill>
            <a:ln cap="sq">
              <a:noFill/>
              <a:prstDash val="solid"/>
              <a:miter/>
            </a:ln>
          </p:spPr>
          <p:txBody>
            <a:bodyPr/>
            <a:lstStyle/>
            <a:p>
              <a:endParaRPr lang="en-VN"/>
            </a:p>
          </p:txBody>
        </p:sp>
        <p:sp>
          <p:nvSpPr>
            <p:cNvPr id="10" name="TextBox 10"/>
            <p:cNvSpPr txBox="1"/>
            <p:nvPr/>
          </p:nvSpPr>
          <p:spPr>
            <a:xfrm>
              <a:off x="0" y="-38100"/>
              <a:ext cx="2130153" cy="281169"/>
            </a:xfrm>
            <a:prstGeom prst="rect">
              <a:avLst/>
            </a:prstGeom>
          </p:spPr>
          <p:txBody>
            <a:bodyPr lIns="43666" tIns="43666" rIns="43666" bIns="43666" rtlCol="0" anchor="ctr"/>
            <a:lstStyle/>
            <a:p>
              <a:pPr algn="ctr">
                <a:lnSpc>
                  <a:spcPts val="2660"/>
                </a:lnSpc>
              </a:pPr>
              <a:endParaRPr/>
            </a:p>
          </p:txBody>
        </p:sp>
      </p:grpSp>
      <p:sp>
        <p:nvSpPr>
          <p:cNvPr id="11" name="TextBox 11"/>
          <p:cNvSpPr txBox="1"/>
          <p:nvPr/>
        </p:nvSpPr>
        <p:spPr>
          <a:xfrm>
            <a:off x="2390146" y="2133523"/>
            <a:ext cx="5456269" cy="390525"/>
          </a:xfrm>
          <a:prstGeom prst="rect">
            <a:avLst/>
          </a:prstGeom>
        </p:spPr>
        <p:txBody>
          <a:bodyPr lIns="0" tIns="0" rIns="0" bIns="0" rtlCol="0" anchor="t">
            <a:spAutoFit/>
          </a:bodyPr>
          <a:lstStyle/>
          <a:p>
            <a:pPr algn="ctr">
              <a:lnSpc>
                <a:spcPts val="3094"/>
              </a:lnSpc>
            </a:pPr>
            <a:r>
              <a:rPr lang="en-US" sz="2578" b="1">
                <a:solidFill>
                  <a:srgbClr val="FFFFFF"/>
                </a:solidFill>
                <a:latin typeface="Muli Bold"/>
                <a:ea typeface="Muli Bold"/>
                <a:cs typeface="Muli Bold"/>
                <a:sym typeface="Muli Bold"/>
              </a:rPr>
              <a:t>THỂ CHẾ KỊP THỜI </a:t>
            </a:r>
          </a:p>
        </p:txBody>
      </p:sp>
      <p:sp>
        <p:nvSpPr>
          <p:cNvPr id="12" name="TextBox 12"/>
          <p:cNvSpPr txBox="1"/>
          <p:nvPr/>
        </p:nvSpPr>
        <p:spPr>
          <a:xfrm>
            <a:off x="1878453" y="2909995"/>
            <a:ext cx="6715893" cy="2171700"/>
          </a:xfrm>
          <a:prstGeom prst="rect">
            <a:avLst/>
          </a:prstGeom>
        </p:spPr>
        <p:txBody>
          <a:bodyPr lIns="0" tIns="0" rIns="0" bIns="0" rtlCol="0" anchor="t">
            <a:spAutoFit/>
          </a:bodyPr>
          <a:lstStyle/>
          <a:p>
            <a:pPr algn="just">
              <a:lnSpc>
                <a:spcPts val="2879"/>
              </a:lnSpc>
            </a:pPr>
            <a:r>
              <a:rPr lang="en-US" sz="2400">
                <a:solidFill>
                  <a:srgbClr val="000000"/>
                </a:solidFill>
                <a:latin typeface="Muli"/>
                <a:ea typeface="Muli"/>
                <a:cs typeface="Muli"/>
                <a:sym typeface="Muli"/>
              </a:rPr>
              <a:t>chủ trương chính sách của Đảng và Nhà nước về đổi mới, sắp xếp tổ chức bộ máy nhà nước tinh gọn, hoạt động hiệu lực, hiệu quả, đáp ứng yêu cầu xây dựng và hoàn thiện Nhà nước pháp quyền xã hội chủ nghĩa Việt Nam trong giai đoạn mới. </a:t>
            </a:r>
          </a:p>
        </p:txBody>
      </p:sp>
      <p:sp>
        <p:nvSpPr>
          <p:cNvPr id="13" name="Freeform 13"/>
          <p:cNvSpPr/>
          <p:nvPr/>
        </p:nvSpPr>
        <p:spPr>
          <a:xfrm flipH="1" flipV="1">
            <a:off x="-3175446" y="7233126"/>
            <a:ext cx="10651239" cy="7047895"/>
          </a:xfrm>
          <a:custGeom>
            <a:avLst/>
            <a:gdLst/>
            <a:ahLst/>
            <a:cxnLst/>
            <a:rect l="l" t="t" r="r" b="b"/>
            <a:pathLst>
              <a:path w="10651239" h="7047895">
                <a:moveTo>
                  <a:pt x="10651239" y="7047895"/>
                </a:moveTo>
                <a:lnTo>
                  <a:pt x="0" y="7047895"/>
                </a:lnTo>
                <a:lnTo>
                  <a:pt x="0" y="0"/>
                </a:lnTo>
                <a:lnTo>
                  <a:pt x="10651239" y="0"/>
                </a:lnTo>
                <a:lnTo>
                  <a:pt x="10651239" y="7047895"/>
                </a:lnTo>
                <a:close/>
              </a:path>
            </a:pathLst>
          </a:custGeom>
          <a:blipFill>
            <a:blip r:embed="rId3">
              <a:alphaModFix amt="14000"/>
              <a:extLst>
                <a:ext uri="{96DAC541-7B7A-43D3-8B79-37D633B846F1}">
                  <asvg:svgBlip xmlns:asvg="http://schemas.microsoft.com/office/drawing/2016/SVG/main" xmlns="" r:embed="rId4"/>
                </a:ext>
              </a:extLst>
            </a:blip>
            <a:stretch>
              <a:fillRect/>
            </a:stretch>
          </a:blipFill>
        </p:spPr>
        <p:txBody>
          <a:bodyPr/>
          <a:lstStyle/>
          <a:p>
            <a:endParaRPr lang="en-VN"/>
          </a:p>
        </p:txBody>
      </p:sp>
      <p:grpSp>
        <p:nvGrpSpPr>
          <p:cNvPr id="14" name="Group 14"/>
          <p:cNvGrpSpPr/>
          <p:nvPr/>
        </p:nvGrpSpPr>
        <p:grpSpPr>
          <a:xfrm>
            <a:off x="1838586" y="6889577"/>
            <a:ext cx="6952131" cy="2877599"/>
            <a:chOff x="0" y="0"/>
            <a:chExt cx="2130153" cy="881704"/>
          </a:xfrm>
        </p:grpSpPr>
        <p:sp>
          <p:nvSpPr>
            <p:cNvPr id="15" name="Freeform 15"/>
            <p:cNvSpPr/>
            <p:nvPr/>
          </p:nvSpPr>
          <p:spPr>
            <a:xfrm>
              <a:off x="0" y="0"/>
              <a:ext cx="2130153" cy="881705"/>
            </a:xfrm>
            <a:custGeom>
              <a:avLst/>
              <a:gdLst/>
              <a:ahLst/>
              <a:cxnLst/>
              <a:rect l="l" t="t" r="r" b="b"/>
              <a:pathLst>
                <a:path w="2130153" h="881705">
                  <a:moveTo>
                    <a:pt x="22272" y="0"/>
                  </a:moveTo>
                  <a:lnTo>
                    <a:pt x="2107881" y="0"/>
                  </a:lnTo>
                  <a:cubicBezTo>
                    <a:pt x="2113788" y="0"/>
                    <a:pt x="2119453" y="2347"/>
                    <a:pt x="2123629" y="6523"/>
                  </a:cubicBezTo>
                  <a:cubicBezTo>
                    <a:pt x="2127806" y="10700"/>
                    <a:pt x="2130153" y="16365"/>
                    <a:pt x="2130153" y="22272"/>
                  </a:cubicBezTo>
                  <a:lnTo>
                    <a:pt x="2130153" y="859432"/>
                  </a:lnTo>
                  <a:cubicBezTo>
                    <a:pt x="2130153" y="865339"/>
                    <a:pt x="2127806" y="871004"/>
                    <a:pt x="2123629" y="875181"/>
                  </a:cubicBezTo>
                  <a:cubicBezTo>
                    <a:pt x="2119453" y="879358"/>
                    <a:pt x="2113788" y="881705"/>
                    <a:pt x="2107881" y="881705"/>
                  </a:cubicBezTo>
                  <a:lnTo>
                    <a:pt x="22272" y="881705"/>
                  </a:lnTo>
                  <a:cubicBezTo>
                    <a:pt x="16365" y="881705"/>
                    <a:pt x="10700" y="879358"/>
                    <a:pt x="6523" y="875181"/>
                  </a:cubicBezTo>
                  <a:cubicBezTo>
                    <a:pt x="2347" y="871004"/>
                    <a:pt x="0" y="865339"/>
                    <a:pt x="0" y="859432"/>
                  </a:cubicBezTo>
                  <a:lnTo>
                    <a:pt x="0" y="22272"/>
                  </a:lnTo>
                  <a:cubicBezTo>
                    <a:pt x="0" y="16365"/>
                    <a:pt x="2347" y="10700"/>
                    <a:pt x="6523" y="6523"/>
                  </a:cubicBezTo>
                  <a:cubicBezTo>
                    <a:pt x="10700" y="2347"/>
                    <a:pt x="16365" y="0"/>
                    <a:pt x="22272" y="0"/>
                  </a:cubicBezTo>
                  <a:close/>
                </a:path>
              </a:pathLst>
            </a:custGeom>
            <a:solidFill>
              <a:srgbClr val="000000">
                <a:alpha val="0"/>
              </a:srgbClr>
            </a:solidFill>
            <a:ln w="47625" cap="sq">
              <a:gradFill>
                <a:gsLst>
                  <a:gs pos="0">
                    <a:srgbClr val="CF428E">
                      <a:alpha val="100000"/>
                    </a:srgbClr>
                  </a:gs>
                  <a:gs pos="100000">
                    <a:srgbClr val="610876">
                      <a:alpha val="100000"/>
                    </a:srgbClr>
                  </a:gs>
                </a:gsLst>
                <a:lin ang="0"/>
              </a:gradFill>
              <a:prstDash val="solid"/>
              <a:miter/>
            </a:ln>
          </p:spPr>
          <p:txBody>
            <a:bodyPr/>
            <a:lstStyle/>
            <a:p>
              <a:endParaRPr lang="en-VN"/>
            </a:p>
          </p:txBody>
        </p:sp>
        <p:sp>
          <p:nvSpPr>
            <p:cNvPr id="16" name="TextBox 16"/>
            <p:cNvSpPr txBox="1"/>
            <p:nvPr/>
          </p:nvSpPr>
          <p:spPr>
            <a:xfrm>
              <a:off x="0" y="-38100"/>
              <a:ext cx="2130153" cy="919804"/>
            </a:xfrm>
            <a:prstGeom prst="rect">
              <a:avLst/>
            </a:prstGeom>
          </p:spPr>
          <p:txBody>
            <a:bodyPr lIns="43666" tIns="43666" rIns="43666" bIns="43666" rtlCol="0" anchor="ctr"/>
            <a:lstStyle/>
            <a:p>
              <a:pPr algn="ctr">
                <a:lnSpc>
                  <a:spcPts val="2660"/>
                </a:lnSpc>
              </a:pPr>
              <a:endParaRPr/>
            </a:p>
          </p:txBody>
        </p:sp>
      </p:grpSp>
      <p:grpSp>
        <p:nvGrpSpPr>
          <p:cNvPr id="17" name="Group 17"/>
          <p:cNvGrpSpPr/>
          <p:nvPr/>
        </p:nvGrpSpPr>
        <p:grpSpPr>
          <a:xfrm>
            <a:off x="1838586" y="6492927"/>
            <a:ext cx="6952131" cy="793299"/>
            <a:chOff x="0" y="0"/>
            <a:chExt cx="2130153" cy="243069"/>
          </a:xfrm>
        </p:grpSpPr>
        <p:sp>
          <p:nvSpPr>
            <p:cNvPr id="18" name="Freeform 18"/>
            <p:cNvSpPr/>
            <p:nvPr/>
          </p:nvSpPr>
          <p:spPr>
            <a:xfrm>
              <a:off x="0" y="0"/>
              <a:ext cx="2130153" cy="243069"/>
            </a:xfrm>
            <a:custGeom>
              <a:avLst/>
              <a:gdLst/>
              <a:ahLst/>
              <a:cxnLst/>
              <a:rect l="l" t="t" r="r" b="b"/>
              <a:pathLst>
                <a:path w="2130153" h="243069">
                  <a:moveTo>
                    <a:pt x="22272" y="0"/>
                  </a:moveTo>
                  <a:lnTo>
                    <a:pt x="2107881" y="0"/>
                  </a:lnTo>
                  <a:cubicBezTo>
                    <a:pt x="2113788" y="0"/>
                    <a:pt x="2119453" y="2347"/>
                    <a:pt x="2123629" y="6523"/>
                  </a:cubicBezTo>
                  <a:cubicBezTo>
                    <a:pt x="2127806" y="10700"/>
                    <a:pt x="2130153" y="16365"/>
                    <a:pt x="2130153" y="22272"/>
                  </a:cubicBezTo>
                  <a:lnTo>
                    <a:pt x="2130153" y="220797"/>
                  </a:lnTo>
                  <a:cubicBezTo>
                    <a:pt x="2130153" y="226704"/>
                    <a:pt x="2127806" y="232369"/>
                    <a:pt x="2123629" y="236546"/>
                  </a:cubicBezTo>
                  <a:cubicBezTo>
                    <a:pt x="2119453" y="240723"/>
                    <a:pt x="2113788" y="243069"/>
                    <a:pt x="2107881" y="243069"/>
                  </a:cubicBezTo>
                  <a:lnTo>
                    <a:pt x="22272" y="243069"/>
                  </a:lnTo>
                  <a:cubicBezTo>
                    <a:pt x="16365" y="243069"/>
                    <a:pt x="10700" y="240723"/>
                    <a:pt x="6523" y="236546"/>
                  </a:cubicBezTo>
                  <a:cubicBezTo>
                    <a:pt x="2347" y="232369"/>
                    <a:pt x="0" y="226704"/>
                    <a:pt x="0" y="220797"/>
                  </a:cubicBezTo>
                  <a:lnTo>
                    <a:pt x="0" y="22272"/>
                  </a:lnTo>
                  <a:cubicBezTo>
                    <a:pt x="0" y="16365"/>
                    <a:pt x="2347" y="10700"/>
                    <a:pt x="6523" y="6523"/>
                  </a:cubicBezTo>
                  <a:cubicBezTo>
                    <a:pt x="10700" y="2347"/>
                    <a:pt x="16365" y="0"/>
                    <a:pt x="22272" y="0"/>
                  </a:cubicBezTo>
                  <a:close/>
                </a:path>
              </a:pathLst>
            </a:custGeom>
            <a:gradFill rotWithShape="1">
              <a:gsLst>
                <a:gs pos="0">
                  <a:srgbClr val="CF428E">
                    <a:alpha val="100000"/>
                  </a:srgbClr>
                </a:gs>
                <a:gs pos="100000">
                  <a:srgbClr val="610876">
                    <a:alpha val="100000"/>
                  </a:srgbClr>
                </a:gs>
              </a:gsLst>
              <a:lin ang="0"/>
            </a:gradFill>
            <a:ln cap="sq">
              <a:noFill/>
              <a:prstDash val="solid"/>
              <a:miter/>
            </a:ln>
          </p:spPr>
          <p:txBody>
            <a:bodyPr/>
            <a:lstStyle/>
            <a:p>
              <a:endParaRPr lang="en-VN"/>
            </a:p>
          </p:txBody>
        </p:sp>
        <p:sp>
          <p:nvSpPr>
            <p:cNvPr id="19" name="TextBox 19"/>
            <p:cNvSpPr txBox="1"/>
            <p:nvPr/>
          </p:nvSpPr>
          <p:spPr>
            <a:xfrm>
              <a:off x="0" y="-38100"/>
              <a:ext cx="2130153" cy="281169"/>
            </a:xfrm>
            <a:prstGeom prst="rect">
              <a:avLst/>
            </a:prstGeom>
          </p:spPr>
          <p:txBody>
            <a:bodyPr lIns="43666" tIns="43666" rIns="43666" bIns="43666" rtlCol="0" anchor="ctr"/>
            <a:lstStyle/>
            <a:p>
              <a:pPr algn="ctr">
                <a:lnSpc>
                  <a:spcPts val="2660"/>
                </a:lnSpc>
              </a:pPr>
              <a:endParaRPr/>
            </a:p>
          </p:txBody>
        </p:sp>
      </p:grpSp>
      <p:sp>
        <p:nvSpPr>
          <p:cNvPr id="20" name="TextBox 20"/>
          <p:cNvSpPr txBox="1"/>
          <p:nvPr/>
        </p:nvSpPr>
        <p:spPr>
          <a:xfrm>
            <a:off x="2586517" y="6694314"/>
            <a:ext cx="5456269" cy="390525"/>
          </a:xfrm>
          <a:prstGeom prst="rect">
            <a:avLst/>
          </a:prstGeom>
        </p:spPr>
        <p:txBody>
          <a:bodyPr lIns="0" tIns="0" rIns="0" bIns="0" rtlCol="0" anchor="t">
            <a:spAutoFit/>
          </a:bodyPr>
          <a:lstStyle/>
          <a:p>
            <a:pPr algn="ctr">
              <a:lnSpc>
                <a:spcPts val="3094"/>
              </a:lnSpc>
            </a:pPr>
            <a:r>
              <a:rPr lang="en-US" sz="2578" b="1">
                <a:solidFill>
                  <a:srgbClr val="FFFFFF"/>
                </a:solidFill>
                <a:latin typeface="Muli Bold"/>
                <a:ea typeface="Muli Bold"/>
                <a:cs typeface="Muli Bold"/>
                <a:sym typeface="Muli Bold"/>
              </a:rPr>
              <a:t>BẢO ĐẢM SỰ PHÙ HỢP</a:t>
            </a:r>
          </a:p>
        </p:txBody>
      </p:sp>
      <p:sp>
        <p:nvSpPr>
          <p:cNvPr id="21" name="TextBox 21"/>
          <p:cNvSpPr txBox="1"/>
          <p:nvPr/>
        </p:nvSpPr>
        <p:spPr>
          <a:xfrm>
            <a:off x="2061694" y="7470786"/>
            <a:ext cx="6532651" cy="1809750"/>
          </a:xfrm>
          <a:prstGeom prst="rect">
            <a:avLst/>
          </a:prstGeom>
        </p:spPr>
        <p:txBody>
          <a:bodyPr lIns="0" tIns="0" rIns="0" bIns="0" rtlCol="0" anchor="t">
            <a:spAutoFit/>
          </a:bodyPr>
          <a:lstStyle/>
          <a:p>
            <a:pPr algn="just">
              <a:lnSpc>
                <a:spcPts val="2879"/>
              </a:lnSpc>
            </a:pPr>
            <a:r>
              <a:rPr lang="en-US" sz="2400">
                <a:solidFill>
                  <a:srgbClr val="000000"/>
                </a:solidFill>
                <a:latin typeface="Muli"/>
                <a:ea typeface="Muli"/>
                <a:cs typeface="Muli"/>
                <a:sym typeface="Muli"/>
              </a:rPr>
              <a:t>đồng bộ và thống nhất giữa pháp luật về đất đai và các quy định của pháp luật khác có liên quan; tiếp tục cải cách thủ tục hành chính, lồng ghép các thủ tục để rút ngắn thời gian thực hiện thủ tục. </a:t>
            </a:r>
          </a:p>
        </p:txBody>
      </p:sp>
      <p:grpSp>
        <p:nvGrpSpPr>
          <p:cNvPr id="22" name="Group 22"/>
          <p:cNvGrpSpPr/>
          <p:nvPr/>
        </p:nvGrpSpPr>
        <p:grpSpPr>
          <a:xfrm>
            <a:off x="9336674" y="2328786"/>
            <a:ext cx="6958208" cy="3631459"/>
            <a:chOff x="0" y="0"/>
            <a:chExt cx="2132015" cy="1112689"/>
          </a:xfrm>
        </p:grpSpPr>
        <p:sp>
          <p:nvSpPr>
            <p:cNvPr id="23" name="Freeform 23"/>
            <p:cNvSpPr/>
            <p:nvPr/>
          </p:nvSpPr>
          <p:spPr>
            <a:xfrm>
              <a:off x="0" y="0"/>
              <a:ext cx="2132015" cy="1112689"/>
            </a:xfrm>
            <a:custGeom>
              <a:avLst/>
              <a:gdLst/>
              <a:ahLst/>
              <a:cxnLst/>
              <a:rect l="l" t="t" r="r" b="b"/>
              <a:pathLst>
                <a:path w="2132015" h="1112689">
                  <a:moveTo>
                    <a:pt x="22253" y="0"/>
                  </a:moveTo>
                  <a:lnTo>
                    <a:pt x="2109762" y="0"/>
                  </a:lnTo>
                  <a:cubicBezTo>
                    <a:pt x="2115664" y="0"/>
                    <a:pt x="2121324" y="2344"/>
                    <a:pt x="2125497" y="6518"/>
                  </a:cubicBezTo>
                  <a:cubicBezTo>
                    <a:pt x="2129670" y="10691"/>
                    <a:pt x="2132015" y="16351"/>
                    <a:pt x="2132015" y="22253"/>
                  </a:cubicBezTo>
                  <a:lnTo>
                    <a:pt x="2132015" y="1090437"/>
                  </a:lnTo>
                  <a:cubicBezTo>
                    <a:pt x="2132015" y="1096339"/>
                    <a:pt x="2129670" y="1101999"/>
                    <a:pt x="2125497" y="1106172"/>
                  </a:cubicBezTo>
                  <a:cubicBezTo>
                    <a:pt x="2121324" y="1110345"/>
                    <a:pt x="2115664" y="1112689"/>
                    <a:pt x="2109762" y="1112689"/>
                  </a:cubicBezTo>
                  <a:lnTo>
                    <a:pt x="22253" y="1112689"/>
                  </a:lnTo>
                  <a:cubicBezTo>
                    <a:pt x="16351" y="1112689"/>
                    <a:pt x="10691" y="1110345"/>
                    <a:pt x="6518" y="1106172"/>
                  </a:cubicBezTo>
                  <a:cubicBezTo>
                    <a:pt x="2344" y="1101999"/>
                    <a:pt x="0" y="1096339"/>
                    <a:pt x="0" y="1090437"/>
                  </a:cubicBezTo>
                  <a:lnTo>
                    <a:pt x="0" y="22253"/>
                  </a:lnTo>
                  <a:cubicBezTo>
                    <a:pt x="0" y="16351"/>
                    <a:pt x="2344" y="10691"/>
                    <a:pt x="6518" y="6518"/>
                  </a:cubicBezTo>
                  <a:cubicBezTo>
                    <a:pt x="10691" y="2344"/>
                    <a:pt x="16351" y="0"/>
                    <a:pt x="22253" y="0"/>
                  </a:cubicBezTo>
                  <a:close/>
                </a:path>
              </a:pathLst>
            </a:custGeom>
            <a:solidFill>
              <a:srgbClr val="000000">
                <a:alpha val="0"/>
              </a:srgbClr>
            </a:solidFill>
            <a:ln w="47625" cap="sq">
              <a:gradFill>
                <a:gsLst>
                  <a:gs pos="0">
                    <a:srgbClr val="CF428E">
                      <a:alpha val="100000"/>
                    </a:srgbClr>
                  </a:gs>
                  <a:gs pos="100000">
                    <a:srgbClr val="610876">
                      <a:alpha val="100000"/>
                    </a:srgbClr>
                  </a:gs>
                </a:gsLst>
                <a:lin ang="0"/>
              </a:gradFill>
              <a:prstDash val="solid"/>
              <a:miter/>
            </a:ln>
          </p:spPr>
          <p:txBody>
            <a:bodyPr/>
            <a:lstStyle/>
            <a:p>
              <a:endParaRPr lang="en-VN"/>
            </a:p>
          </p:txBody>
        </p:sp>
        <p:sp>
          <p:nvSpPr>
            <p:cNvPr id="24" name="TextBox 24"/>
            <p:cNvSpPr txBox="1"/>
            <p:nvPr/>
          </p:nvSpPr>
          <p:spPr>
            <a:xfrm>
              <a:off x="0" y="-38100"/>
              <a:ext cx="2132015" cy="1150789"/>
            </a:xfrm>
            <a:prstGeom prst="rect">
              <a:avLst/>
            </a:prstGeom>
          </p:spPr>
          <p:txBody>
            <a:bodyPr lIns="43666" tIns="43666" rIns="43666" bIns="43666" rtlCol="0" anchor="ctr"/>
            <a:lstStyle/>
            <a:p>
              <a:pPr algn="ctr">
                <a:lnSpc>
                  <a:spcPts val="2660"/>
                </a:lnSpc>
              </a:pPr>
              <a:endParaRPr/>
            </a:p>
          </p:txBody>
        </p:sp>
      </p:grpSp>
      <p:grpSp>
        <p:nvGrpSpPr>
          <p:cNvPr id="25" name="Group 25"/>
          <p:cNvGrpSpPr/>
          <p:nvPr/>
        </p:nvGrpSpPr>
        <p:grpSpPr>
          <a:xfrm>
            <a:off x="9336674" y="1932136"/>
            <a:ext cx="6958208" cy="793299"/>
            <a:chOff x="0" y="0"/>
            <a:chExt cx="2132015" cy="243069"/>
          </a:xfrm>
        </p:grpSpPr>
        <p:sp>
          <p:nvSpPr>
            <p:cNvPr id="26" name="Freeform 26"/>
            <p:cNvSpPr/>
            <p:nvPr/>
          </p:nvSpPr>
          <p:spPr>
            <a:xfrm>
              <a:off x="0" y="0"/>
              <a:ext cx="2132015" cy="243069"/>
            </a:xfrm>
            <a:custGeom>
              <a:avLst/>
              <a:gdLst/>
              <a:ahLst/>
              <a:cxnLst/>
              <a:rect l="l" t="t" r="r" b="b"/>
              <a:pathLst>
                <a:path w="2132015" h="243069">
                  <a:moveTo>
                    <a:pt x="22253" y="0"/>
                  </a:moveTo>
                  <a:lnTo>
                    <a:pt x="2109762" y="0"/>
                  </a:lnTo>
                  <a:cubicBezTo>
                    <a:pt x="2115664" y="0"/>
                    <a:pt x="2121324" y="2344"/>
                    <a:pt x="2125497" y="6518"/>
                  </a:cubicBezTo>
                  <a:cubicBezTo>
                    <a:pt x="2129670" y="10691"/>
                    <a:pt x="2132015" y="16351"/>
                    <a:pt x="2132015" y="22253"/>
                  </a:cubicBezTo>
                  <a:lnTo>
                    <a:pt x="2132015" y="220816"/>
                  </a:lnTo>
                  <a:cubicBezTo>
                    <a:pt x="2132015" y="226718"/>
                    <a:pt x="2129670" y="232378"/>
                    <a:pt x="2125497" y="236551"/>
                  </a:cubicBezTo>
                  <a:cubicBezTo>
                    <a:pt x="2121324" y="240725"/>
                    <a:pt x="2115664" y="243069"/>
                    <a:pt x="2109762" y="243069"/>
                  </a:cubicBezTo>
                  <a:lnTo>
                    <a:pt x="22253" y="243069"/>
                  </a:lnTo>
                  <a:cubicBezTo>
                    <a:pt x="16351" y="243069"/>
                    <a:pt x="10691" y="240725"/>
                    <a:pt x="6518" y="236551"/>
                  </a:cubicBezTo>
                  <a:cubicBezTo>
                    <a:pt x="2344" y="232378"/>
                    <a:pt x="0" y="226718"/>
                    <a:pt x="0" y="220816"/>
                  </a:cubicBezTo>
                  <a:lnTo>
                    <a:pt x="0" y="22253"/>
                  </a:lnTo>
                  <a:cubicBezTo>
                    <a:pt x="0" y="16351"/>
                    <a:pt x="2344" y="10691"/>
                    <a:pt x="6518" y="6518"/>
                  </a:cubicBezTo>
                  <a:cubicBezTo>
                    <a:pt x="10691" y="2344"/>
                    <a:pt x="16351" y="0"/>
                    <a:pt x="22253" y="0"/>
                  </a:cubicBezTo>
                  <a:close/>
                </a:path>
              </a:pathLst>
            </a:custGeom>
            <a:gradFill rotWithShape="1">
              <a:gsLst>
                <a:gs pos="0">
                  <a:srgbClr val="CF428E">
                    <a:alpha val="100000"/>
                  </a:srgbClr>
                </a:gs>
                <a:gs pos="100000">
                  <a:srgbClr val="610876">
                    <a:alpha val="100000"/>
                  </a:srgbClr>
                </a:gs>
              </a:gsLst>
              <a:lin ang="0"/>
            </a:gradFill>
            <a:ln cap="sq">
              <a:noFill/>
              <a:prstDash val="solid"/>
              <a:miter/>
            </a:ln>
          </p:spPr>
          <p:txBody>
            <a:bodyPr/>
            <a:lstStyle/>
            <a:p>
              <a:endParaRPr lang="en-VN"/>
            </a:p>
          </p:txBody>
        </p:sp>
        <p:sp>
          <p:nvSpPr>
            <p:cNvPr id="27" name="TextBox 27"/>
            <p:cNvSpPr txBox="1"/>
            <p:nvPr/>
          </p:nvSpPr>
          <p:spPr>
            <a:xfrm>
              <a:off x="0" y="-38100"/>
              <a:ext cx="2132015" cy="281169"/>
            </a:xfrm>
            <a:prstGeom prst="rect">
              <a:avLst/>
            </a:prstGeom>
          </p:spPr>
          <p:txBody>
            <a:bodyPr lIns="43666" tIns="43666" rIns="43666" bIns="43666" rtlCol="0" anchor="ctr"/>
            <a:lstStyle/>
            <a:p>
              <a:pPr algn="ctr">
                <a:lnSpc>
                  <a:spcPts val="2660"/>
                </a:lnSpc>
              </a:pPr>
              <a:endParaRPr/>
            </a:p>
          </p:txBody>
        </p:sp>
      </p:grpSp>
      <p:sp>
        <p:nvSpPr>
          <p:cNvPr id="28" name="TextBox 28"/>
          <p:cNvSpPr txBox="1"/>
          <p:nvPr/>
        </p:nvSpPr>
        <p:spPr>
          <a:xfrm>
            <a:off x="9904763" y="2133523"/>
            <a:ext cx="5619775" cy="390525"/>
          </a:xfrm>
          <a:prstGeom prst="rect">
            <a:avLst/>
          </a:prstGeom>
        </p:spPr>
        <p:txBody>
          <a:bodyPr lIns="0" tIns="0" rIns="0" bIns="0" rtlCol="0" anchor="t">
            <a:spAutoFit/>
          </a:bodyPr>
          <a:lstStyle/>
          <a:p>
            <a:pPr algn="ctr">
              <a:lnSpc>
                <a:spcPts val="3094"/>
              </a:lnSpc>
            </a:pPr>
            <a:r>
              <a:rPr lang="en-US" sz="2578" b="1">
                <a:solidFill>
                  <a:srgbClr val="FFFFFF"/>
                </a:solidFill>
                <a:latin typeface="Muli Bold"/>
                <a:ea typeface="Muli Bold"/>
                <a:cs typeface="Muli Bold"/>
                <a:sym typeface="Muli Bold"/>
              </a:rPr>
              <a:t>TẠO SỰ CHỦ ĐỘNG</a:t>
            </a:r>
          </a:p>
        </p:txBody>
      </p:sp>
      <p:sp>
        <p:nvSpPr>
          <p:cNvPr id="29" name="TextBox 29"/>
          <p:cNvSpPr txBox="1"/>
          <p:nvPr/>
        </p:nvSpPr>
        <p:spPr>
          <a:xfrm>
            <a:off x="9566469" y="2909995"/>
            <a:ext cx="6498619" cy="2583849"/>
          </a:xfrm>
          <a:prstGeom prst="rect">
            <a:avLst/>
          </a:prstGeom>
        </p:spPr>
        <p:txBody>
          <a:bodyPr lIns="0" tIns="0" rIns="0" bIns="0" rtlCol="0" anchor="t">
            <a:spAutoFit/>
          </a:bodyPr>
          <a:lstStyle/>
          <a:p>
            <a:pPr algn="just">
              <a:lnSpc>
                <a:spcPts val="2879"/>
              </a:lnSpc>
            </a:pPr>
            <a:r>
              <a:rPr lang="en-US" sz="2400">
                <a:solidFill>
                  <a:srgbClr val="000000"/>
                </a:solidFill>
                <a:latin typeface="Muli"/>
                <a:ea typeface="Muli"/>
                <a:cs typeface="Muli"/>
                <a:sym typeface="Muli"/>
              </a:rPr>
              <a:t>cho địa phương theo tinh thần </a:t>
            </a:r>
            <a:r>
              <a:rPr lang="en-US" sz="2400">
                <a:solidFill>
                  <a:srgbClr val="FF0000"/>
                </a:solidFill>
                <a:latin typeface="Muli"/>
                <a:ea typeface="Muli"/>
                <a:cs typeface="Muli"/>
                <a:sym typeface="Muli"/>
              </a:rPr>
              <a:t>“địa phương quyết, địa phương làm, địa phương chịu trách nhiệm” </a:t>
            </a:r>
            <a:r>
              <a:rPr lang="en-US" sz="2400">
                <a:solidFill>
                  <a:srgbClr val="000000"/>
                </a:solidFill>
                <a:latin typeface="Muli"/>
                <a:ea typeface="Muli"/>
                <a:cs typeface="Muli"/>
                <a:sym typeface="Muli"/>
              </a:rPr>
              <a:t>gắn với việc triển khai mô hình chính quyền địa phương 02 cấp, trong đó bảo đảm chính quyền cấp xã tinh gọn, hiệu lực, hiệu quả, gần dân, sát dân, phục vụ kịp thời lợi ích thiết thực của Nhân dân, tiết giảm chi phí.</a:t>
            </a:r>
          </a:p>
        </p:txBody>
      </p:sp>
      <p:grpSp>
        <p:nvGrpSpPr>
          <p:cNvPr id="30" name="Group 30"/>
          <p:cNvGrpSpPr/>
          <p:nvPr/>
        </p:nvGrpSpPr>
        <p:grpSpPr>
          <a:xfrm>
            <a:off x="9336674" y="6889577"/>
            <a:ext cx="7160463" cy="2877599"/>
            <a:chOff x="0" y="0"/>
            <a:chExt cx="2193986" cy="881704"/>
          </a:xfrm>
        </p:grpSpPr>
        <p:sp>
          <p:nvSpPr>
            <p:cNvPr id="31" name="Freeform 31"/>
            <p:cNvSpPr/>
            <p:nvPr/>
          </p:nvSpPr>
          <p:spPr>
            <a:xfrm>
              <a:off x="0" y="0"/>
              <a:ext cx="2193986" cy="881705"/>
            </a:xfrm>
            <a:custGeom>
              <a:avLst/>
              <a:gdLst/>
              <a:ahLst/>
              <a:cxnLst/>
              <a:rect l="l" t="t" r="r" b="b"/>
              <a:pathLst>
                <a:path w="2193986" h="881705">
                  <a:moveTo>
                    <a:pt x="21624" y="0"/>
                  </a:moveTo>
                  <a:lnTo>
                    <a:pt x="2172362" y="0"/>
                  </a:lnTo>
                  <a:cubicBezTo>
                    <a:pt x="2178097" y="0"/>
                    <a:pt x="2183598" y="2278"/>
                    <a:pt x="2187653" y="6334"/>
                  </a:cubicBezTo>
                  <a:cubicBezTo>
                    <a:pt x="2191708" y="10389"/>
                    <a:pt x="2193986" y="15889"/>
                    <a:pt x="2193986" y="21624"/>
                  </a:cubicBezTo>
                  <a:lnTo>
                    <a:pt x="2193986" y="860080"/>
                  </a:lnTo>
                  <a:cubicBezTo>
                    <a:pt x="2193986" y="865815"/>
                    <a:pt x="2191708" y="871316"/>
                    <a:pt x="2187653" y="875371"/>
                  </a:cubicBezTo>
                  <a:cubicBezTo>
                    <a:pt x="2183598" y="879426"/>
                    <a:pt x="2178097" y="881705"/>
                    <a:pt x="2172362" y="881705"/>
                  </a:cubicBezTo>
                  <a:lnTo>
                    <a:pt x="21624" y="881705"/>
                  </a:lnTo>
                  <a:cubicBezTo>
                    <a:pt x="15889" y="881705"/>
                    <a:pt x="10389" y="879426"/>
                    <a:pt x="6334" y="875371"/>
                  </a:cubicBezTo>
                  <a:cubicBezTo>
                    <a:pt x="2278" y="871316"/>
                    <a:pt x="0" y="865815"/>
                    <a:pt x="0" y="860080"/>
                  </a:cubicBezTo>
                  <a:lnTo>
                    <a:pt x="0" y="21624"/>
                  </a:lnTo>
                  <a:cubicBezTo>
                    <a:pt x="0" y="15889"/>
                    <a:pt x="2278" y="10389"/>
                    <a:pt x="6334" y="6334"/>
                  </a:cubicBezTo>
                  <a:cubicBezTo>
                    <a:pt x="10389" y="2278"/>
                    <a:pt x="15889" y="0"/>
                    <a:pt x="21624" y="0"/>
                  </a:cubicBezTo>
                  <a:close/>
                </a:path>
              </a:pathLst>
            </a:custGeom>
            <a:solidFill>
              <a:srgbClr val="000000">
                <a:alpha val="0"/>
              </a:srgbClr>
            </a:solidFill>
            <a:ln w="47625" cap="sq">
              <a:gradFill>
                <a:gsLst>
                  <a:gs pos="0">
                    <a:srgbClr val="CF428E">
                      <a:alpha val="100000"/>
                    </a:srgbClr>
                  </a:gs>
                  <a:gs pos="100000">
                    <a:srgbClr val="610876">
                      <a:alpha val="100000"/>
                    </a:srgbClr>
                  </a:gs>
                </a:gsLst>
                <a:lin ang="0"/>
              </a:gradFill>
              <a:prstDash val="solid"/>
              <a:miter/>
            </a:ln>
          </p:spPr>
          <p:txBody>
            <a:bodyPr/>
            <a:lstStyle/>
            <a:p>
              <a:endParaRPr lang="en-VN"/>
            </a:p>
          </p:txBody>
        </p:sp>
        <p:sp>
          <p:nvSpPr>
            <p:cNvPr id="32" name="TextBox 32"/>
            <p:cNvSpPr txBox="1"/>
            <p:nvPr/>
          </p:nvSpPr>
          <p:spPr>
            <a:xfrm>
              <a:off x="0" y="-38100"/>
              <a:ext cx="2193986" cy="919804"/>
            </a:xfrm>
            <a:prstGeom prst="rect">
              <a:avLst/>
            </a:prstGeom>
          </p:spPr>
          <p:txBody>
            <a:bodyPr lIns="43666" tIns="43666" rIns="43666" bIns="43666" rtlCol="0" anchor="ctr"/>
            <a:lstStyle/>
            <a:p>
              <a:pPr algn="ctr">
                <a:lnSpc>
                  <a:spcPts val="2660"/>
                </a:lnSpc>
              </a:pPr>
              <a:endParaRPr/>
            </a:p>
          </p:txBody>
        </p:sp>
      </p:grpSp>
      <p:grpSp>
        <p:nvGrpSpPr>
          <p:cNvPr id="33" name="Group 33"/>
          <p:cNvGrpSpPr/>
          <p:nvPr/>
        </p:nvGrpSpPr>
        <p:grpSpPr>
          <a:xfrm>
            <a:off x="9336674" y="6492927"/>
            <a:ext cx="7160463" cy="793299"/>
            <a:chOff x="0" y="0"/>
            <a:chExt cx="2193986" cy="243069"/>
          </a:xfrm>
        </p:grpSpPr>
        <p:sp>
          <p:nvSpPr>
            <p:cNvPr id="34" name="Freeform 34"/>
            <p:cNvSpPr/>
            <p:nvPr/>
          </p:nvSpPr>
          <p:spPr>
            <a:xfrm>
              <a:off x="0" y="0"/>
              <a:ext cx="2193986" cy="243069"/>
            </a:xfrm>
            <a:custGeom>
              <a:avLst/>
              <a:gdLst/>
              <a:ahLst/>
              <a:cxnLst/>
              <a:rect l="l" t="t" r="r" b="b"/>
              <a:pathLst>
                <a:path w="2193986" h="243069">
                  <a:moveTo>
                    <a:pt x="21624" y="0"/>
                  </a:moveTo>
                  <a:lnTo>
                    <a:pt x="2172362" y="0"/>
                  </a:lnTo>
                  <a:cubicBezTo>
                    <a:pt x="2178097" y="0"/>
                    <a:pt x="2183598" y="2278"/>
                    <a:pt x="2187653" y="6334"/>
                  </a:cubicBezTo>
                  <a:cubicBezTo>
                    <a:pt x="2191708" y="10389"/>
                    <a:pt x="2193986" y="15889"/>
                    <a:pt x="2193986" y="21624"/>
                  </a:cubicBezTo>
                  <a:lnTo>
                    <a:pt x="2193986" y="221445"/>
                  </a:lnTo>
                  <a:cubicBezTo>
                    <a:pt x="2193986" y="227180"/>
                    <a:pt x="2191708" y="232680"/>
                    <a:pt x="2187653" y="236735"/>
                  </a:cubicBezTo>
                  <a:cubicBezTo>
                    <a:pt x="2183598" y="240791"/>
                    <a:pt x="2178097" y="243069"/>
                    <a:pt x="2172362" y="243069"/>
                  </a:cubicBezTo>
                  <a:lnTo>
                    <a:pt x="21624" y="243069"/>
                  </a:lnTo>
                  <a:cubicBezTo>
                    <a:pt x="15889" y="243069"/>
                    <a:pt x="10389" y="240791"/>
                    <a:pt x="6334" y="236735"/>
                  </a:cubicBezTo>
                  <a:cubicBezTo>
                    <a:pt x="2278" y="232680"/>
                    <a:pt x="0" y="227180"/>
                    <a:pt x="0" y="221445"/>
                  </a:cubicBezTo>
                  <a:lnTo>
                    <a:pt x="0" y="21624"/>
                  </a:lnTo>
                  <a:cubicBezTo>
                    <a:pt x="0" y="15889"/>
                    <a:pt x="2278" y="10389"/>
                    <a:pt x="6334" y="6334"/>
                  </a:cubicBezTo>
                  <a:cubicBezTo>
                    <a:pt x="10389" y="2278"/>
                    <a:pt x="15889" y="0"/>
                    <a:pt x="21624" y="0"/>
                  </a:cubicBezTo>
                  <a:close/>
                </a:path>
              </a:pathLst>
            </a:custGeom>
            <a:gradFill rotWithShape="1">
              <a:gsLst>
                <a:gs pos="0">
                  <a:srgbClr val="CF428E">
                    <a:alpha val="100000"/>
                  </a:srgbClr>
                </a:gs>
                <a:gs pos="100000">
                  <a:srgbClr val="610876">
                    <a:alpha val="100000"/>
                  </a:srgbClr>
                </a:gs>
              </a:gsLst>
              <a:lin ang="0"/>
            </a:gradFill>
            <a:ln cap="sq">
              <a:noFill/>
              <a:prstDash val="solid"/>
              <a:miter/>
            </a:ln>
          </p:spPr>
          <p:txBody>
            <a:bodyPr/>
            <a:lstStyle/>
            <a:p>
              <a:endParaRPr lang="en-VN"/>
            </a:p>
          </p:txBody>
        </p:sp>
        <p:sp>
          <p:nvSpPr>
            <p:cNvPr id="35" name="TextBox 35"/>
            <p:cNvSpPr txBox="1"/>
            <p:nvPr/>
          </p:nvSpPr>
          <p:spPr>
            <a:xfrm>
              <a:off x="0" y="-38100"/>
              <a:ext cx="2193986" cy="281169"/>
            </a:xfrm>
            <a:prstGeom prst="rect">
              <a:avLst/>
            </a:prstGeom>
          </p:spPr>
          <p:txBody>
            <a:bodyPr lIns="43666" tIns="43666" rIns="43666" bIns="43666" rtlCol="0" anchor="ctr"/>
            <a:lstStyle/>
            <a:p>
              <a:pPr algn="ctr">
                <a:lnSpc>
                  <a:spcPts val="2660"/>
                </a:lnSpc>
              </a:pPr>
              <a:endParaRPr/>
            </a:p>
          </p:txBody>
        </p:sp>
      </p:grpSp>
      <p:sp>
        <p:nvSpPr>
          <p:cNvPr id="36" name="TextBox 36"/>
          <p:cNvSpPr txBox="1"/>
          <p:nvPr/>
        </p:nvSpPr>
        <p:spPr>
          <a:xfrm>
            <a:off x="10107018" y="6694314"/>
            <a:ext cx="5619775" cy="390525"/>
          </a:xfrm>
          <a:prstGeom prst="rect">
            <a:avLst/>
          </a:prstGeom>
        </p:spPr>
        <p:txBody>
          <a:bodyPr lIns="0" tIns="0" rIns="0" bIns="0" rtlCol="0" anchor="t">
            <a:spAutoFit/>
          </a:bodyPr>
          <a:lstStyle/>
          <a:p>
            <a:pPr algn="ctr">
              <a:lnSpc>
                <a:spcPts val="3094"/>
              </a:lnSpc>
            </a:pPr>
            <a:r>
              <a:rPr lang="en-US" sz="2578" b="1">
                <a:solidFill>
                  <a:srgbClr val="FFFFFF"/>
                </a:solidFill>
                <a:latin typeface="Muli Bold"/>
                <a:ea typeface="Muli Bold"/>
                <a:cs typeface="Muli Bold"/>
                <a:sym typeface="Muli Bold"/>
              </a:rPr>
              <a:t>PHÂN ĐỊNH RÕ THẨM QUYỀN </a:t>
            </a:r>
          </a:p>
        </p:txBody>
      </p:sp>
      <p:sp>
        <p:nvSpPr>
          <p:cNvPr id="37" name="TextBox 37"/>
          <p:cNvSpPr txBox="1"/>
          <p:nvPr/>
        </p:nvSpPr>
        <p:spPr>
          <a:xfrm>
            <a:off x="9771330" y="7470786"/>
            <a:ext cx="6498619" cy="2171700"/>
          </a:xfrm>
          <a:prstGeom prst="rect">
            <a:avLst/>
          </a:prstGeom>
        </p:spPr>
        <p:txBody>
          <a:bodyPr lIns="0" tIns="0" rIns="0" bIns="0" rtlCol="0" anchor="t">
            <a:spAutoFit/>
          </a:bodyPr>
          <a:lstStyle/>
          <a:p>
            <a:pPr algn="just">
              <a:lnSpc>
                <a:spcPts val="2879"/>
              </a:lnSpc>
            </a:pPr>
            <a:r>
              <a:rPr lang="en-US" sz="2400">
                <a:solidFill>
                  <a:srgbClr val="000000"/>
                </a:solidFill>
                <a:latin typeface="Muli"/>
                <a:ea typeface="Muli"/>
                <a:cs typeface="Muli"/>
                <a:sym typeface="Muli"/>
              </a:rPr>
              <a:t>giữa </a:t>
            </a:r>
            <a:r>
              <a:rPr lang="en-US" sz="2400" b="1">
                <a:solidFill>
                  <a:srgbClr val="000000"/>
                </a:solidFill>
                <a:latin typeface="Muli Bold"/>
                <a:ea typeface="Muli Bold"/>
                <a:cs typeface="Muli Bold"/>
                <a:sym typeface="Muli Bold"/>
              </a:rPr>
              <a:t>thẩm quyền chung</a:t>
            </a:r>
            <a:r>
              <a:rPr lang="en-US" sz="2400">
                <a:solidFill>
                  <a:srgbClr val="000000"/>
                </a:solidFill>
                <a:latin typeface="Muli"/>
                <a:ea typeface="Muli"/>
                <a:cs typeface="Muli"/>
                <a:sym typeface="Muli"/>
              </a:rPr>
              <a:t> của Uỷ ban nhân dân và </a:t>
            </a:r>
            <a:r>
              <a:rPr lang="en-US" sz="2400" b="1">
                <a:solidFill>
                  <a:srgbClr val="000000"/>
                </a:solidFill>
                <a:latin typeface="Muli Bold"/>
                <a:ea typeface="Muli Bold"/>
                <a:cs typeface="Muli Bold"/>
                <a:sym typeface="Muli Bold"/>
              </a:rPr>
              <a:t>thẩm quyền riêng</a:t>
            </a:r>
            <a:r>
              <a:rPr lang="en-US" sz="2400">
                <a:solidFill>
                  <a:srgbClr val="000000"/>
                </a:solidFill>
                <a:latin typeface="Muli"/>
                <a:ea typeface="Muli"/>
                <a:cs typeface="Muli"/>
                <a:sym typeface="Muli"/>
              </a:rPr>
              <a:t> của Chủ tịch Uỷ ban nhân dân phù hợp với chủ trương của Đảng, Nhà nước nhằm phát huy vai trò, trách nhiệm của người đứng đầu cơ quan, tổ chức các cấp. </a:t>
            </a:r>
          </a:p>
        </p:txBody>
      </p:sp>
      <p:sp>
        <p:nvSpPr>
          <p:cNvPr id="38" name="AutoShape 38"/>
          <p:cNvSpPr/>
          <p:nvPr/>
        </p:nvSpPr>
        <p:spPr>
          <a:xfrm>
            <a:off x="1696417" y="2857500"/>
            <a:ext cx="14583134" cy="0"/>
          </a:xfrm>
          <a:prstGeom prst="line">
            <a:avLst/>
          </a:prstGeom>
          <a:ln w="47625" cap="flat">
            <a:gradFill>
              <a:gsLst>
                <a:gs pos="0">
                  <a:srgbClr val="CF428E">
                    <a:alpha val="100000"/>
                  </a:srgbClr>
                </a:gs>
                <a:gs pos="100000">
                  <a:srgbClr val="610876">
                    <a:alpha val="100000"/>
                  </a:srgbClr>
                </a:gs>
              </a:gsLst>
              <a:lin ang="0"/>
            </a:gradFill>
            <a:prstDash val="solid"/>
            <a:headEnd type="none" w="sm" len="sm"/>
            <a:tailEnd type="none" w="sm" len="sm"/>
          </a:ln>
        </p:spPr>
        <p:txBody>
          <a:bodyPr/>
          <a:lstStyle/>
          <a:p>
            <a:endParaRPr lang="en-VN"/>
          </a:p>
        </p:txBody>
      </p:sp>
      <p:sp>
        <p:nvSpPr>
          <p:cNvPr id="39" name="AutoShape 39"/>
          <p:cNvSpPr/>
          <p:nvPr/>
        </p:nvSpPr>
        <p:spPr>
          <a:xfrm>
            <a:off x="1904478" y="7418535"/>
            <a:ext cx="14583134" cy="0"/>
          </a:xfrm>
          <a:prstGeom prst="line">
            <a:avLst/>
          </a:prstGeom>
          <a:ln w="47625" cap="flat">
            <a:gradFill>
              <a:gsLst>
                <a:gs pos="0">
                  <a:srgbClr val="CF428E">
                    <a:alpha val="100000"/>
                  </a:srgbClr>
                </a:gs>
                <a:gs pos="100000">
                  <a:srgbClr val="610876">
                    <a:alpha val="100000"/>
                  </a:srgbClr>
                </a:gs>
              </a:gsLst>
              <a:lin ang="0"/>
            </a:gradFill>
            <a:prstDash val="solid"/>
            <a:headEnd type="none" w="sm" len="sm"/>
            <a:tailEnd type="none" w="sm" len="sm"/>
          </a:ln>
        </p:spPr>
        <p:txBody>
          <a:bodyPr/>
          <a:lstStyle/>
          <a:p>
            <a:endParaRPr lang="en-VN"/>
          </a:p>
        </p:txBody>
      </p:sp>
      <p:grpSp>
        <p:nvGrpSpPr>
          <p:cNvPr id="40" name="Group 40"/>
          <p:cNvGrpSpPr/>
          <p:nvPr/>
        </p:nvGrpSpPr>
        <p:grpSpPr>
          <a:xfrm rot="-5400000">
            <a:off x="812536" y="1772885"/>
            <a:ext cx="238014" cy="238014"/>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42" name="TextBox 42"/>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grpSp>
        <p:nvGrpSpPr>
          <p:cNvPr id="43" name="Group 43"/>
          <p:cNvGrpSpPr/>
          <p:nvPr/>
        </p:nvGrpSpPr>
        <p:grpSpPr>
          <a:xfrm rot="-5400000">
            <a:off x="812536" y="1400793"/>
            <a:ext cx="238014" cy="238014"/>
            <a:chOff x="0" y="0"/>
            <a:chExt cx="812800" cy="812800"/>
          </a:xfrm>
        </p:grpSpPr>
        <p:sp>
          <p:nvSpPr>
            <p:cNvPr id="44" name="Freeform 4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45" name="TextBox 45"/>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grpSp>
        <p:nvGrpSpPr>
          <p:cNvPr id="46" name="Group 46"/>
          <p:cNvGrpSpPr/>
          <p:nvPr/>
        </p:nvGrpSpPr>
        <p:grpSpPr>
          <a:xfrm rot="-5400000">
            <a:off x="812536" y="1028700"/>
            <a:ext cx="238014" cy="238014"/>
            <a:chOff x="0" y="0"/>
            <a:chExt cx="812800" cy="812800"/>
          </a:xfrm>
        </p:grpSpPr>
        <p:sp>
          <p:nvSpPr>
            <p:cNvPr id="47"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48" name="TextBox 48"/>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grpSp>
        <p:nvGrpSpPr>
          <p:cNvPr id="49" name="Group 49"/>
          <p:cNvGrpSpPr/>
          <p:nvPr/>
        </p:nvGrpSpPr>
        <p:grpSpPr>
          <a:xfrm rot="-5400000">
            <a:off x="17237451" y="9020286"/>
            <a:ext cx="238014" cy="238014"/>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51" name="TextBox 51"/>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grpSp>
        <p:nvGrpSpPr>
          <p:cNvPr id="52" name="Group 52"/>
          <p:cNvGrpSpPr/>
          <p:nvPr/>
        </p:nvGrpSpPr>
        <p:grpSpPr>
          <a:xfrm rot="-5400000">
            <a:off x="17237451" y="8648194"/>
            <a:ext cx="238014" cy="238014"/>
            <a:chOff x="0" y="0"/>
            <a:chExt cx="812800" cy="812800"/>
          </a:xfrm>
        </p:grpSpPr>
        <p:sp>
          <p:nvSpPr>
            <p:cNvPr id="53" name="Freeform 5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54" name="TextBox 54"/>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grpSp>
        <p:nvGrpSpPr>
          <p:cNvPr id="55" name="Group 55"/>
          <p:cNvGrpSpPr/>
          <p:nvPr/>
        </p:nvGrpSpPr>
        <p:grpSpPr>
          <a:xfrm rot="-5400000">
            <a:off x="17237451" y="8276101"/>
            <a:ext cx="238014" cy="238014"/>
            <a:chOff x="0" y="0"/>
            <a:chExt cx="812800" cy="812800"/>
          </a:xfrm>
        </p:grpSpPr>
        <p:sp>
          <p:nvSpPr>
            <p:cNvPr id="56" name="Freeform 5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57" name="TextBox 57"/>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spTree>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VN"/>
          </a:p>
        </p:txBody>
      </p:sp>
      <p:grpSp>
        <p:nvGrpSpPr>
          <p:cNvPr id="18" name="Group 17">
            <a:extLst>
              <a:ext uri="{FF2B5EF4-FFF2-40B4-BE49-F238E27FC236}">
                <a16:creationId xmlns:a16="http://schemas.microsoft.com/office/drawing/2014/main" id="{4EE66F38-5640-4CDF-2D88-39B2872DE358}"/>
              </a:ext>
            </a:extLst>
          </p:cNvPr>
          <p:cNvGrpSpPr/>
          <p:nvPr/>
        </p:nvGrpSpPr>
        <p:grpSpPr>
          <a:xfrm>
            <a:off x="12649200" y="-383966"/>
            <a:ext cx="5082490" cy="11054931"/>
            <a:chOff x="10033938" y="-2532088"/>
            <a:chExt cx="7959376" cy="17312450"/>
          </a:xfrm>
        </p:grpSpPr>
        <p:grpSp>
          <p:nvGrpSpPr>
            <p:cNvPr id="3" name="Group 3"/>
            <p:cNvGrpSpPr/>
            <p:nvPr/>
          </p:nvGrpSpPr>
          <p:grpSpPr>
            <a:xfrm rot="7460911">
              <a:off x="7835074" y="9169957"/>
              <a:ext cx="8611403" cy="2609407"/>
              <a:chOff x="0" y="0"/>
              <a:chExt cx="1341176" cy="406400"/>
            </a:xfrm>
          </p:grpSpPr>
          <p:sp>
            <p:nvSpPr>
              <p:cNvPr id="4" name="Freeform 4"/>
              <p:cNvSpPr/>
              <p:nvPr/>
            </p:nvSpPr>
            <p:spPr>
              <a:xfrm>
                <a:off x="0" y="0"/>
                <a:ext cx="1341176" cy="406400"/>
              </a:xfrm>
              <a:custGeom>
                <a:avLst/>
                <a:gdLst/>
                <a:ahLst/>
                <a:cxnLst/>
                <a:rect l="l" t="t" r="r" b="b"/>
                <a:pathLst>
                  <a:path w="1341176" h="406400">
                    <a:moveTo>
                      <a:pt x="1137976" y="0"/>
                    </a:moveTo>
                    <a:cubicBezTo>
                      <a:pt x="1250200" y="0"/>
                      <a:pt x="1341176" y="90976"/>
                      <a:pt x="1341176" y="203200"/>
                    </a:cubicBezTo>
                    <a:cubicBezTo>
                      <a:pt x="1341176" y="315424"/>
                      <a:pt x="1250200" y="406400"/>
                      <a:pt x="1137976"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5" name="TextBox 5"/>
              <p:cNvSpPr txBox="1"/>
              <p:nvPr/>
            </p:nvSpPr>
            <p:spPr>
              <a:xfrm>
                <a:off x="0" y="-38100"/>
                <a:ext cx="1341176" cy="444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3355945">
              <a:off x="7324908" y="2988182"/>
              <a:ext cx="13586910" cy="2546369"/>
              <a:chOff x="0" y="0"/>
              <a:chExt cx="2168468" cy="406400"/>
            </a:xfrm>
          </p:grpSpPr>
          <p:sp>
            <p:nvSpPr>
              <p:cNvPr id="7" name="Freeform 7"/>
              <p:cNvSpPr/>
              <p:nvPr/>
            </p:nvSpPr>
            <p:spPr>
              <a:xfrm>
                <a:off x="0" y="0"/>
                <a:ext cx="2168468" cy="406400"/>
              </a:xfrm>
              <a:custGeom>
                <a:avLst/>
                <a:gdLst/>
                <a:ahLst/>
                <a:cxnLst/>
                <a:rect l="l" t="t" r="r" b="b"/>
                <a:pathLst>
                  <a:path w="2168468" h="406400">
                    <a:moveTo>
                      <a:pt x="1965268" y="0"/>
                    </a:moveTo>
                    <a:cubicBezTo>
                      <a:pt x="2077493" y="0"/>
                      <a:pt x="2168468" y="90976"/>
                      <a:pt x="2168468" y="203200"/>
                    </a:cubicBezTo>
                    <a:cubicBezTo>
                      <a:pt x="2168468" y="315424"/>
                      <a:pt x="2077493" y="406400"/>
                      <a:pt x="1965268" y="406400"/>
                    </a:cubicBezTo>
                    <a:lnTo>
                      <a:pt x="203200" y="406400"/>
                    </a:lnTo>
                    <a:cubicBezTo>
                      <a:pt x="90976" y="406400"/>
                      <a:pt x="0" y="315424"/>
                      <a:pt x="0" y="203200"/>
                    </a:cubicBezTo>
                    <a:cubicBezTo>
                      <a:pt x="0" y="90976"/>
                      <a:pt x="90976" y="0"/>
                      <a:pt x="203200" y="0"/>
                    </a:cubicBezTo>
                    <a:close/>
                  </a:path>
                </a:pathLst>
              </a:custGeom>
              <a:gradFill rotWithShape="1">
                <a:gsLst>
                  <a:gs pos="0">
                    <a:srgbClr val="CF428E">
                      <a:alpha val="100000"/>
                    </a:srgbClr>
                  </a:gs>
                  <a:gs pos="100000">
                    <a:srgbClr val="610876">
                      <a:alpha val="100000"/>
                    </a:srgbClr>
                  </a:gs>
                </a:gsLst>
                <a:lin ang="0"/>
              </a:gradFill>
            </p:spPr>
            <p:txBody>
              <a:bodyPr/>
              <a:lstStyle/>
              <a:p>
                <a:endParaRPr lang="en-VN"/>
              </a:p>
            </p:txBody>
          </p:sp>
          <p:sp>
            <p:nvSpPr>
              <p:cNvPr id="8" name="TextBox 8"/>
              <p:cNvSpPr txBox="1"/>
              <p:nvPr/>
            </p:nvSpPr>
            <p:spPr>
              <a:xfrm>
                <a:off x="0" y="-38100"/>
                <a:ext cx="2168468" cy="4445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3523470">
              <a:off x="13201267" y="9513159"/>
              <a:ext cx="238014" cy="23801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11" name="TextBox 11"/>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grpSp>
          <p:nvGrpSpPr>
            <p:cNvPr id="12" name="Group 12"/>
            <p:cNvGrpSpPr/>
            <p:nvPr/>
          </p:nvGrpSpPr>
          <p:grpSpPr>
            <a:xfrm rot="-3523470">
              <a:off x="13394440" y="9195138"/>
              <a:ext cx="238014" cy="23801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14" name="TextBox 14"/>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grpSp>
          <p:nvGrpSpPr>
            <p:cNvPr id="15" name="Group 15"/>
            <p:cNvGrpSpPr/>
            <p:nvPr/>
          </p:nvGrpSpPr>
          <p:grpSpPr>
            <a:xfrm rot="-3523470">
              <a:off x="13587614" y="8877118"/>
              <a:ext cx="238014" cy="238014"/>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17" name="TextBox 17"/>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grpSp>
          <p:nvGrpSpPr>
            <p:cNvPr id="36" name="Group 36"/>
            <p:cNvGrpSpPr/>
            <p:nvPr/>
          </p:nvGrpSpPr>
          <p:grpSpPr>
            <a:xfrm rot="-3517491">
              <a:off x="15954702" y="1227377"/>
              <a:ext cx="238014" cy="238014"/>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38" name="TextBox 38"/>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grpSp>
          <p:nvGrpSpPr>
            <p:cNvPr id="39" name="Group 39"/>
            <p:cNvGrpSpPr/>
            <p:nvPr/>
          </p:nvGrpSpPr>
          <p:grpSpPr>
            <a:xfrm rot="-3517491">
              <a:off x="16148428" y="909693"/>
              <a:ext cx="238014" cy="238014"/>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41" name="TextBox 41"/>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grpSp>
          <p:nvGrpSpPr>
            <p:cNvPr id="42" name="Group 42"/>
            <p:cNvGrpSpPr/>
            <p:nvPr/>
          </p:nvGrpSpPr>
          <p:grpSpPr>
            <a:xfrm rot="-3517491">
              <a:off x="16342154" y="592009"/>
              <a:ext cx="238014" cy="238014"/>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44" name="TextBox 44"/>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grpSp>
          <p:nvGrpSpPr>
            <p:cNvPr id="45" name="Group 45"/>
            <p:cNvGrpSpPr/>
            <p:nvPr/>
          </p:nvGrpSpPr>
          <p:grpSpPr>
            <a:xfrm rot="-3355945">
              <a:off x="11472601" y="8120953"/>
              <a:ext cx="3018606" cy="702560"/>
              <a:chOff x="0" y="0"/>
              <a:chExt cx="1746131" cy="406400"/>
            </a:xfrm>
          </p:grpSpPr>
          <p:sp>
            <p:nvSpPr>
              <p:cNvPr id="46" name="Freeform 46"/>
              <p:cNvSpPr/>
              <p:nvPr/>
            </p:nvSpPr>
            <p:spPr>
              <a:xfrm>
                <a:off x="0" y="0"/>
                <a:ext cx="1746131" cy="406400"/>
              </a:xfrm>
              <a:custGeom>
                <a:avLst/>
                <a:gdLst/>
                <a:ahLst/>
                <a:cxnLst/>
                <a:rect l="l" t="t" r="r" b="b"/>
                <a:pathLst>
                  <a:path w="1746131" h="406400">
                    <a:moveTo>
                      <a:pt x="1542931" y="0"/>
                    </a:moveTo>
                    <a:cubicBezTo>
                      <a:pt x="1655156" y="0"/>
                      <a:pt x="1746131" y="90976"/>
                      <a:pt x="1746131" y="203200"/>
                    </a:cubicBezTo>
                    <a:cubicBezTo>
                      <a:pt x="1746131" y="315424"/>
                      <a:pt x="1655156" y="406400"/>
                      <a:pt x="1542931"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47" name="TextBox 47"/>
              <p:cNvSpPr txBox="1"/>
              <p:nvPr/>
            </p:nvSpPr>
            <p:spPr>
              <a:xfrm>
                <a:off x="0" y="-38100"/>
                <a:ext cx="1746131" cy="444500"/>
              </a:xfrm>
              <a:prstGeom prst="rect">
                <a:avLst/>
              </a:prstGeom>
            </p:spPr>
            <p:txBody>
              <a:bodyPr lIns="50800" tIns="50800" rIns="50800" bIns="50800" rtlCol="0" anchor="ctr"/>
              <a:lstStyle/>
              <a:p>
                <a:pPr algn="ctr">
                  <a:lnSpc>
                    <a:spcPts val="2659"/>
                  </a:lnSpc>
                </a:pPr>
                <a:endParaRPr/>
              </a:p>
            </p:txBody>
          </p:sp>
        </p:grpSp>
        <p:grpSp>
          <p:nvGrpSpPr>
            <p:cNvPr id="48" name="Group 48"/>
            <p:cNvGrpSpPr/>
            <p:nvPr/>
          </p:nvGrpSpPr>
          <p:grpSpPr>
            <a:xfrm rot="-3355945">
              <a:off x="15707611" y="2242712"/>
              <a:ext cx="3868845" cy="702560"/>
              <a:chOff x="0" y="0"/>
              <a:chExt cx="2237958" cy="406400"/>
            </a:xfrm>
          </p:grpSpPr>
          <p:sp>
            <p:nvSpPr>
              <p:cNvPr id="49" name="Freeform 49"/>
              <p:cNvSpPr/>
              <p:nvPr/>
            </p:nvSpPr>
            <p:spPr>
              <a:xfrm>
                <a:off x="0" y="0"/>
                <a:ext cx="2237958" cy="406400"/>
              </a:xfrm>
              <a:custGeom>
                <a:avLst/>
                <a:gdLst/>
                <a:ahLst/>
                <a:cxnLst/>
                <a:rect l="l" t="t" r="r" b="b"/>
                <a:pathLst>
                  <a:path w="2237958" h="406400">
                    <a:moveTo>
                      <a:pt x="2034758" y="0"/>
                    </a:moveTo>
                    <a:cubicBezTo>
                      <a:pt x="2146982" y="0"/>
                      <a:pt x="2237958" y="90976"/>
                      <a:pt x="2237958" y="203200"/>
                    </a:cubicBezTo>
                    <a:cubicBezTo>
                      <a:pt x="2237958" y="315424"/>
                      <a:pt x="2146982" y="406400"/>
                      <a:pt x="2034758"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50" name="TextBox 50"/>
              <p:cNvSpPr txBox="1"/>
              <p:nvPr/>
            </p:nvSpPr>
            <p:spPr>
              <a:xfrm>
                <a:off x="0" y="-38100"/>
                <a:ext cx="2237958" cy="444500"/>
              </a:xfrm>
              <a:prstGeom prst="rect">
                <a:avLst/>
              </a:prstGeom>
            </p:spPr>
            <p:txBody>
              <a:bodyPr lIns="50800" tIns="50800" rIns="50800" bIns="50800" rtlCol="0" anchor="ctr"/>
              <a:lstStyle/>
              <a:p>
                <a:pPr algn="ctr">
                  <a:lnSpc>
                    <a:spcPts val="2659"/>
                  </a:lnSpc>
                </a:pPr>
                <a:endParaRPr/>
              </a:p>
            </p:txBody>
          </p:sp>
        </p:grpSp>
        <p:grpSp>
          <p:nvGrpSpPr>
            <p:cNvPr id="51" name="Group 51"/>
            <p:cNvGrpSpPr/>
            <p:nvPr/>
          </p:nvGrpSpPr>
          <p:grpSpPr>
            <a:xfrm rot="7559325">
              <a:off x="16003258" y="2713002"/>
              <a:ext cx="2039723" cy="425186"/>
              <a:chOff x="0" y="0"/>
              <a:chExt cx="1949604" cy="406400"/>
            </a:xfrm>
          </p:grpSpPr>
          <p:sp>
            <p:nvSpPr>
              <p:cNvPr id="52" name="Freeform 52"/>
              <p:cNvSpPr/>
              <p:nvPr/>
            </p:nvSpPr>
            <p:spPr>
              <a:xfrm>
                <a:off x="0" y="0"/>
                <a:ext cx="1949604" cy="406400"/>
              </a:xfrm>
              <a:custGeom>
                <a:avLst/>
                <a:gdLst/>
                <a:ahLst/>
                <a:cxnLst/>
                <a:rect l="l" t="t" r="r" b="b"/>
                <a:pathLst>
                  <a:path w="1949604" h="406400">
                    <a:moveTo>
                      <a:pt x="1746404" y="0"/>
                    </a:moveTo>
                    <a:cubicBezTo>
                      <a:pt x="1858628" y="0"/>
                      <a:pt x="1949604" y="90976"/>
                      <a:pt x="1949604" y="203200"/>
                    </a:cubicBezTo>
                    <a:cubicBezTo>
                      <a:pt x="1949604" y="315424"/>
                      <a:pt x="1858628" y="406400"/>
                      <a:pt x="1746404"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53" name="TextBox 53"/>
              <p:cNvSpPr txBox="1"/>
              <p:nvPr/>
            </p:nvSpPr>
            <p:spPr>
              <a:xfrm>
                <a:off x="0" y="-38100"/>
                <a:ext cx="1949604" cy="444500"/>
              </a:xfrm>
              <a:prstGeom prst="rect">
                <a:avLst/>
              </a:prstGeom>
            </p:spPr>
            <p:txBody>
              <a:bodyPr lIns="50800" tIns="50800" rIns="50800" bIns="50800" rtlCol="0" anchor="ctr"/>
              <a:lstStyle/>
              <a:p>
                <a:pPr algn="ctr">
                  <a:lnSpc>
                    <a:spcPts val="2659"/>
                  </a:lnSpc>
                </a:pPr>
                <a:endParaRPr/>
              </a:p>
            </p:txBody>
          </p:sp>
        </p:grpSp>
        <p:sp>
          <p:nvSpPr>
            <p:cNvPr id="54" name="Freeform 54"/>
            <p:cNvSpPr/>
            <p:nvPr/>
          </p:nvSpPr>
          <p:spPr>
            <a:xfrm>
              <a:off x="10033938" y="1485240"/>
              <a:ext cx="7499018" cy="7489644"/>
            </a:xfrm>
            <a:custGeom>
              <a:avLst/>
              <a:gdLst/>
              <a:ahLst/>
              <a:cxnLst/>
              <a:rect l="l" t="t" r="r" b="b"/>
              <a:pathLst>
                <a:path w="7499018" h="7489644">
                  <a:moveTo>
                    <a:pt x="0" y="0"/>
                  </a:moveTo>
                  <a:lnTo>
                    <a:pt x="7499017" y="0"/>
                  </a:lnTo>
                  <a:lnTo>
                    <a:pt x="7499017" y="7489643"/>
                  </a:lnTo>
                  <a:lnTo>
                    <a:pt x="0" y="7489643"/>
                  </a:lnTo>
                  <a:lnTo>
                    <a:pt x="0" y="0"/>
                  </a:lnTo>
                  <a:close/>
                </a:path>
              </a:pathLst>
            </a:custGeom>
            <a:blipFill>
              <a:blip r:embed="rId3"/>
              <a:stretch>
                <a:fillRect/>
              </a:stretch>
            </a:blipFill>
          </p:spPr>
          <p:txBody>
            <a:bodyPr/>
            <a:lstStyle/>
            <a:p>
              <a:endParaRPr lang="en-VN"/>
            </a:p>
          </p:txBody>
        </p:sp>
        <p:grpSp>
          <p:nvGrpSpPr>
            <p:cNvPr id="55" name="Group 55"/>
            <p:cNvGrpSpPr/>
            <p:nvPr/>
          </p:nvGrpSpPr>
          <p:grpSpPr>
            <a:xfrm>
              <a:off x="10335480" y="1782095"/>
              <a:ext cx="6895933" cy="6895933"/>
              <a:chOff x="0" y="0"/>
              <a:chExt cx="812800" cy="812800"/>
            </a:xfrm>
          </p:grpSpPr>
          <p:sp>
            <p:nvSpPr>
              <p:cNvPr id="56" name="Freeform 5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57" name="TextBox 5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58" name="Freeform 58"/>
            <p:cNvSpPr/>
            <p:nvPr/>
          </p:nvSpPr>
          <p:spPr>
            <a:xfrm rot="5400000">
              <a:off x="11533758" y="1096000"/>
              <a:ext cx="4499377" cy="6364058"/>
            </a:xfrm>
            <a:custGeom>
              <a:avLst/>
              <a:gdLst/>
              <a:ahLst/>
              <a:cxnLst/>
              <a:rect l="l" t="t" r="r" b="b"/>
              <a:pathLst>
                <a:path w="4499377" h="6364058">
                  <a:moveTo>
                    <a:pt x="0" y="0"/>
                  </a:moveTo>
                  <a:lnTo>
                    <a:pt x="4499377" y="0"/>
                  </a:lnTo>
                  <a:lnTo>
                    <a:pt x="4499377" y="6364058"/>
                  </a:lnTo>
                  <a:lnTo>
                    <a:pt x="0" y="6364058"/>
                  </a:lnTo>
                  <a:lnTo>
                    <a:pt x="0" y="0"/>
                  </a:lnTo>
                  <a:close/>
                </a:path>
              </a:pathLst>
            </a:custGeom>
            <a:blipFill>
              <a:blip r:embed="rId4">
                <a:extLst>
                  <a:ext uri="{96DAC541-7B7A-43D3-8B79-37D633B846F1}">
                    <asvg:svgBlip xmlns:asvg="http://schemas.microsoft.com/office/drawing/2016/SVG/main" xmlns="" r:embed="rId5"/>
                  </a:ext>
                </a:extLst>
              </a:blip>
              <a:stretch>
                <a:fillRect r="-41443"/>
              </a:stretch>
            </a:blipFill>
          </p:spPr>
          <p:txBody>
            <a:bodyPr/>
            <a:lstStyle/>
            <a:p>
              <a:endParaRPr lang="en-VN"/>
            </a:p>
          </p:txBody>
        </p:sp>
        <p:grpSp>
          <p:nvGrpSpPr>
            <p:cNvPr id="59" name="Group 59"/>
            <p:cNvGrpSpPr/>
            <p:nvPr/>
          </p:nvGrpSpPr>
          <p:grpSpPr>
            <a:xfrm>
              <a:off x="10794282" y="2195378"/>
              <a:ext cx="5978329" cy="5978329"/>
              <a:chOff x="0" y="0"/>
              <a:chExt cx="812800" cy="812800"/>
            </a:xfrm>
          </p:grpSpPr>
          <p:sp>
            <p:nvSpPr>
              <p:cNvPr id="60" name="Freeform 6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17187" r="-24931"/>
                </a:stretch>
              </a:blipFill>
              <a:ln w="190500" cap="sq">
                <a:gradFill>
                  <a:gsLst>
                    <a:gs pos="0">
                      <a:srgbClr val="CF428E">
                        <a:alpha val="100000"/>
                      </a:srgbClr>
                    </a:gs>
                    <a:gs pos="100000">
                      <a:srgbClr val="610876">
                        <a:alpha val="100000"/>
                      </a:srgbClr>
                    </a:gs>
                  </a:gsLst>
                  <a:lin ang="0"/>
                </a:gradFill>
                <a:prstDash val="solid"/>
                <a:miter/>
              </a:ln>
            </p:spPr>
            <p:txBody>
              <a:bodyPr/>
              <a:lstStyle/>
              <a:p>
                <a:endParaRPr lang="en-VN"/>
              </a:p>
            </p:txBody>
          </p:sp>
        </p:grpSp>
      </p:grpSp>
      <p:sp>
        <p:nvSpPr>
          <p:cNvPr id="61" name="Freeform 61"/>
          <p:cNvSpPr/>
          <p:nvPr/>
        </p:nvSpPr>
        <p:spPr>
          <a:xfrm rot="6552911">
            <a:off x="-1920350" y="-2495248"/>
            <a:ext cx="10651239" cy="7047895"/>
          </a:xfrm>
          <a:custGeom>
            <a:avLst/>
            <a:gdLst/>
            <a:ahLst/>
            <a:cxnLst/>
            <a:rect l="l" t="t" r="r" b="b"/>
            <a:pathLst>
              <a:path w="10651239" h="7047895">
                <a:moveTo>
                  <a:pt x="0" y="0"/>
                </a:moveTo>
                <a:lnTo>
                  <a:pt x="10651239" y="0"/>
                </a:lnTo>
                <a:lnTo>
                  <a:pt x="10651239" y="7047896"/>
                </a:lnTo>
                <a:lnTo>
                  <a:pt x="0" y="7047896"/>
                </a:lnTo>
                <a:lnTo>
                  <a:pt x="0" y="0"/>
                </a:lnTo>
                <a:close/>
              </a:path>
            </a:pathLst>
          </a:custGeom>
          <a:blipFill>
            <a:blip r:embed="rId7">
              <a:alphaModFix amt="7999"/>
              <a:extLst>
                <a:ext uri="{96DAC541-7B7A-43D3-8B79-37D633B846F1}">
                  <asvg:svgBlip xmlns:asvg="http://schemas.microsoft.com/office/drawing/2016/SVG/main" xmlns="" r:embed="rId8"/>
                </a:ext>
              </a:extLst>
            </a:blip>
            <a:stretch>
              <a:fillRect/>
            </a:stretch>
          </a:blipFill>
        </p:spPr>
        <p:txBody>
          <a:bodyPr/>
          <a:lstStyle/>
          <a:p>
            <a:endParaRPr lang="en-VN"/>
          </a:p>
        </p:txBody>
      </p:sp>
      <p:sp>
        <p:nvSpPr>
          <p:cNvPr id="62" name="Freeform 62"/>
          <p:cNvSpPr/>
          <p:nvPr/>
        </p:nvSpPr>
        <p:spPr>
          <a:xfrm>
            <a:off x="2050342" y="1750512"/>
            <a:ext cx="440948" cy="408399"/>
          </a:xfrm>
          <a:custGeom>
            <a:avLst/>
            <a:gdLst/>
            <a:ahLst/>
            <a:cxnLst/>
            <a:rect l="l" t="t" r="r" b="b"/>
            <a:pathLst>
              <a:path w="440948" h="408399">
                <a:moveTo>
                  <a:pt x="0" y="0"/>
                </a:moveTo>
                <a:lnTo>
                  <a:pt x="440948" y="0"/>
                </a:lnTo>
                <a:lnTo>
                  <a:pt x="440948" y="408399"/>
                </a:lnTo>
                <a:lnTo>
                  <a:pt x="0" y="40839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VN"/>
          </a:p>
        </p:txBody>
      </p:sp>
      <p:sp>
        <p:nvSpPr>
          <p:cNvPr id="63" name="Freeform 63"/>
          <p:cNvSpPr/>
          <p:nvPr/>
        </p:nvSpPr>
        <p:spPr>
          <a:xfrm>
            <a:off x="2050342" y="3954346"/>
            <a:ext cx="440948" cy="408399"/>
          </a:xfrm>
          <a:custGeom>
            <a:avLst/>
            <a:gdLst/>
            <a:ahLst/>
            <a:cxnLst/>
            <a:rect l="l" t="t" r="r" b="b"/>
            <a:pathLst>
              <a:path w="440948" h="408399">
                <a:moveTo>
                  <a:pt x="0" y="0"/>
                </a:moveTo>
                <a:lnTo>
                  <a:pt x="440948" y="0"/>
                </a:lnTo>
                <a:lnTo>
                  <a:pt x="440948" y="408399"/>
                </a:lnTo>
                <a:lnTo>
                  <a:pt x="0" y="40839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VN"/>
          </a:p>
        </p:txBody>
      </p:sp>
      <p:sp>
        <p:nvSpPr>
          <p:cNvPr id="64" name="Freeform 64"/>
          <p:cNvSpPr/>
          <p:nvPr/>
        </p:nvSpPr>
        <p:spPr>
          <a:xfrm>
            <a:off x="2050342" y="7752820"/>
            <a:ext cx="440948" cy="408399"/>
          </a:xfrm>
          <a:custGeom>
            <a:avLst/>
            <a:gdLst/>
            <a:ahLst/>
            <a:cxnLst/>
            <a:rect l="l" t="t" r="r" b="b"/>
            <a:pathLst>
              <a:path w="440948" h="408399">
                <a:moveTo>
                  <a:pt x="0" y="0"/>
                </a:moveTo>
                <a:lnTo>
                  <a:pt x="440948" y="0"/>
                </a:lnTo>
                <a:lnTo>
                  <a:pt x="440948" y="408399"/>
                </a:lnTo>
                <a:lnTo>
                  <a:pt x="0" y="40839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VN"/>
          </a:p>
        </p:txBody>
      </p:sp>
      <p:sp>
        <p:nvSpPr>
          <p:cNvPr id="65" name="TextBox 65"/>
          <p:cNvSpPr txBox="1"/>
          <p:nvPr/>
        </p:nvSpPr>
        <p:spPr>
          <a:xfrm>
            <a:off x="2045764" y="639364"/>
            <a:ext cx="6558890" cy="870585"/>
          </a:xfrm>
          <a:prstGeom prst="rect">
            <a:avLst/>
          </a:prstGeom>
        </p:spPr>
        <p:txBody>
          <a:bodyPr lIns="0" tIns="0" rIns="0" bIns="0" rtlCol="0" anchor="t">
            <a:spAutoFit/>
          </a:bodyPr>
          <a:lstStyle/>
          <a:p>
            <a:pPr algn="l">
              <a:lnSpc>
                <a:spcPts val="7139"/>
              </a:lnSpc>
              <a:spcBef>
                <a:spcPct val="0"/>
              </a:spcBef>
            </a:pPr>
            <a:r>
              <a:rPr lang="en-US" sz="5100" b="1">
                <a:solidFill>
                  <a:srgbClr val="610876"/>
                </a:solidFill>
                <a:latin typeface="Muli Bold"/>
                <a:ea typeface="Muli Bold"/>
                <a:cs typeface="Muli Bold"/>
                <a:sym typeface="Muli Bold"/>
              </a:rPr>
              <a:t>NGUYÊN TẮC</a:t>
            </a:r>
          </a:p>
        </p:txBody>
      </p:sp>
      <p:sp>
        <p:nvSpPr>
          <p:cNvPr id="66" name="TextBox 66"/>
          <p:cNvSpPr txBox="1"/>
          <p:nvPr/>
        </p:nvSpPr>
        <p:spPr>
          <a:xfrm>
            <a:off x="2691570" y="1773736"/>
            <a:ext cx="7975019" cy="1840056"/>
          </a:xfrm>
          <a:prstGeom prst="rect">
            <a:avLst/>
          </a:prstGeom>
        </p:spPr>
        <p:txBody>
          <a:bodyPr wrap="square" lIns="0" tIns="0" rIns="0" bIns="0" rtlCol="0" anchor="t">
            <a:spAutoFit/>
          </a:bodyPr>
          <a:lstStyle/>
          <a:p>
            <a:pPr algn="just">
              <a:lnSpc>
                <a:spcPts val="2879"/>
              </a:lnSpc>
            </a:pPr>
            <a:r>
              <a:rPr lang="en-US" sz="2399">
                <a:solidFill>
                  <a:srgbClr val="000000"/>
                </a:solidFill>
                <a:latin typeface="Muli"/>
                <a:ea typeface="Muli"/>
                <a:cs typeface="Muli"/>
                <a:sym typeface="Muli"/>
              </a:rPr>
              <a:t>Bảo đảm phù hợp với quy định của Hiến pháp; phù hợp với các nguyên tắc, quy định về phân định thẩm quyền, phân quyền, phân cấp của Luật Tổ chức Chính phủ, Luật Tổ chức chính quyền địa phương </a:t>
            </a:r>
          </a:p>
          <a:p>
            <a:pPr algn="just">
              <a:lnSpc>
                <a:spcPts val="2879"/>
              </a:lnSpc>
            </a:pPr>
            <a:endParaRPr lang="en-US" sz="2399">
              <a:solidFill>
                <a:srgbClr val="000000"/>
              </a:solidFill>
              <a:latin typeface="Muli"/>
              <a:ea typeface="Muli"/>
              <a:cs typeface="Muli"/>
              <a:sym typeface="Muli"/>
            </a:endParaRPr>
          </a:p>
        </p:txBody>
      </p:sp>
      <p:sp>
        <p:nvSpPr>
          <p:cNvPr id="67" name="TextBox 67"/>
          <p:cNvSpPr txBox="1"/>
          <p:nvPr/>
        </p:nvSpPr>
        <p:spPr>
          <a:xfrm>
            <a:off x="2691570" y="4029303"/>
            <a:ext cx="7975019" cy="3327642"/>
          </a:xfrm>
          <a:prstGeom prst="rect">
            <a:avLst/>
          </a:prstGeom>
        </p:spPr>
        <p:txBody>
          <a:bodyPr wrap="square" lIns="0" tIns="0" rIns="0" bIns="0" rtlCol="0" anchor="t">
            <a:spAutoFit/>
          </a:bodyPr>
          <a:lstStyle/>
          <a:p>
            <a:pPr algn="just">
              <a:lnSpc>
                <a:spcPts val="2879"/>
              </a:lnSpc>
            </a:pPr>
            <a:r>
              <a:rPr lang="en-US" sz="2399">
                <a:solidFill>
                  <a:srgbClr val="000000"/>
                </a:solidFill>
                <a:latin typeface="Muli"/>
                <a:ea typeface="Muli"/>
                <a:cs typeface="Muli"/>
                <a:sym typeface="Muli"/>
              </a:rPr>
              <a:t>Bảo đảm </a:t>
            </a:r>
            <a:r>
              <a:rPr lang="en-US" sz="2399">
                <a:solidFill>
                  <a:srgbClr val="FF0000"/>
                </a:solidFill>
                <a:latin typeface="Muli"/>
                <a:ea typeface="Muli"/>
                <a:cs typeface="Muli"/>
                <a:sym typeface="Muli"/>
              </a:rPr>
              <a:t>phân quyền nhiệm vụ, phân cấp triệt để</a:t>
            </a:r>
            <a:r>
              <a:rPr lang="en-US" sz="2399">
                <a:solidFill>
                  <a:srgbClr val="000000"/>
                </a:solidFill>
                <a:latin typeface="Muli"/>
                <a:ea typeface="Muli"/>
                <a:cs typeface="Muli"/>
                <a:sym typeface="Muli"/>
              </a:rPr>
              <a:t> các nhiệm vụ giữa cơ quan nhà nước ở trung ương với chính quyền địa phương, bảo đảm quyền quản lý thống nhất của Chính phủ, quyền điều hành của người đứng đầu Chính phủ đối với lĩnh vực quản lý nhà nước về đất đai và phát huy tính chủ động, sáng tạo, tự chịu trách nhiệm của chính quyền địa phương trong thực hiện nhiệm vụ quản lý nhà nước trong lĩnh vực đất đai. </a:t>
            </a:r>
          </a:p>
          <a:p>
            <a:pPr algn="l">
              <a:lnSpc>
                <a:spcPts val="2879"/>
              </a:lnSpc>
            </a:pPr>
            <a:endParaRPr lang="en-US" sz="2399">
              <a:solidFill>
                <a:srgbClr val="000000"/>
              </a:solidFill>
              <a:latin typeface="Muli"/>
              <a:ea typeface="Muli"/>
              <a:cs typeface="Muli"/>
              <a:sym typeface="Muli"/>
            </a:endParaRPr>
          </a:p>
        </p:txBody>
      </p:sp>
      <p:sp>
        <p:nvSpPr>
          <p:cNvPr id="68" name="TextBox 68"/>
          <p:cNvSpPr txBox="1"/>
          <p:nvPr/>
        </p:nvSpPr>
        <p:spPr>
          <a:xfrm>
            <a:off x="2691570" y="7776045"/>
            <a:ext cx="7985602" cy="2171700"/>
          </a:xfrm>
          <a:prstGeom prst="rect">
            <a:avLst/>
          </a:prstGeom>
        </p:spPr>
        <p:txBody>
          <a:bodyPr lIns="0" tIns="0" rIns="0" bIns="0" rtlCol="0" anchor="t">
            <a:spAutoFit/>
          </a:bodyPr>
          <a:lstStyle/>
          <a:p>
            <a:pPr algn="just">
              <a:lnSpc>
                <a:spcPts val="2879"/>
              </a:lnSpc>
            </a:pPr>
            <a:r>
              <a:rPr lang="en-US" sz="2399">
                <a:solidFill>
                  <a:srgbClr val="000000"/>
                </a:solidFill>
                <a:latin typeface="Muli"/>
                <a:ea typeface="Muli"/>
                <a:cs typeface="Muli"/>
                <a:sym typeface="Muli"/>
              </a:rPr>
              <a:t>Bảo đảm Chính phủ, Thủ tướng Chính phủ, các bộ, cơ quan ngang bộ tập trung thực hiện nhiệm vụ quản lý nhà nước ở tầm vĩ mô; xây dựng thể chế, chiến lược, quy hoạch, kế hoạch đồng bộ, thống nhất, giữ vai trò kiến tạo và tăng cường thanh tra, kiểm tra, giám sát </a:t>
            </a:r>
          </a:p>
          <a:p>
            <a:pPr algn="just">
              <a:lnSpc>
                <a:spcPts val="2879"/>
              </a:lnSpc>
            </a:pPr>
            <a:endParaRPr lang="en-US" sz="2399">
              <a:solidFill>
                <a:srgbClr val="000000"/>
              </a:solidFill>
              <a:latin typeface="Muli"/>
              <a:ea typeface="Muli"/>
              <a:cs typeface="Muli"/>
              <a:sym typeface="Muli"/>
            </a:endParaRPr>
          </a:p>
        </p:txBody>
      </p:sp>
      <p:grpSp>
        <p:nvGrpSpPr>
          <p:cNvPr id="69" name="Group 68">
            <a:extLst>
              <a:ext uri="{FF2B5EF4-FFF2-40B4-BE49-F238E27FC236}">
                <a16:creationId xmlns:a16="http://schemas.microsoft.com/office/drawing/2014/main" id="{6BE45666-B1F5-0D9B-7DAA-8FBB4AB78D95}"/>
              </a:ext>
            </a:extLst>
          </p:cNvPr>
          <p:cNvGrpSpPr/>
          <p:nvPr/>
        </p:nvGrpSpPr>
        <p:grpSpPr>
          <a:xfrm>
            <a:off x="6319172" y="7271331"/>
            <a:ext cx="982199" cy="238014"/>
            <a:chOff x="8143099" y="9800275"/>
            <a:chExt cx="982199" cy="238014"/>
          </a:xfrm>
        </p:grpSpPr>
        <p:grpSp>
          <p:nvGrpSpPr>
            <p:cNvPr id="70" name="Group 18">
              <a:extLst>
                <a:ext uri="{FF2B5EF4-FFF2-40B4-BE49-F238E27FC236}">
                  <a16:creationId xmlns:a16="http://schemas.microsoft.com/office/drawing/2014/main" id="{49357897-82D4-222A-707B-111E8D4A04B4}"/>
                </a:ext>
              </a:extLst>
            </p:cNvPr>
            <p:cNvGrpSpPr/>
            <p:nvPr/>
          </p:nvGrpSpPr>
          <p:grpSpPr>
            <a:xfrm>
              <a:off x="8143099" y="9800275"/>
              <a:ext cx="238014" cy="238014"/>
              <a:chOff x="0" y="0"/>
              <a:chExt cx="812800" cy="812800"/>
            </a:xfrm>
          </p:grpSpPr>
          <p:sp>
            <p:nvSpPr>
              <p:cNvPr id="77" name="Freeform 19">
                <a:extLst>
                  <a:ext uri="{FF2B5EF4-FFF2-40B4-BE49-F238E27FC236}">
                    <a16:creationId xmlns:a16="http://schemas.microsoft.com/office/drawing/2014/main" id="{3DF8B16F-794B-4898-67DD-8FA01A3FBA6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78" name="TextBox 20">
                <a:extLst>
                  <a:ext uri="{FF2B5EF4-FFF2-40B4-BE49-F238E27FC236}">
                    <a16:creationId xmlns:a16="http://schemas.microsoft.com/office/drawing/2014/main" id="{BCC78735-1612-CA64-DF48-769869E9515E}"/>
                  </a:ext>
                </a:extLst>
              </p:cNvPr>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grpSp>
          <p:nvGrpSpPr>
            <p:cNvPr id="71" name="Group 24">
              <a:extLst>
                <a:ext uri="{FF2B5EF4-FFF2-40B4-BE49-F238E27FC236}">
                  <a16:creationId xmlns:a16="http://schemas.microsoft.com/office/drawing/2014/main" id="{B8F46177-6AEB-E00E-46F0-DA3C10DAE072}"/>
                </a:ext>
              </a:extLst>
            </p:cNvPr>
            <p:cNvGrpSpPr/>
            <p:nvPr/>
          </p:nvGrpSpPr>
          <p:grpSpPr>
            <a:xfrm>
              <a:off x="8515191" y="9800275"/>
              <a:ext cx="238014" cy="238014"/>
              <a:chOff x="0" y="0"/>
              <a:chExt cx="812800" cy="812800"/>
            </a:xfrm>
          </p:grpSpPr>
          <p:sp>
            <p:nvSpPr>
              <p:cNvPr id="75" name="Freeform 25">
                <a:extLst>
                  <a:ext uri="{FF2B5EF4-FFF2-40B4-BE49-F238E27FC236}">
                    <a16:creationId xmlns:a16="http://schemas.microsoft.com/office/drawing/2014/main" id="{A8A939D4-0C7A-87F8-B88C-E03D7E03408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76" name="TextBox 26">
                <a:extLst>
                  <a:ext uri="{FF2B5EF4-FFF2-40B4-BE49-F238E27FC236}">
                    <a16:creationId xmlns:a16="http://schemas.microsoft.com/office/drawing/2014/main" id="{89854BF2-0C7A-B8FC-0847-1F4E6AE7C5BE}"/>
                  </a:ext>
                </a:extLst>
              </p:cNvPr>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grpSp>
          <p:nvGrpSpPr>
            <p:cNvPr id="72" name="Group 30">
              <a:extLst>
                <a:ext uri="{FF2B5EF4-FFF2-40B4-BE49-F238E27FC236}">
                  <a16:creationId xmlns:a16="http://schemas.microsoft.com/office/drawing/2014/main" id="{BE04AA93-0331-A3CE-15E6-D2C1151D0726}"/>
                </a:ext>
              </a:extLst>
            </p:cNvPr>
            <p:cNvGrpSpPr/>
            <p:nvPr/>
          </p:nvGrpSpPr>
          <p:grpSpPr>
            <a:xfrm>
              <a:off x="8887284" y="9800275"/>
              <a:ext cx="238014" cy="238014"/>
              <a:chOff x="0" y="0"/>
              <a:chExt cx="812800" cy="812800"/>
            </a:xfrm>
          </p:grpSpPr>
          <p:sp>
            <p:nvSpPr>
              <p:cNvPr id="73" name="Freeform 31">
                <a:extLst>
                  <a:ext uri="{FF2B5EF4-FFF2-40B4-BE49-F238E27FC236}">
                    <a16:creationId xmlns:a16="http://schemas.microsoft.com/office/drawing/2014/main" id="{82BE6B41-5BB0-8DB9-E5A6-5F0DAEEC25F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74" name="TextBox 32">
                <a:extLst>
                  <a:ext uri="{FF2B5EF4-FFF2-40B4-BE49-F238E27FC236}">
                    <a16:creationId xmlns:a16="http://schemas.microsoft.com/office/drawing/2014/main" id="{E345E490-DDD4-84A9-DC55-F94B86842CE4}"/>
                  </a:ext>
                </a:extLst>
              </p:cNvPr>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grpSp>
      <p:grpSp>
        <p:nvGrpSpPr>
          <p:cNvPr id="79" name="Group 78">
            <a:extLst>
              <a:ext uri="{FF2B5EF4-FFF2-40B4-BE49-F238E27FC236}">
                <a16:creationId xmlns:a16="http://schemas.microsoft.com/office/drawing/2014/main" id="{4EA858AB-A7F0-D604-94A5-4DC74902B2B5}"/>
              </a:ext>
            </a:extLst>
          </p:cNvPr>
          <p:cNvGrpSpPr/>
          <p:nvPr/>
        </p:nvGrpSpPr>
        <p:grpSpPr>
          <a:xfrm>
            <a:off x="6319172" y="3470745"/>
            <a:ext cx="982199" cy="238014"/>
            <a:chOff x="11158576" y="636567"/>
            <a:chExt cx="982199" cy="238014"/>
          </a:xfrm>
        </p:grpSpPr>
        <p:grpSp>
          <p:nvGrpSpPr>
            <p:cNvPr id="80" name="Group 21">
              <a:extLst>
                <a:ext uri="{FF2B5EF4-FFF2-40B4-BE49-F238E27FC236}">
                  <a16:creationId xmlns:a16="http://schemas.microsoft.com/office/drawing/2014/main" id="{5CDD6E9E-22AA-80D6-1CA3-B49A92ACD373}"/>
                </a:ext>
              </a:extLst>
            </p:cNvPr>
            <p:cNvGrpSpPr/>
            <p:nvPr/>
          </p:nvGrpSpPr>
          <p:grpSpPr>
            <a:xfrm>
              <a:off x="11158576" y="636567"/>
              <a:ext cx="238014" cy="238014"/>
              <a:chOff x="0" y="0"/>
              <a:chExt cx="812800" cy="812800"/>
            </a:xfrm>
          </p:grpSpPr>
          <p:sp>
            <p:nvSpPr>
              <p:cNvPr id="87" name="Freeform 22">
                <a:extLst>
                  <a:ext uri="{FF2B5EF4-FFF2-40B4-BE49-F238E27FC236}">
                    <a16:creationId xmlns:a16="http://schemas.microsoft.com/office/drawing/2014/main" id="{07195B95-2ACA-63DA-5BAE-A7EE45E4B8A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88" name="TextBox 23">
                <a:extLst>
                  <a:ext uri="{FF2B5EF4-FFF2-40B4-BE49-F238E27FC236}">
                    <a16:creationId xmlns:a16="http://schemas.microsoft.com/office/drawing/2014/main" id="{5E00F381-82C4-DA0F-69F4-FD7B8CD078DB}"/>
                  </a:ext>
                </a:extLst>
              </p:cNvPr>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grpSp>
          <p:nvGrpSpPr>
            <p:cNvPr id="81" name="Group 27">
              <a:extLst>
                <a:ext uri="{FF2B5EF4-FFF2-40B4-BE49-F238E27FC236}">
                  <a16:creationId xmlns:a16="http://schemas.microsoft.com/office/drawing/2014/main" id="{5130CF32-D46C-5D66-808A-38B3BD62A5DE}"/>
                </a:ext>
              </a:extLst>
            </p:cNvPr>
            <p:cNvGrpSpPr/>
            <p:nvPr/>
          </p:nvGrpSpPr>
          <p:grpSpPr>
            <a:xfrm>
              <a:off x="11530669" y="636567"/>
              <a:ext cx="238014" cy="238014"/>
              <a:chOff x="0" y="0"/>
              <a:chExt cx="812800" cy="812800"/>
            </a:xfrm>
          </p:grpSpPr>
          <p:sp>
            <p:nvSpPr>
              <p:cNvPr id="85" name="Freeform 28">
                <a:extLst>
                  <a:ext uri="{FF2B5EF4-FFF2-40B4-BE49-F238E27FC236}">
                    <a16:creationId xmlns:a16="http://schemas.microsoft.com/office/drawing/2014/main" id="{BDF4D3E9-35BD-73D4-32F6-43A054F14C4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86" name="TextBox 29">
                <a:extLst>
                  <a:ext uri="{FF2B5EF4-FFF2-40B4-BE49-F238E27FC236}">
                    <a16:creationId xmlns:a16="http://schemas.microsoft.com/office/drawing/2014/main" id="{2699494D-626E-7F3E-C230-F7D375D20FB7}"/>
                  </a:ext>
                </a:extLst>
              </p:cNvPr>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grpSp>
          <p:nvGrpSpPr>
            <p:cNvPr id="82" name="Group 33">
              <a:extLst>
                <a:ext uri="{FF2B5EF4-FFF2-40B4-BE49-F238E27FC236}">
                  <a16:creationId xmlns:a16="http://schemas.microsoft.com/office/drawing/2014/main" id="{14227F08-0747-EE1C-F46A-36650054CDB3}"/>
                </a:ext>
              </a:extLst>
            </p:cNvPr>
            <p:cNvGrpSpPr/>
            <p:nvPr/>
          </p:nvGrpSpPr>
          <p:grpSpPr>
            <a:xfrm>
              <a:off x="11902761" y="636567"/>
              <a:ext cx="238014" cy="238014"/>
              <a:chOff x="0" y="0"/>
              <a:chExt cx="812800" cy="812800"/>
            </a:xfrm>
          </p:grpSpPr>
          <p:sp>
            <p:nvSpPr>
              <p:cNvPr id="83" name="Freeform 34">
                <a:extLst>
                  <a:ext uri="{FF2B5EF4-FFF2-40B4-BE49-F238E27FC236}">
                    <a16:creationId xmlns:a16="http://schemas.microsoft.com/office/drawing/2014/main" id="{AD716AA1-F223-BCB6-BDEA-0EFE0B76E76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84" name="TextBox 35">
                <a:extLst>
                  <a:ext uri="{FF2B5EF4-FFF2-40B4-BE49-F238E27FC236}">
                    <a16:creationId xmlns:a16="http://schemas.microsoft.com/office/drawing/2014/main" id="{254B2706-0F2E-FFC9-546E-8360A42031B7}"/>
                  </a:ext>
                </a:extLst>
              </p:cNvPr>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grpSp>
    </p:spTree>
  </p:cSld>
  <p:clrMapOvr>
    <a:masterClrMapping/>
  </p:clrMapOvr>
  <p:transition spd="med">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Freeform 61"/>
          <p:cNvSpPr/>
          <p:nvPr/>
        </p:nvSpPr>
        <p:spPr>
          <a:xfrm rot="6552911">
            <a:off x="-1920350" y="-2495248"/>
            <a:ext cx="10651239" cy="7047895"/>
          </a:xfrm>
          <a:custGeom>
            <a:avLst/>
            <a:gdLst/>
            <a:ahLst/>
            <a:cxnLst/>
            <a:rect l="l" t="t" r="r" b="b"/>
            <a:pathLst>
              <a:path w="10651239" h="7047895">
                <a:moveTo>
                  <a:pt x="0" y="0"/>
                </a:moveTo>
                <a:lnTo>
                  <a:pt x="10651239" y="0"/>
                </a:lnTo>
                <a:lnTo>
                  <a:pt x="10651239" y="7047896"/>
                </a:lnTo>
                <a:lnTo>
                  <a:pt x="0" y="7047896"/>
                </a:lnTo>
                <a:lnTo>
                  <a:pt x="0" y="0"/>
                </a:lnTo>
                <a:close/>
              </a:path>
            </a:pathLst>
          </a:custGeom>
          <a:blipFill>
            <a:blip r:embed="rId2">
              <a:alphaModFix amt="7999"/>
              <a:extLst>
                <a:ext uri="{96DAC541-7B7A-43D3-8B79-37D633B846F1}">
                  <asvg:svgBlip xmlns:asvg="http://schemas.microsoft.com/office/drawing/2016/SVG/main" xmlns="" r:embed="rId3"/>
                </a:ext>
              </a:extLst>
            </a:blip>
            <a:stretch>
              <a:fillRect/>
            </a:stretch>
          </a:blipFill>
        </p:spPr>
        <p:txBody>
          <a:bodyPr/>
          <a:lstStyle/>
          <a:p>
            <a:endParaRPr lang="en-VN"/>
          </a:p>
        </p:txBody>
      </p:sp>
      <p:sp>
        <p:nvSpPr>
          <p:cNvPr id="62" name="Freeform 62"/>
          <p:cNvSpPr/>
          <p:nvPr/>
        </p:nvSpPr>
        <p:spPr>
          <a:xfrm>
            <a:off x="1221780" y="2091377"/>
            <a:ext cx="440948" cy="408399"/>
          </a:xfrm>
          <a:custGeom>
            <a:avLst/>
            <a:gdLst/>
            <a:ahLst/>
            <a:cxnLst/>
            <a:rect l="l" t="t" r="r" b="b"/>
            <a:pathLst>
              <a:path w="440948" h="408399">
                <a:moveTo>
                  <a:pt x="0" y="0"/>
                </a:moveTo>
                <a:lnTo>
                  <a:pt x="440949" y="0"/>
                </a:lnTo>
                <a:lnTo>
                  <a:pt x="440949" y="408400"/>
                </a:lnTo>
                <a:lnTo>
                  <a:pt x="0" y="4084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VN"/>
          </a:p>
        </p:txBody>
      </p:sp>
      <p:sp>
        <p:nvSpPr>
          <p:cNvPr id="63" name="Freeform 63"/>
          <p:cNvSpPr/>
          <p:nvPr/>
        </p:nvSpPr>
        <p:spPr>
          <a:xfrm>
            <a:off x="1221780" y="6321322"/>
            <a:ext cx="440948" cy="408399"/>
          </a:xfrm>
          <a:custGeom>
            <a:avLst/>
            <a:gdLst/>
            <a:ahLst/>
            <a:cxnLst/>
            <a:rect l="l" t="t" r="r" b="b"/>
            <a:pathLst>
              <a:path w="440948" h="408399">
                <a:moveTo>
                  <a:pt x="0" y="0"/>
                </a:moveTo>
                <a:lnTo>
                  <a:pt x="440949" y="0"/>
                </a:lnTo>
                <a:lnTo>
                  <a:pt x="440949" y="408399"/>
                </a:lnTo>
                <a:lnTo>
                  <a:pt x="0" y="40839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VN"/>
          </a:p>
        </p:txBody>
      </p:sp>
      <p:sp>
        <p:nvSpPr>
          <p:cNvPr id="64" name="TextBox 64"/>
          <p:cNvSpPr txBox="1"/>
          <p:nvPr/>
        </p:nvSpPr>
        <p:spPr>
          <a:xfrm>
            <a:off x="2045764" y="639364"/>
            <a:ext cx="6558890" cy="870585"/>
          </a:xfrm>
          <a:prstGeom prst="rect">
            <a:avLst/>
          </a:prstGeom>
        </p:spPr>
        <p:txBody>
          <a:bodyPr lIns="0" tIns="0" rIns="0" bIns="0" rtlCol="0" anchor="t">
            <a:spAutoFit/>
          </a:bodyPr>
          <a:lstStyle/>
          <a:p>
            <a:pPr algn="l">
              <a:lnSpc>
                <a:spcPts val="7139"/>
              </a:lnSpc>
              <a:spcBef>
                <a:spcPct val="0"/>
              </a:spcBef>
            </a:pPr>
            <a:r>
              <a:rPr lang="en-US" sz="5100" b="1">
                <a:solidFill>
                  <a:srgbClr val="610876"/>
                </a:solidFill>
                <a:latin typeface="Muli Bold"/>
                <a:ea typeface="Muli Bold"/>
                <a:cs typeface="Muli Bold"/>
                <a:sym typeface="Muli Bold"/>
              </a:rPr>
              <a:t>NGUYÊN TẮC</a:t>
            </a:r>
          </a:p>
        </p:txBody>
      </p:sp>
      <p:sp>
        <p:nvSpPr>
          <p:cNvPr id="65" name="TextBox 65"/>
          <p:cNvSpPr txBox="1"/>
          <p:nvPr/>
        </p:nvSpPr>
        <p:spPr>
          <a:xfrm>
            <a:off x="1863008" y="2114602"/>
            <a:ext cx="7780160" cy="2583849"/>
          </a:xfrm>
          <a:prstGeom prst="rect">
            <a:avLst/>
          </a:prstGeom>
        </p:spPr>
        <p:txBody>
          <a:bodyPr lIns="0" tIns="0" rIns="0" bIns="0" rtlCol="0" anchor="t">
            <a:spAutoFit/>
          </a:bodyPr>
          <a:lstStyle/>
          <a:p>
            <a:pPr algn="just">
              <a:lnSpc>
                <a:spcPts val="2879"/>
              </a:lnSpc>
            </a:pPr>
            <a:r>
              <a:rPr lang="en-US" sz="2399">
                <a:solidFill>
                  <a:srgbClr val="000000"/>
                </a:solidFill>
                <a:latin typeface="Muli"/>
                <a:ea typeface="Muli"/>
                <a:cs typeface="Muli"/>
                <a:sym typeface="Muli"/>
              </a:rPr>
              <a:t>Bảo đảm </a:t>
            </a:r>
            <a:r>
              <a:rPr lang="en-US" sz="2399">
                <a:solidFill>
                  <a:srgbClr val="FF0000"/>
                </a:solidFill>
                <a:latin typeface="Muli"/>
                <a:ea typeface="Muli"/>
                <a:cs typeface="Muli"/>
                <a:sym typeface="Muli"/>
              </a:rPr>
              <a:t>phân định </a:t>
            </a:r>
            <a:r>
              <a:rPr lang="en-US" sz="2399">
                <a:solidFill>
                  <a:srgbClr val="000000"/>
                </a:solidFill>
                <a:latin typeface="Muli"/>
                <a:ea typeface="Muli"/>
                <a:cs typeface="Muli"/>
                <a:sym typeface="Muli"/>
              </a:rPr>
              <a:t>rõ thẩm quyền giữa Hội đồng nhân dân, UBND, Chủ tịch UBND; phân định rõ thẩm quyền chung của UBND và thẩm quyền riêng của Chủ tịch UBND; bảo đảm phù hợp với nhiệm vụ, quyền hạn và năng lực của cơ quan, người có thẩm quyền thực hiện nhiệm vụ, quyền hạn được phân quyền, phân cấp. </a:t>
            </a:r>
          </a:p>
          <a:p>
            <a:pPr algn="just">
              <a:lnSpc>
                <a:spcPts val="2879"/>
              </a:lnSpc>
            </a:pPr>
            <a:endParaRPr lang="en-US" sz="2399">
              <a:solidFill>
                <a:srgbClr val="000000"/>
              </a:solidFill>
              <a:latin typeface="Muli"/>
              <a:ea typeface="Muli"/>
              <a:cs typeface="Muli"/>
              <a:sym typeface="Muli"/>
            </a:endParaRPr>
          </a:p>
        </p:txBody>
      </p:sp>
      <p:sp>
        <p:nvSpPr>
          <p:cNvPr id="66" name="TextBox 66"/>
          <p:cNvSpPr txBox="1"/>
          <p:nvPr/>
        </p:nvSpPr>
        <p:spPr>
          <a:xfrm>
            <a:off x="1863008" y="6101887"/>
            <a:ext cx="7652019" cy="2533650"/>
          </a:xfrm>
          <a:prstGeom prst="rect">
            <a:avLst/>
          </a:prstGeom>
        </p:spPr>
        <p:txBody>
          <a:bodyPr lIns="0" tIns="0" rIns="0" bIns="0" rtlCol="0" anchor="t">
            <a:spAutoFit/>
          </a:bodyPr>
          <a:lstStyle/>
          <a:p>
            <a:pPr algn="just">
              <a:lnSpc>
                <a:spcPts val="2879"/>
              </a:lnSpc>
            </a:pPr>
            <a:r>
              <a:rPr lang="en-US" sz="2399">
                <a:solidFill>
                  <a:srgbClr val="000000"/>
                </a:solidFill>
                <a:latin typeface="Muli"/>
                <a:ea typeface="Muli"/>
                <a:cs typeface="Muli"/>
                <a:sym typeface="Muli"/>
              </a:rPr>
              <a:t>Bảo đảm đồng bộ, tổng thể, liên thông, không bỏ sót hoặc chồng lấn, giao thoa nhiệm vụ; bảo đảm cơ sở pháp lý cho hoạt động bình thường, liên tục, thông suốt của các cơ quan; đáp ứng yêu cầu quản trị địa phương; ứng dụng khoa học, công nghệ, đổi mới sáng tạo và chuyển đổi số. </a:t>
            </a:r>
          </a:p>
          <a:p>
            <a:pPr algn="l">
              <a:lnSpc>
                <a:spcPts val="2879"/>
              </a:lnSpc>
            </a:pPr>
            <a:endParaRPr lang="en-US" sz="2399">
              <a:solidFill>
                <a:srgbClr val="000000"/>
              </a:solidFill>
              <a:latin typeface="Muli"/>
              <a:ea typeface="Muli"/>
              <a:cs typeface="Muli"/>
              <a:sym typeface="Muli"/>
            </a:endParaRPr>
          </a:p>
        </p:txBody>
      </p:sp>
      <p:grpSp>
        <p:nvGrpSpPr>
          <p:cNvPr id="67" name="Group 66">
            <a:extLst>
              <a:ext uri="{FF2B5EF4-FFF2-40B4-BE49-F238E27FC236}">
                <a16:creationId xmlns:a16="http://schemas.microsoft.com/office/drawing/2014/main" id="{5EC08C56-037B-0901-0A2D-8EA81C4543CD}"/>
              </a:ext>
            </a:extLst>
          </p:cNvPr>
          <p:cNvGrpSpPr/>
          <p:nvPr/>
        </p:nvGrpSpPr>
        <p:grpSpPr>
          <a:xfrm>
            <a:off x="4675477" y="8776659"/>
            <a:ext cx="982199" cy="238014"/>
            <a:chOff x="8143099" y="9800275"/>
            <a:chExt cx="982199" cy="238014"/>
          </a:xfrm>
        </p:grpSpPr>
        <p:grpSp>
          <p:nvGrpSpPr>
            <p:cNvPr id="68" name="Group 18">
              <a:extLst>
                <a:ext uri="{FF2B5EF4-FFF2-40B4-BE49-F238E27FC236}">
                  <a16:creationId xmlns:a16="http://schemas.microsoft.com/office/drawing/2014/main" id="{D0969F2D-887E-E562-306A-241AAEDB6C7E}"/>
                </a:ext>
              </a:extLst>
            </p:cNvPr>
            <p:cNvGrpSpPr/>
            <p:nvPr/>
          </p:nvGrpSpPr>
          <p:grpSpPr>
            <a:xfrm>
              <a:off x="8143099" y="9800275"/>
              <a:ext cx="238014" cy="238014"/>
              <a:chOff x="0" y="0"/>
              <a:chExt cx="812800" cy="812800"/>
            </a:xfrm>
          </p:grpSpPr>
          <p:sp>
            <p:nvSpPr>
              <p:cNvPr id="75" name="Freeform 19">
                <a:extLst>
                  <a:ext uri="{FF2B5EF4-FFF2-40B4-BE49-F238E27FC236}">
                    <a16:creationId xmlns:a16="http://schemas.microsoft.com/office/drawing/2014/main" id="{12CCBB91-37D3-73C0-B08E-56294143AB5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76" name="TextBox 20">
                <a:extLst>
                  <a:ext uri="{FF2B5EF4-FFF2-40B4-BE49-F238E27FC236}">
                    <a16:creationId xmlns:a16="http://schemas.microsoft.com/office/drawing/2014/main" id="{AD6B89A6-C5D2-25A3-C75F-98AF66425110}"/>
                  </a:ext>
                </a:extLst>
              </p:cNvPr>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grpSp>
          <p:nvGrpSpPr>
            <p:cNvPr id="69" name="Group 24">
              <a:extLst>
                <a:ext uri="{FF2B5EF4-FFF2-40B4-BE49-F238E27FC236}">
                  <a16:creationId xmlns:a16="http://schemas.microsoft.com/office/drawing/2014/main" id="{7A888A94-9CB7-33D5-C9C4-338425A7AB3B}"/>
                </a:ext>
              </a:extLst>
            </p:cNvPr>
            <p:cNvGrpSpPr/>
            <p:nvPr/>
          </p:nvGrpSpPr>
          <p:grpSpPr>
            <a:xfrm>
              <a:off x="8515191" y="9800275"/>
              <a:ext cx="238014" cy="238014"/>
              <a:chOff x="0" y="0"/>
              <a:chExt cx="812800" cy="812800"/>
            </a:xfrm>
          </p:grpSpPr>
          <p:sp>
            <p:nvSpPr>
              <p:cNvPr id="73" name="Freeform 25">
                <a:extLst>
                  <a:ext uri="{FF2B5EF4-FFF2-40B4-BE49-F238E27FC236}">
                    <a16:creationId xmlns:a16="http://schemas.microsoft.com/office/drawing/2014/main" id="{33211AE6-BAE1-DBBC-4594-140AC663804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74" name="TextBox 26">
                <a:extLst>
                  <a:ext uri="{FF2B5EF4-FFF2-40B4-BE49-F238E27FC236}">
                    <a16:creationId xmlns:a16="http://schemas.microsoft.com/office/drawing/2014/main" id="{7EA9311D-D1FA-EC89-CCB6-11383992C949}"/>
                  </a:ext>
                </a:extLst>
              </p:cNvPr>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grpSp>
          <p:nvGrpSpPr>
            <p:cNvPr id="70" name="Group 30">
              <a:extLst>
                <a:ext uri="{FF2B5EF4-FFF2-40B4-BE49-F238E27FC236}">
                  <a16:creationId xmlns:a16="http://schemas.microsoft.com/office/drawing/2014/main" id="{C7B15B29-3A87-6270-AA89-A1E4981D6F05}"/>
                </a:ext>
              </a:extLst>
            </p:cNvPr>
            <p:cNvGrpSpPr/>
            <p:nvPr/>
          </p:nvGrpSpPr>
          <p:grpSpPr>
            <a:xfrm>
              <a:off x="8887284" y="9800275"/>
              <a:ext cx="238014" cy="238014"/>
              <a:chOff x="0" y="0"/>
              <a:chExt cx="812800" cy="812800"/>
            </a:xfrm>
          </p:grpSpPr>
          <p:sp>
            <p:nvSpPr>
              <p:cNvPr id="71" name="Freeform 31">
                <a:extLst>
                  <a:ext uri="{FF2B5EF4-FFF2-40B4-BE49-F238E27FC236}">
                    <a16:creationId xmlns:a16="http://schemas.microsoft.com/office/drawing/2014/main" id="{EDF66987-F46F-7564-56BD-75B5A0BB200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72" name="TextBox 32">
                <a:extLst>
                  <a:ext uri="{FF2B5EF4-FFF2-40B4-BE49-F238E27FC236}">
                    <a16:creationId xmlns:a16="http://schemas.microsoft.com/office/drawing/2014/main" id="{84A138E7-838E-D175-399B-E3CF134410D0}"/>
                  </a:ext>
                </a:extLst>
              </p:cNvPr>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grpSp>
      <p:grpSp>
        <p:nvGrpSpPr>
          <p:cNvPr id="77" name="Group 76">
            <a:extLst>
              <a:ext uri="{FF2B5EF4-FFF2-40B4-BE49-F238E27FC236}">
                <a16:creationId xmlns:a16="http://schemas.microsoft.com/office/drawing/2014/main" id="{03A04969-D47F-CD59-840E-1222916B8A8C}"/>
              </a:ext>
            </a:extLst>
          </p:cNvPr>
          <p:cNvGrpSpPr/>
          <p:nvPr/>
        </p:nvGrpSpPr>
        <p:grpSpPr>
          <a:xfrm>
            <a:off x="4675477" y="4968523"/>
            <a:ext cx="982199" cy="238014"/>
            <a:chOff x="11158576" y="636567"/>
            <a:chExt cx="982199" cy="238014"/>
          </a:xfrm>
        </p:grpSpPr>
        <p:grpSp>
          <p:nvGrpSpPr>
            <p:cNvPr id="78" name="Group 21">
              <a:extLst>
                <a:ext uri="{FF2B5EF4-FFF2-40B4-BE49-F238E27FC236}">
                  <a16:creationId xmlns:a16="http://schemas.microsoft.com/office/drawing/2014/main" id="{700947D9-0D45-4392-8215-5BCA7387EBF5}"/>
                </a:ext>
              </a:extLst>
            </p:cNvPr>
            <p:cNvGrpSpPr/>
            <p:nvPr/>
          </p:nvGrpSpPr>
          <p:grpSpPr>
            <a:xfrm>
              <a:off x="11158576" y="636567"/>
              <a:ext cx="238014" cy="238014"/>
              <a:chOff x="0" y="0"/>
              <a:chExt cx="812800" cy="812800"/>
            </a:xfrm>
          </p:grpSpPr>
          <p:sp>
            <p:nvSpPr>
              <p:cNvPr id="85" name="Freeform 22">
                <a:extLst>
                  <a:ext uri="{FF2B5EF4-FFF2-40B4-BE49-F238E27FC236}">
                    <a16:creationId xmlns:a16="http://schemas.microsoft.com/office/drawing/2014/main" id="{68DFE529-AB01-F6B3-C1CE-3798546505B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86" name="TextBox 23">
                <a:extLst>
                  <a:ext uri="{FF2B5EF4-FFF2-40B4-BE49-F238E27FC236}">
                    <a16:creationId xmlns:a16="http://schemas.microsoft.com/office/drawing/2014/main" id="{3C0F70EA-02AD-71C6-3EE2-9BC96A9D6859}"/>
                  </a:ext>
                </a:extLst>
              </p:cNvPr>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grpSp>
          <p:nvGrpSpPr>
            <p:cNvPr id="79" name="Group 27">
              <a:extLst>
                <a:ext uri="{FF2B5EF4-FFF2-40B4-BE49-F238E27FC236}">
                  <a16:creationId xmlns:a16="http://schemas.microsoft.com/office/drawing/2014/main" id="{940E73C9-F90E-C5B8-5E09-2B85391120AD}"/>
                </a:ext>
              </a:extLst>
            </p:cNvPr>
            <p:cNvGrpSpPr/>
            <p:nvPr/>
          </p:nvGrpSpPr>
          <p:grpSpPr>
            <a:xfrm>
              <a:off x="11530669" y="636567"/>
              <a:ext cx="238014" cy="238014"/>
              <a:chOff x="0" y="0"/>
              <a:chExt cx="812800" cy="812800"/>
            </a:xfrm>
          </p:grpSpPr>
          <p:sp>
            <p:nvSpPr>
              <p:cNvPr id="83" name="Freeform 28">
                <a:extLst>
                  <a:ext uri="{FF2B5EF4-FFF2-40B4-BE49-F238E27FC236}">
                    <a16:creationId xmlns:a16="http://schemas.microsoft.com/office/drawing/2014/main" id="{53FEE932-0EC7-CF47-0C3E-2E107FBE1F2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84" name="TextBox 29">
                <a:extLst>
                  <a:ext uri="{FF2B5EF4-FFF2-40B4-BE49-F238E27FC236}">
                    <a16:creationId xmlns:a16="http://schemas.microsoft.com/office/drawing/2014/main" id="{6D663E47-1FE5-8D04-319E-C4821A329CA6}"/>
                  </a:ext>
                </a:extLst>
              </p:cNvPr>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grpSp>
          <p:nvGrpSpPr>
            <p:cNvPr id="80" name="Group 33">
              <a:extLst>
                <a:ext uri="{FF2B5EF4-FFF2-40B4-BE49-F238E27FC236}">
                  <a16:creationId xmlns:a16="http://schemas.microsoft.com/office/drawing/2014/main" id="{0058BFB2-4C64-12D0-837D-17A47D2786F3}"/>
                </a:ext>
              </a:extLst>
            </p:cNvPr>
            <p:cNvGrpSpPr/>
            <p:nvPr/>
          </p:nvGrpSpPr>
          <p:grpSpPr>
            <a:xfrm>
              <a:off x="11902761" y="636567"/>
              <a:ext cx="238014" cy="238014"/>
              <a:chOff x="0" y="0"/>
              <a:chExt cx="812800" cy="812800"/>
            </a:xfrm>
          </p:grpSpPr>
          <p:sp>
            <p:nvSpPr>
              <p:cNvPr id="81" name="Freeform 34">
                <a:extLst>
                  <a:ext uri="{FF2B5EF4-FFF2-40B4-BE49-F238E27FC236}">
                    <a16:creationId xmlns:a16="http://schemas.microsoft.com/office/drawing/2014/main" id="{BC62EAC5-3F07-0602-39A1-D441DD7A067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82" name="TextBox 35">
                <a:extLst>
                  <a:ext uri="{FF2B5EF4-FFF2-40B4-BE49-F238E27FC236}">
                    <a16:creationId xmlns:a16="http://schemas.microsoft.com/office/drawing/2014/main" id="{0E07B2F2-A7DA-5211-8A47-C4107C42A1EB}"/>
                  </a:ext>
                </a:extLst>
              </p:cNvPr>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grpSp>
      <p:grpSp>
        <p:nvGrpSpPr>
          <p:cNvPr id="2" name="Group 1">
            <a:extLst>
              <a:ext uri="{FF2B5EF4-FFF2-40B4-BE49-F238E27FC236}">
                <a16:creationId xmlns:a16="http://schemas.microsoft.com/office/drawing/2014/main" id="{C019A624-7083-75D5-84CD-D153016B5FFD}"/>
              </a:ext>
            </a:extLst>
          </p:cNvPr>
          <p:cNvGrpSpPr/>
          <p:nvPr/>
        </p:nvGrpSpPr>
        <p:grpSpPr>
          <a:xfrm>
            <a:off x="12649200" y="-383966"/>
            <a:ext cx="5082490" cy="11054931"/>
            <a:chOff x="10033938" y="-2532088"/>
            <a:chExt cx="7959376" cy="17312450"/>
          </a:xfrm>
        </p:grpSpPr>
        <p:grpSp>
          <p:nvGrpSpPr>
            <p:cNvPr id="18" name="Group 3">
              <a:extLst>
                <a:ext uri="{FF2B5EF4-FFF2-40B4-BE49-F238E27FC236}">
                  <a16:creationId xmlns:a16="http://schemas.microsoft.com/office/drawing/2014/main" id="{BD73882A-4AF1-8D81-5DAD-4921F0A85426}"/>
                </a:ext>
              </a:extLst>
            </p:cNvPr>
            <p:cNvGrpSpPr/>
            <p:nvPr/>
          </p:nvGrpSpPr>
          <p:grpSpPr>
            <a:xfrm rot="7460911">
              <a:off x="7835074" y="9169957"/>
              <a:ext cx="8611403" cy="2609407"/>
              <a:chOff x="0" y="0"/>
              <a:chExt cx="1341176" cy="406400"/>
            </a:xfrm>
          </p:grpSpPr>
          <p:sp>
            <p:nvSpPr>
              <p:cNvPr id="107" name="Freeform 4">
                <a:extLst>
                  <a:ext uri="{FF2B5EF4-FFF2-40B4-BE49-F238E27FC236}">
                    <a16:creationId xmlns:a16="http://schemas.microsoft.com/office/drawing/2014/main" id="{AA6A633C-79A6-0B88-5763-6DA09D7BC7CE}"/>
                  </a:ext>
                </a:extLst>
              </p:cNvPr>
              <p:cNvSpPr/>
              <p:nvPr/>
            </p:nvSpPr>
            <p:spPr>
              <a:xfrm>
                <a:off x="0" y="0"/>
                <a:ext cx="1341176" cy="406400"/>
              </a:xfrm>
              <a:custGeom>
                <a:avLst/>
                <a:gdLst/>
                <a:ahLst/>
                <a:cxnLst/>
                <a:rect l="l" t="t" r="r" b="b"/>
                <a:pathLst>
                  <a:path w="1341176" h="406400">
                    <a:moveTo>
                      <a:pt x="1137976" y="0"/>
                    </a:moveTo>
                    <a:cubicBezTo>
                      <a:pt x="1250200" y="0"/>
                      <a:pt x="1341176" y="90976"/>
                      <a:pt x="1341176" y="203200"/>
                    </a:cubicBezTo>
                    <a:cubicBezTo>
                      <a:pt x="1341176" y="315424"/>
                      <a:pt x="1250200" y="406400"/>
                      <a:pt x="1137976"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108" name="TextBox 5">
                <a:extLst>
                  <a:ext uri="{FF2B5EF4-FFF2-40B4-BE49-F238E27FC236}">
                    <a16:creationId xmlns:a16="http://schemas.microsoft.com/office/drawing/2014/main" id="{D8BA3CFC-15C0-BE86-2285-1C321559B556}"/>
                  </a:ext>
                </a:extLst>
              </p:cNvPr>
              <p:cNvSpPr txBox="1"/>
              <p:nvPr/>
            </p:nvSpPr>
            <p:spPr>
              <a:xfrm>
                <a:off x="0" y="-38100"/>
                <a:ext cx="1341176" cy="444500"/>
              </a:xfrm>
              <a:prstGeom prst="rect">
                <a:avLst/>
              </a:prstGeom>
            </p:spPr>
            <p:txBody>
              <a:bodyPr lIns="50800" tIns="50800" rIns="50800" bIns="50800" rtlCol="0" anchor="ctr"/>
              <a:lstStyle/>
              <a:p>
                <a:pPr algn="ctr">
                  <a:lnSpc>
                    <a:spcPts val="2659"/>
                  </a:lnSpc>
                </a:pPr>
                <a:endParaRPr/>
              </a:p>
            </p:txBody>
          </p:sp>
        </p:grpSp>
        <p:grpSp>
          <p:nvGrpSpPr>
            <p:cNvPr id="19" name="Group 6">
              <a:extLst>
                <a:ext uri="{FF2B5EF4-FFF2-40B4-BE49-F238E27FC236}">
                  <a16:creationId xmlns:a16="http://schemas.microsoft.com/office/drawing/2014/main" id="{F6AF2FD6-5A1A-08BB-BED8-B11E069D5395}"/>
                </a:ext>
              </a:extLst>
            </p:cNvPr>
            <p:cNvGrpSpPr/>
            <p:nvPr/>
          </p:nvGrpSpPr>
          <p:grpSpPr>
            <a:xfrm rot="-3355945">
              <a:off x="7324908" y="2988182"/>
              <a:ext cx="13586910" cy="2546369"/>
              <a:chOff x="0" y="0"/>
              <a:chExt cx="2168468" cy="406400"/>
            </a:xfrm>
          </p:grpSpPr>
          <p:sp>
            <p:nvSpPr>
              <p:cNvPr id="105" name="Freeform 7">
                <a:extLst>
                  <a:ext uri="{FF2B5EF4-FFF2-40B4-BE49-F238E27FC236}">
                    <a16:creationId xmlns:a16="http://schemas.microsoft.com/office/drawing/2014/main" id="{AC0F39B8-C193-DCFE-0684-D952AECDB0DB}"/>
                  </a:ext>
                </a:extLst>
              </p:cNvPr>
              <p:cNvSpPr/>
              <p:nvPr/>
            </p:nvSpPr>
            <p:spPr>
              <a:xfrm>
                <a:off x="0" y="0"/>
                <a:ext cx="2168468" cy="406400"/>
              </a:xfrm>
              <a:custGeom>
                <a:avLst/>
                <a:gdLst/>
                <a:ahLst/>
                <a:cxnLst/>
                <a:rect l="l" t="t" r="r" b="b"/>
                <a:pathLst>
                  <a:path w="2168468" h="406400">
                    <a:moveTo>
                      <a:pt x="1965268" y="0"/>
                    </a:moveTo>
                    <a:cubicBezTo>
                      <a:pt x="2077493" y="0"/>
                      <a:pt x="2168468" y="90976"/>
                      <a:pt x="2168468" y="203200"/>
                    </a:cubicBezTo>
                    <a:cubicBezTo>
                      <a:pt x="2168468" y="315424"/>
                      <a:pt x="2077493" y="406400"/>
                      <a:pt x="1965268" y="406400"/>
                    </a:cubicBezTo>
                    <a:lnTo>
                      <a:pt x="203200" y="406400"/>
                    </a:lnTo>
                    <a:cubicBezTo>
                      <a:pt x="90976" y="406400"/>
                      <a:pt x="0" y="315424"/>
                      <a:pt x="0" y="203200"/>
                    </a:cubicBezTo>
                    <a:cubicBezTo>
                      <a:pt x="0" y="90976"/>
                      <a:pt x="90976" y="0"/>
                      <a:pt x="203200" y="0"/>
                    </a:cubicBezTo>
                    <a:close/>
                  </a:path>
                </a:pathLst>
              </a:custGeom>
              <a:gradFill rotWithShape="1">
                <a:gsLst>
                  <a:gs pos="0">
                    <a:srgbClr val="CF428E">
                      <a:alpha val="100000"/>
                    </a:srgbClr>
                  </a:gs>
                  <a:gs pos="100000">
                    <a:srgbClr val="610876">
                      <a:alpha val="100000"/>
                    </a:srgbClr>
                  </a:gs>
                </a:gsLst>
                <a:lin ang="0"/>
              </a:gradFill>
            </p:spPr>
            <p:txBody>
              <a:bodyPr/>
              <a:lstStyle/>
              <a:p>
                <a:endParaRPr lang="en-VN"/>
              </a:p>
            </p:txBody>
          </p:sp>
          <p:sp>
            <p:nvSpPr>
              <p:cNvPr id="106" name="TextBox 8">
                <a:extLst>
                  <a:ext uri="{FF2B5EF4-FFF2-40B4-BE49-F238E27FC236}">
                    <a16:creationId xmlns:a16="http://schemas.microsoft.com/office/drawing/2014/main" id="{D40773C5-FA8E-7840-0B43-3C00068920D0}"/>
                  </a:ext>
                </a:extLst>
              </p:cNvPr>
              <p:cNvSpPr txBox="1"/>
              <p:nvPr/>
            </p:nvSpPr>
            <p:spPr>
              <a:xfrm>
                <a:off x="0" y="-38100"/>
                <a:ext cx="2168468" cy="444500"/>
              </a:xfrm>
              <a:prstGeom prst="rect">
                <a:avLst/>
              </a:prstGeom>
            </p:spPr>
            <p:txBody>
              <a:bodyPr lIns="50800" tIns="50800" rIns="50800" bIns="50800" rtlCol="0" anchor="ctr"/>
              <a:lstStyle/>
              <a:p>
                <a:pPr algn="ctr">
                  <a:lnSpc>
                    <a:spcPts val="2659"/>
                  </a:lnSpc>
                </a:pPr>
                <a:endParaRPr/>
              </a:p>
            </p:txBody>
          </p:sp>
        </p:grpSp>
        <p:grpSp>
          <p:nvGrpSpPr>
            <p:cNvPr id="20" name="Group 9">
              <a:extLst>
                <a:ext uri="{FF2B5EF4-FFF2-40B4-BE49-F238E27FC236}">
                  <a16:creationId xmlns:a16="http://schemas.microsoft.com/office/drawing/2014/main" id="{5806FCC4-E330-8901-A81D-22FD54AAF571}"/>
                </a:ext>
              </a:extLst>
            </p:cNvPr>
            <p:cNvGrpSpPr/>
            <p:nvPr/>
          </p:nvGrpSpPr>
          <p:grpSpPr>
            <a:xfrm rot="-3523470">
              <a:off x="13201267" y="9513159"/>
              <a:ext cx="238014" cy="238014"/>
              <a:chOff x="0" y="0"/>
              <a:chExt cx="812800" cy="812800"/>
            </a:xfrm>
          </p:grpSpPr>
          <p:sp>
            <p:nvSpPr>
              <p:cNvPr id="103" name="Freeform 10">
                <a:extLst>
                  <a:ext uri="{FF2B5EF4-FFF2-40B4-BE49-F238E27FC236}">
                    <a16:creationId xmlns:a16="http://schemas.microsoft.com/office/drawing/2014/main" id="{8825AE32-78C0-493B-C443-81C7B91A98E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104" name="TextBox 11">
                <a:extLst>
                  <a:ext uri="{FF2B5EF4-FFF2-40B4-BE49-F238E27FC236}">
                    <a16:creationId xmlns:a16="http://schemas.microsoft.com/office/drawing/2014/main" id="{E4C900CE-9105-6AF7-2806-1781E4E14094}"/>
                  </a:ext>
                </a:extLst>
              </p:cNvPr>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grpSp>
          <p:nvGrpSpPr>
            <p:cNvPr id="21" name="Group 12">
              <a:extLst>
                <a:ext uri="{FF2B5EF4-FFF2-40B4-BE49-F238E27FC236}">
                  <a16:creationId xmlns:a16="http://schemas.microsoft.com/office/drawing/2014/main" id="{19E2BC45-A087-B11B-E458-2CB16A906D2E}"/>
                </a:ext>
              </a:extLst>
            </p:cNvPr>
            <p:cNvGrpSpPr/>
            <p:nvPr/>
          </p:nvGrpSpPr>
          <p:grpSpPr>
            <a:xfrm rot="-3523470">
              <a:off x="13394440" y="9195138"/>
              <a:ext cx="238014" cy="238014"/>
              <a:chOff x="0" y="0"/>
              <a:chExt cx="812800" cy="812800"/>
            </a:xfrm>
          </p:grpSpPr>
          <p:sp>
            <p:nvSpPr>
              <p:cNvPr id="101" name="Freeform 13">
                <a:extLst>
                  <a:ext uri="{FF2B5EF4-FFF2-40B4-BE49-F238E27FC236}">
                    <a16:creationId xmlns:a16="http://schemas.microsoft.com/office/drawing/2014/main" id="{B6AB3A4D-CE81-FF6A-9489-1D24051C02C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102" name="TextBox 14">
                <a:extLst>
                  <a:ext uri="{FF2B5EF4-FFF2-40B4-BE49-F238E27FC236}">
                    <a16:creationId xmlns:a16="http://schemas.microsoft.com/office/drawing/2014/main" id="{D4250864-9396-4571-BB37-8CA433912099}"/>
                  </a:ext>
                </a:extLst>
              </p:cNvPr>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grpSp>
          <p:nvGrpSpPr>
            <p:cNvPr id="22" name="Group 15">
              <a:extLst>
                <a:ext uri="{FF2B5EF4-FFF2-40B4-BE49-F238E27FC236}">
                  <a16:creationId xmlns:a16="http://schemas.microsoft.com/office/drawing/2014/main" id="{2062B38F-4DF9-9B41-09CD-DD854A7832B3}"/>
                </a:ext>
              </a:extLst>
            </p:cNvPr>
            <p:cNvGrpSpPr/>
            <p:nvPr/>
          </p:nvGrpSpPr>
          <p:grpSpPr>
            <a:xfrm rot="-3523470">
              <a:off x="13587614" y="8877118"/>
              <a:ext cx="238014" cy="238014"/>
              <a:chOff x="0" y="0"/>
              <a:chExt cx="812800" cy="812800"/>
            </a:xfrm>
          </p:grpSpPr>
          <p:sp>
            <p:nvSpPr>
              <p:cNvPr id="99" name="Freeform 16">
                <a:extLst>
                  <a:ext uri="{FF2B5EF4-FFF2-40B4-BE49-F238E27FC236}">
                    <a16:creationId xmlns:a16="http://schemas.microsoft.com/office/drawing/2014/main" id="{C76A2F05-5BB3-3B7D-1B9E-9D62ACBD7E9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100" name="TextBox 17">
                <a:extLst>
                  <a:ext uri="{FF2B5EF4-FFF2-40B4-BE49-F238E27FC236}">
                    <a16:creationId xmlns:a16="http://schemas.microsoft.com/office/drawing/2014/main" id="{0D39BF85-C289-717C-0DA1-7113DC7305E0}"/>
                  </a:ext>
                </a:extLst>
              </p:cNvPr>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grpSp>
          <p:nvGrpSpPr>
            <p:cNvPr id="23" name="Group 36">
              <a:extLst>
                <a:ext uri="{FF2B5EF4-FFF2-40B4-BE49-F238E27FC236}">
                  <a16:creationId xmlns:a16="http://schemas.microsoft.com/office/drawing/2014/main" id="{8B05C174-7FA5-B438-7794-1D28E85F8E80}"/>
                </a:ext>
              </a:extLst>
            </p:cNvPr>
            <p:cNvGrpSpPr/>
            <p:nvPr/>
          </p:nvGrpSpPr>
          <p:grpSpPr>
            <a:xfrm rot="-3517491">
              <a:off x="15954702" y="1227377"/>
              <a:ext cx="238014" cy="238014"/>
              <a:chOff x="0" y="0"/>
              <a:chExt cx="812800" cy="812800"/>
            </a:xfrm>
          </p:grpSpPr>
          <p:sp>
            <p:nvSpPr>
              <p:cNvPr id="97" name="Freeform 37">
                <a:extLst>
                  <a:ext uri="{FF2B5EF4-FFF2-40B4-BE49-F238E27FC236}">
                    <a16:creationId xmlns:a16="http://schemas.microsoft.com/office/drawing/2014/main" id="{3B409A97-B424-96B5-61F9-24ADCDDB5B0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98" name="TextBox 38">
                <a:extLst>
                  <a:ext uri="{FF2B5EF4-FFF2-40B4-BE49-F238E27FC236}">
                    <a16:creationId xmlns:a16="http://schemas.microsoft.com/office/drawing/2014/main" id="{985A5531-0087-B06D-4BCA-358745C6BCFA}"/>
                  </a:ext>
                </a:extLst>
              </p:cNvPr>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grpSp>
          <p:nvGrpSpPr>
            <p:cNvPr id="24" name="Group 39">
              <a:extLst>
                <a:ext uri="{FF2B5EF4-FFF2-40B4-BE49-F238E27FC236}">
                  <a16:creationId xmlns:a16="http://schemas.microsoft.com/office/drawing/2014/main" id="{215B7E21-B901-4A10-B499-04E2BEE8B4AC}"/>
                </a:ext>
              </a:extLst>
            </p:cNvPr>
            <p:cNvGrpSpPr/>
            <p:nvPr/>
          </p:nvGrpSpPr>
          <p:grpSpPr>
            <a:xfrm rot="-3517491">
              <a:off x="16148428" y="909693"/>
              <a:ext cx="238014" cy="238014"/>
              <a:chOff x="0" y="0"/>
              <a:chExt cx="812800" cy="812800"/>
            </a:xfrm>
          </p:grpSpPr>
          <p:sp>
            <p:nvSpPr>
              <p:cNvPr id="95" name="Freeform 40">
                <a:extLst>
                  <a:ext uri="{FF2B5EF4-FFF2-40B4-BE49-F238E27FC236}">
                    <a16:creationId xmlns:a16="http://schemas.microsoft.com/office/drawing/2014/main" id="{5AA98DBE-C10A-88CE-8373-3AB23872A5C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96" name="TextBox 41">
                <a:extLst>
                  <a:ext uri="{FF2B5EF4-FFF2-40B4-BE49-F238E27FC236}">
                    <a16:creationId xmlns:a16="http://schemas.microsoft.com/office/drawing/2014/main" id="{ECA2BC1D-881E-BB1E-59EB-E7C42D4A3DA2}"/>
                  </a:ext>
                </a:extLst>
              </p:cNvPr>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grpSp>
          <p:nvGrpSpPr>
            <p:cNvPr id="25" name="Group 42">
              <a:extLst>
                <a:ext uri="{FF2B5EF4-FFF2-40B4-BE49-F238E27FC236}">
                  <a16:creationId xmlns:a16="http://schemas.microsoft.com/office/drawing/2014/main" id="{9853D0B7-4164-AAB4-44EC-310B4774D200}"/>
                </a:ext>
              </a:extLst>
            </p:cNvPr>
            <p:cNvGrpSpPr/>
            <p:nvPr/>
          </p:nvGrpSpPr>
          <p:grpSpPr>
            <a:xfrm rot="-3517491">
              <a:off x="16342154" y="592009"/>
              <a:ext cx="238014" cy="238014"/>
              <a:chOff x="0" y="0"/>
              <a:chExt cx="812800" cy="812800"/>
            </a:xfrm>
          </p:grpSpPr>
          <p:sp>
            <p:nvSpPr>
              <p:cNvPr id="93" name="Freeform 43">
                <a:extLst>
                  <a:ext uri="{FF2B5EF4-FFF2-40B4-BE49-F238E27FC236}">
                    <a16:creationId xmlns:a16="http://schemas.microsoft.com/office/drawing/2014/main" id="{FBCB86A1-DA26-7641-AF6B-B455E92341E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94" name="TextBox 44">
                <a:extLst>
                  <a:ext uri="{FF2B5EF4-FFF2-40B4-BE49-F238E27FC236}">
                    <a16:creationId xmlns:a16="http://schemas.microsoft.com/office/drawing/2014/main" id="{B88D3109-34E8-838B-0C07-AEE23894AFCD}"/>
                  </a:ext>
                </a:extLst>
              </p:cNvPr>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grpSp>
          <p:nvGrpSpPr>
            <p:cNvPr id="26" name="Group 45">
              <a:extLst>
                <a:ext uri="{FF2B5EF4-FFF2-40B4-BE49-F238E27FC236}">
                  <a16:creationId xmlns:a16="http://schemas.microsoft.com/office/drawing/2014/main" id="{AF7BEABA-3379-2183-86B7-C255B11EED59}"/>
                </a:ext>
              </a:extLst>
            </p:cNvPr>
            <p:cNvGrpSpPr/>
            <p:nvPr/>
          </p:nvGrpSpPr>
          <p:grpSpPr>
            <a:xfrm rot="-3355945">
              <a:off x="11472601" y="8120953"/>
              <a:ext cx="3018606" cy="702560"/>
              <a:chOff x="0" y="0"/>
              <a:chExt cx="1746131" cy="406400"/>
            </a:xfrm>
          </p:grpSpPr>
          <p:sp>
            <p:nvSpPr>
              <p:cNvPr id="91" name="Freeform 46">
                <a:extLst>
                  <a:ext uri="{FF2B5EF4-FFF2-40B4-BE49-F238E27FC236}">
                    <a16:creationId xmlns:a16="http://schemas.microsoft.com/office/drawing/2014/main" id="{DDB91F05-FAB2-FAE5-BB51-2FCF1BE2B5E7}"/>
                  </a:ext>
                </a:extLst>
              </p:cNvPr>
              <p:cNvSpPr/>
              <p:nvPr/>
            </p:nvSpPr>
            <p:spPr>
              <a:xfrm>
                <a:off x="0" y="0"/>
                <a:ext cx="1746131" cy="406400"/>
              </a:xfrm>
              <a:custGeom>
                <a:avLst/>
                <a:gdLst/>
                <a:ahLst/>
                <a:cxnLst/>
                <a:rect l="l" t="t" r="r" b="b"/>
                <a:pathLst>
                  <a:path w="1746131" h="406400">
                    <a:moveTo>
                      <a:pt x="1542931" y="0"/>
                    </a:moveTo>
                    <a:cubicBezTo>
                      <a:pt x="1655156" y="0"/>
                      <a:pt x="1746131" y="90976"/>
                      <a:pt x="1746131" y="203200"/>
                    </a:cubicBezTo>
                    <a:cubicBezTo>
                      <a:pt x="1746131" y="315424"/>
                      <a:pt x="1655156" y="406400"/>
                      <a:pt x="1542931"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92" name="TextBox 47">
                <a:extLst>
                  <a:ext uri="{FF2B5EF4-FFF2-40B4-BE49-F238E27FC236}">
                    <a16:creationId xmlns:a16="http://schemas.microsoft.com/office/drawing/2014/main" id="{10E03F86-41F2-A4EA-F924-CF1667BB3498}"/>
                  </a:ext>
                </a:extLst>
              </p:cNvPr>
              <p:cNvSpPr txBox="1"/>
              <p:nvPr/>
            </p:nvSpPr>
            <p:spPr>
              <a:xfrm>
                <a:off x="0" y="-38100"/>
                <a:ext cx="1746131" cy="444500"/>
              </a:xfrm>
              <a:prstGeom prst="rect">
                <a:avLst/>
              </a:prstGeom>
            </p:spPr>
            <p:txBody>
              <a:bodyPr lIns="50800" tIns="50800" rIns="50800" bIns="50800" rtlCol="0" anchor="ctr"/>
              <a:lstStyle/>
              <a:p>
                <a:pPr algn="ctr">
                  <a:lnSpc>
                    <a:spcPts val="2659"/>
                  </a:lnSpc>
                </a:pPr>
                <a:endParaRPr/>
              </a:p>
            </p:txBody>
          </p:sp>
        </p:grpSp>
        <p:grpSp>
          <p:nvGrpSpPr>
            <p:cNvPr id="27" name="Group 48">
              <a:extLst>
                <a:ext uri="{FF2B5EF4-FFF2-40B4-BE49-F238E27FC236}">
                  <a16:creationId xmlns:a16="http://schemas.microsoft.com/office/drawing/2014/main" id="{32484DD2-7057-0DF4-1867-AF646EB39D79}"/>
                </a:ext>
              </a:extLst>
            </p:cNvPr>
            <p:cNvGrpSpPr/>
            <p:nvPr/>
          </p:nvGrpSpPr>
          <p:grpSpPr>
            <a:xfrm rot="-3355945">
              <a:off x="15707611" y="2242712"/>
              <a:ext cx="3868845" cy="702560"/>
              <a:chOff x="0" y="0"/>
              <a:chExt cx="2237958" cy="406400"/>
            </a:xfrm>
          </p:grpSpPr>
          <p:sp>
            <p:nvSpPr>
              <p:cNvPr id="89" name="Freeform 49">
                <a:extLst>
                  <a:ext uri="{FF2B5EF4-FFF2-40B4-BE49-F238E27FC236}">
                    <a16:creationId xmlns:a16="http://schemas.microsoft.com/office/drawing/2014/main" id="{94A69D04-81E7-77C6-0CAC-F2AE12D64483}"/>
                  </a:ext>
                </a:extLst>
              </p:cNvPr>
              <p:cNvSpPr/>
              <p:nvPr/>
            </p:nvSpPr>
            <p:spPr>
              <a:xfrm>
                <a:off x="0" y="0"/>
                <a:ext cx="2237958" cy="406400"/>
              </a:xfrm>
              <a:custGeom>
                <a:avLst/>
                <a:gdLst/>
                <a:ahLst/>
                <a:cxnLst/>
                <a:rect l="l" t="t" r="r" b="b"/>
                <a:pathLst>
                  <a:path w="2237958" h="406400">
                    <a:moveTo>
                      <a:pt x="2034758" y="0"/>
                    </a:moveTo>
                    <a:cubicBezTo>
                      <a:pt x="2146982" y="0"/>
                      <a:pt x="2237958" y="90976"/>
                      <a:pt x="2237958" y="203200"/>
                    </a:cubicBezTo>
                    <a:cubicBezTo>
                      <a:pt x="2237958" y="315424"/>
                      <a:pt x="2146982" y="406400"/>
                      <a:pt x="2034758"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90" name="TextBox 50">
                <a:extLst>
                  <a:ext uri="{FF2B5EF4-FFF2-40B4-BE49-F238E27FC236}">
                    <a16:creationId xmlns:a16="http://schemas.microsoft.com/office/drawing/2014/main" id="{5F5E0ABD-3A3D-2078-AB6F-27B4A3822026}"/>
                  </a:ext>
                </a:extLst>
              </p:cNvPr>
              <p:cNvSpPr txBox="1"/>
              <p:nvPr/>
            </p:nvSpPr>
            <p:spPr>
              <a:xfrm>
                <a:off x="0" y="-38100"/>
                <a:ext cx="2237958" cy="444500"/>
              </a:xfrm>
              <a:prstGeom prst="rect">
                <a:avLst/>
              </a:prstGeom>
            </p:spPr>
            <p:txBody>
              <a:bodyPr lIns="50800" tIns="50800" rIns="50800" bIns="50800" rtlCol="0" anchor="ctr"/>
              <a:lstStyle/>
              <a:p>
                <a:pPr algn="ctr">
                  <a:lnSpc>
                    <a:spcPts val="2659"/>
                  </a:lnSpc>
                </a:pPr>
                <a:endParaRPr/>
              </a:p>
            </p:txBody>
          </p:sp>
        </p:grpSp>
        <p:grpSp>
          <p:nvGrpSpPr>
            <p:cNvPr id="28" name="Group 51">
              <a:extLst>
                <a:ext uri="{FF2B5EF4-FFF2-40B4-BE49-F238E27FC236}">
                  <a16:creationId xmlns:a16="http://schemas.microsoft.com/office/drawing/2014/main" id="{DFD83230-7871-84C7-77C8-8A9089AB36B3}"/>
                </a:ext>
              </a:extLst>
            </p:cNvPr>
            <p:cNvGrpSpPr/>
            <p:nvPr/>
          </p:nvGrpSpPr>
          <p:grpSpPr>
            <a:xfrm rot="7559325">
              <a:off x="16003258" y="2713002"/>
              <a:ext cx="2039723" cy="425186"/>
              <a:chOff x="0" y="0"/>
              <a:chExt cx="1949604" cy="406400"/>
            </a:xfrm>
          </p:grpSpPr>
          <p:sp>
            <p:nvSpPr>
              <p:cNvPr id="87" name="Freeform 52">
                <a:extLst>
                  <a:ext uri="{FF2B5EF4-FFF2-40B4-BE49-F238E27FC236}">
                    <a16:creationId xmlns:a16="http://schemas.microsoft.com/office/drawing/2014/main" id="{F4A192FD-9B83-4A48-85FA-48C5BC905536}"/>
                  </a:ext>
                </a:extLst>
              </p:cNvPr>
              <p:cNvSpPr/>
              <p:nvPr/>
            </p:nvSpPr>
            <p:spPr>
              <a:xfrm>
                <a:off x="0" y="0"/>
                <a:ext cx="1949604" cy="406400"/>
              </a:xfrm>
              <a:custGeom>
                <a:avLst/>
                <a:gdLst/>
                <a:ahLst/>
                <a:cxnLst/>
                <a:rect l="l" t="t" r="r" b="b"/>
                <a:pathLst>
                  <a:path w="1949604" h="406400">
                    <a:moveTo>
                      <a:pt x="1746404" y="0"/>
                    </a:moveTo>
                    <a:cubicBezTo>
                      <a:pt x="1858628" y="0"/>
                      <a:pt x="1949604" y="90976"/>
                      <a:pt x="1949604" y="203200"/>
                    </a:cubicBezTo>
                    <a:cubicBezTo>
                      <a:pt x="1949604" y="315424"/>
                      <a:pt x="1858628" y="406400"/>
                      <a:pt x="1746404"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88" name="TextBox 53">
                <a:extLst>
                  <a:ext uri="{FF2B5EF4-FFF2-40B4-BE49-F238E27FC236}">
                    <a16:creationId xmlns:a16="http://schemas.microsoft.com/office/drawing/2014/main" id="{91EF5B8C-A113-20A0-27FB-D4EEC03B7923}"/>
                  </a:ext>
                </a:extLst>
              </p:cNvPr>
              <p:cNvSpPr txBox="1"/>
              <p:nvPr/>
            </p:nvSpPr>
            <p:spPr>
              <a:xfrm>
                <a:off x="0" y="-38100"/>
                <a:ext cx="1949604" cy="444500"/>
              </a:xfrm>
              <a:prstGeom prst="rect">
                <a:avLst/>
              </a:prstGeom>
            </p:spPr>
            <p:txBody>
              <a:bodyPr lIns="50800" tIns="50800" rIns="50800" bIns="50800" rtlCol="0" anchor="ctr"/>
              <a:lstStyle/>
              <a:p>
                <a:pPr algn="ctr">
                  <a:lnSpc>
                    <a:spcPts val="2659"/>
                  </a:lnSpc>
                </a:pPr>
                <a:endParaRPr/>
              </a:p>
            </p:txBody>
          </p:sp>
        </p:grpSp>
        <p:sp>
          <p:nvSpPr>
            <p:cNvPr id="29" name="Freeform 54">
              <a:extLst>
                <a:ext uri="{FF2B5EF4-FFF2-40B4-BE49-F238E27FC236}">
                  <a16:creationId xmlns:a16="http://schemas.microsoft.com/office/drawing/2014/main" id="{EFE2E210-91CC-788C-E8B7-75AB5F07103C}"/>
                </a:ext>
              </a:extLst>
            </p:cNvPr>
            <p:cNvSpPr/>
            <p:nvPr/>
          </p:nvSpPr>
          <p:spPr>
            <a:xfrm>
              <a:off x="10033938" y="1485240"/>
              <a:ext cx="7499018" cy="7489644"/>
            </a:xfrm>
            <a:custGeom>
              <a:avLst/>
              <a:gdLst/>
              <a:ahLst/>
              <a:cxnLst/>
              <a:rect l="l" t="t" r="r" b="b"/>
              <a:pathLst>
                <a:path w="7499018" h="7489644">
                  <a:moveTo>
                    <a:pt x="0" y="0"/>
                  </a:moveTo>
                  <a:lnTo>
                    <a:pt x="7499017" y="0"/>
                  </a:lnTo>
                  <a:lnTo>
                    <a:pt x="7499017" y="7489643"/>
                  </a:lnTo>
                  <a:lnTo>
                    <a:pt x="0" y="7489643"/>
                  </a:lnTo>
                  <a:lnTo>
                    <a:pt x="0" y="0"/>
                  </a:lnTo>
                  <a:close/>
                </a:path>
              </a:pathLst>
            </a:custGeom>
            <a:blipFill>
              <a:blip r:embed="rId6"/>
              <a:stretch>
                <a:fillRect/>
              </a:stretch>
            </a:blipFill>
          </p:spPr>
          <p:txBody>
            <a:bodyPr/>
            <a:lstStyle/>
            <a:p>
              <a:endParaRPr lang="en-VN"/>
            </a:p>
          </p:txBody>
        </p:sp>
        <p:grpSp>
          <p:nvGrpSpPr>
            <p:cNvPr id="30" name="Group 55">
              <a:extLst>
                <a:ext uri="{FF2B5EF4-FFF2-40B4-BE49-F238E27FC236}">
                  <a16:creationId xmlns:a16="http://schemas.microsoft.com/office/drawing/2014/main" id="{B82891F4-90BB-A8AE-93B9-44AF0DB6CC10}"/>
                </a:ext>
              </a:extLst>
            </p:cNvPr>
            <p:cNvGrpSpPr/>
            <p:nvPr/>
          </p:nvGrpSpPr>
          <p:grpSpPr>
            <a:xfrm>
              <a:off x="10335480" y="1782095"/>
              <a:ext cx="6895933" cy="6895933"/>
              <a:chOff x="0" y="0"/>
              <a:chExt cx="812800" cy="812800"/>
            </a:xfrm>
          </p:grpSpPr>
          <p:sp>
            <p:nvSpPr>
              <p:cNvPr id="34" name="Freeform 56">
                <a:extLst>
                  <a:ext uri="{FF2B5EF4-FFF2-40B4-BE49-F238E27FC236}">
                    <a16:creationId xmlns:a16="http://schemas.microsoft.com/office/drawing/2014/main" id="{981015A2-F475-DB73-23E0-E4F842566B9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35" name="TextBox 57">
                <a:extLst>
                  <a:ext uri="{FF2B5EF4-FFF2-40B4-BE49-F238E27FC236}">
                    <a16:creationId xmlns:a16="http://schemas.microsoft.com/office/drawing/2014/main" id="{F0994D29-9D63-D432-F60E-A21CEF3A3844}"/>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1" name="Freeform 58">
              <a:extLst>
                <a:ext uri="{FF2B5EF4-FFF2-40B4-BE49-F238E27FC236}">
                  <a16:creationId xmlns:a16="http://schemas.microsoft.com/office/drawing/2014/main" id="{90C72E4D-FF4C-48E8-756A-D25652BFC5B5}"/>
                </a:ext>
              </a:extLst>
            </p:cNvPr>
            <p:cNvSpPr/>
            <p:nvPr/>
          </p:nvSpPr>
          <p:spPr>
            <a:xfrm rot="5400000">
              <a:off x="11533758" y="1096000"/>
              <a:ext cx="4499377" cy="6364058"/>
            </a:xfrm>
            <a:custGeom>
              <a:avLst/>
              <a:gdLst/>
              <a:ahLst/>
              <a:cxnLst/>
              <a:rect l="l" t="t" r="r" b="b"/>
              <a:pathLst>
                <a:path w="4499377" h="6364058">
                  <a:moveTo>
                    <a:pt x="0" y="0"/>
                  </a:moveTo>
                  <a:lnTo>
                    <a:pt x="4499377" y="0"/>
                  </a:lnTo>
                  <a:lnTo>
                    <a:pt x="4499377" y="6364058"/>
                  </a:lnTo>
                  <a:lnTo>
                    <a:pt x="0" y="6364058"/>
                  </a:lnTo>
                  <a:lnTo>
                    <a:pt x="0" y="0"/>
                  </a:lnTo>
                  <a:close/>
                </a:path>
              </a:pathLst>
            </a:custGeom>
            <a:blipFill>
              <a:blip r:embed="rId7">
                <a:extLst>
                  <a:ext uri="{96DAC541-7B7A-43D3-8B79-37D633B846F1}">
                    <asvg:svgBlip xmlns:asvg="http://schemas.microsoft.com/office/drawing/2016/SVG/main" xmlns="" r:embed="rId8"/>
                  </a:ext>
                </a:extLst>
              </a:blip>
              <a:stretch>
                <a:fillRect r="-41443"/>
              </a:stretch>
            </a:blipFill>
          </p:spPr>
          <p:txBody>
            <a:bodyPr/>
            <a:lstStyle/>
            <a:p>
              <a:endParaRPr lang="en-VN"/>
            </a:p>
          </p:txBody>
        </p:sp>
        <p:grpSp>
          <p:nvGrpSpPr>
            <p:cNvPr id="32" name="Group 59">
              <a:extLst>
                <a:ext uri="{FF2B5EF4-FFF2-40B4-BE49-F238E27FC236}">
                  <a16:creationId xmlns:a16="http://schemas.microsoft.com/office/drawing/2014/main" id="{56DF8010-D469-368C-0ECF-B4559B94C39F}"/>
                </a:ext>
              </a:extLst>
            </p:cNvPr>
            <p:cNvGrpSpPr/>
            <p:nvPr/>
          </p:nvGrpSpPr>
          <p:grpSpPr>
            <a:xfrm>
              <a:off x="10794282" y="2195378"/>
              <a:ext cx="5978329" cy="5978329"/>
              <a:chOff x="0" y="0"/>
              <a:chExt cx="812800" cy="812800"/>
            </a:xfrm>
          </p:grpSpPr>
          <p:sp>
            <p:nvSpPr>
              <p:cNvPr id="33" name="Freeform 60">
                <a:extLst>
                  <a:ext uri="{FF2B5EF4-FFF2-40B4-BE49-F238E27FC236}">
                    <a16:creationId xmlns:a16="http://schemas.microsoft.com/office/drawing/2014/main" id="{2629340A-A35B-D0E2-6A99-976BAECB837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17187" r="-24931"/>
                </a:stretch>
              </a:blipFill>
              <a:ln w="190500" cap="sq">
                <a:gradFill>
                  <a:gsLst>
                    <a:gs pos="0">
                      <a:srgbClr val="CF428E">
                        <a:alpha val="100000"/>
                      </a:srgbClr>
                    </a:gs>
                    <a:gs pos="100000">
                      <a:srgbClr val="610876">
                        <a:alpha val="100000"/>
                      </a:srgbClr>
                    </a:gs>
                  </a:gsLst>
                  <a:lin ang="0"/>
                </a:gradFill>
                <a:prstDash val="solid"/>
                <a:miter/>
              </a:ln>
            </p:spPr>
            <p:txBody>
              <a:bodyPr/>
              <a:lstStyle/>
              <a:p>
                <a:endParaRPr lang="en-VN"/>
              </a:p>
            </p:txBody>
          </p:sp>
        </p:grpSp>
      </p:grpSp>
    </p:spTree>
  </p:cSld>
  <p:clrMapOvr>
    <a:masterClrMapping/>
  </p:clrMapOvr>
  <p:transition spd="med">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VN"/>
          </a:p>
        </p:txBody>
      </p:sp>
      <p:grpSp>
        <p:nvGrpSpPr>
          <p:cNvPr id="70" name="Group 69">
            <a:extLst>
              <a:ext uri="{FF2B5EF4-FFF2-40B4-BE49-F238E27FC236}">
                <a16:creationId xmlns:a16="http://schemas.microsoft.com/office/drawing/2014/main" id="{CB898A98-864F-E74E-073D-5C603F7C2457}"/>
              </a:ext>
            </a:extLst>
          </p:cNvPr>
          <p:cNvGrpSpPr/>
          <p:nvPr/>
        </p:nvGrpSpPr>
        <p:grpSpPr>
          <a:xfrm>
            <a:off x="4842094" y="7423441"/>
            <a:ext cx="982199" cy="238014"/>
            <a:chOff x="8143099" y="9800275"/>
            <a:chExt cx="982199" cy="238014"/>
          </a:xfrm>
        </p:grpSpPr>
        <p:grpSp>
          <p:nvGrpSpPr>
            <p:cNvPr id="18" name="Group 18"/>
            <p:cNvGrpSpPr/>
            <p:nvPr/>
          </p:nvGrpSpPr>
          <p:grpSpPr>
            <a:xfrm>
              <a:off x="8143099" y="9800275"/>
              <a:ext cx="238014" cy="238014"/>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20" name="TextBox 20"/>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grpSp>
          <p:nvGrpSpPr>
            <p:cNvPr id="24" name="Group 24"/>
            <p:cNvGrpSpPr/>
            <p:nvPr/>
          </p:nvGrpSpPr>
          <p:grpSpPr>
            <a:xfrm>
              <a:off x="8515191" y="9800275"/>
              <a:ext cx="238014" cy="238014"/>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26" name="TextBox 26"/>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grpSp>
          <p:nvGrpSpPr>
            <p:cNvPr id="30" name="Group 30"/>
            <p:cNvGrpSpPr/>
            <p:nvPr/>
          </p:nvGrpSpPr>
          <p:grpSpPr>
            <a:xfrm>
              <a:off x="8887284" y="9800275"/>
              <a:ext cx="238014" cy="238014"/>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32" name="TextBox 32"/>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grpSp>
      <p:grpSp>
        <p:nvGrpSpPr>
          <p:cNvPr id="69" name="Group 68">
            <a:extLst>
              <a:ext uri="{FF2B5EF4-FFF2-40B4-BE49-F238E27FC236}">
                <a16:creationId xmlns:a16="http://schemas.microsoft.com/office/drawing/2014/main" id="{0D5F79F2-BE94-898A-8A27-6B944E42DD5F}"/>
              </a:ext>
            </a:extLst>
          </p:cNvPr>
          <p:cNvGrpSpPr/>
          <p:nvPr/>
        </p:nvGrpSpPr>
        <p:grpSpPr>
          <a:xfrm>
            <a:off x="4842094" y="4905486"/>
            <a:ext cx="982199" cy="238014"/>
            <a:chOff x="11158576" y="636567"/>
            <a:chExt cx="982199" cy="238014"/>
          </a:xfrm>
        </p:grpSpPr>
        <p:grpSp>
          <p:nvGrpSpPr>
            <p:cNvPr id="21" name="Group 21"/>
            <p:cNvGrpSpPr/>
            <p:nvPr/>
          </p:nvGrpSpPr>
          <p:grpSpPr>
            <a:xfrm>
              <a:off x="11158576" y="636567"/>
              <a:ext cx="238014" cy="238014"/>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23" name="TextBox 23"/>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grpSp>
          <p:nvGrpSpPr>
            <p:cNvPr id="27" name="Group 27"/>
            <p:cNvGrpSpPr/>
            <p:nvPr/>
          </p:nvGrpSpPr>
          <p:grpSpPr>
            <a:xfrm>
              <a:off x="11530669" y="636567"/>
              <a:ext cx="238014" cy="238014"/>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29" name="TextBox 29"/>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grpSp>
          <p:nvGrpSpPr>
            <p:cNvPr id="33" name="Group 33"/>
            <p:cNvGrpSpPr/>
            <p:nvPr/>
          </p:nvGrpSpPr>
          <p:grpSpPr>
            <a:xfrm>
              <a:off x="11902761" y="636567"/>
              <a:ext cx="238014" cy="238014"/>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35" name="TextBox 35"/>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grpSp>
      <p:sp>
        <p:nvSpPr>
          <p:cNvPr id="61" name="Freeform 61"/>
          <p:cNvSpPr/>
          <p:nvPr/>
        </p:nvSpPr>
        <p:spPr>
          <a:xfrm rot="6552911">
            <a:off x="-1920350" y="-2495248"/>
            <a:ext cx="10651239" cy="7047895"/>
          </a:xfrm>
          <a:custGeom>
            <a:avLst/>
            <a:gdLst/>
            <a:ahLst/>
            <a:cxnLst/>
            <a:rect l="l" t="t" r="r" b="b"/>
            <a:pathLst>
              <a:path w="10651239" h="7047895">
                <a:moveTo>
                  <a:pt x="0" y="0"/>
                </a:moveTo>
                <a:lnTo>
                  <a:pt x="10651239" y="0"/>
                </a:lnTo>
                <a:lnTo>
                  <a:pt x="10651239" y="7047896"/>
                </a:lnTo>
                <a:lnTo>
                  <a:pt x="0" y="7047896"/>
                </a:lnTo>
                <a:lnTo>
                  <a:pt x="0" y="0"/>
                </a:lnTo>
                <a:close/>
              </a:path>
            </a:pathLst>
          </a:custGeom>
          <a:blipFill>
            <a:blip r:embed="rId3">
              <a:alphaModFix amt="7999"/>
              <a:extLst>
                <a:ext uri="{96DAC541-7B7A-43D3-8B79-37D633B846F1}">
                  <asvg:svgBlip xmlns:asvg="http://schemas.microsoft.com/office/drawing/2016/SVG/main" xmlns="" r:embed="rId4"/>
                </a:ext>
              </a:extLst>
            </a:blip>
            <a:stretch>
              <a:fillRect/>
            </a:stretch>
          </a:blipFill>
        </p:spPr>
        <p:txBody>
          <a:bodyPr/>
          <a:lstStyle/>
          <a:p>
            <a:endParaRPr lang="en-VN"/>
          </a:p>
        </p:txBody>
      </p:sp>
      <p:sp>
        <p:nvSpPr>
          <p:cNvPr id="62" name="Freeform 62"/>
          <p:cNvSpPr/>
          <p:nvPr/>
        </p:nvSpPr>
        <p:spPr>
          <a:xfrm>
            <a:off x="1832194" y="5519996"/>
            <a:ext cx="440948" cy="408399"/>
          </a:xfrm>
          <a:custGeom>
            <a:avLst/>
            <a:gdLst/>
            <a:ahLst/>
            <a:cxnLst/>
            <a:rect l="l" t="t" r="r" b="b"/>
            <a:pathLst>
              <a:path w="440948" h="408399">
                <a:moveTo>
                  <a:pt x="0" y="0"/>
                </a:moveTo>
                <a:lnTo>
                  <a:pt x="440948" y="0"/>
                </a:lnTo>
                <a:lnTo>
                  <a:pt x="440948" y="408400"/>
                </a:lnTo>
                <a:lnTo>
                  <a:pt x="0" y="4084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VN"/>
          </a:p>
        </p:txBody>
      </p:sp>
      <p:sp>
        <p:nvSpPr>
          <p:cNvPr id="63" name="Freeform 63"/>
          <p:cNvSpPr/>
          <p:nvPr/>
        </p:nvSpPr>
        <p:spPr>
          <a:xfrm>
            <a:off x="1832194" y="8447730"/>
            <a:ext cx="440948" cy="408399"/>
          </a:xfrm>
          <a:custGeom>
            <a:avLst/>
            <a:gdLst/>
            <a:ahLst/>
            <a:cxnLst/>
            <a:rect l="l" t="t" r="r" b="b"/>
            <a:pathLst>
              <a:path w="440948" h="408399">
                <a:moveTo>
                  <a:pt x="0" y="0"/>
                </a:moveTo>
                <a:lnTo>
                  <a:pt x="440948" y="0"/>
                </a:lnTo>
                <a:lnTo>
                  <a:pt x="440948" y="408400"/>
                </a:lnTo>
                <a:lnTo>
                  <a:pt x="0" y="4084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VN"/>
          </a:p>
        </p:txBody>
      </p:sp>
      <p:sp>
        <p:nvSpPr>
          <p:cNvPr id="64" name="TextBox 64"/>
          <p:cNvSpPr txBox="1"/>
          <p:nvPr/>
        </p:nvSpPr>
        <p:spPr>
          <a:xfrm>
            <a:off x="2045764" y="639364"/>
            <a:ext cx="6558890" cy="870585"/>
          </a:xfrm>
          <a:prstGeom prst="rect">
            <a:avLst/>
          </a:prstGeom>
        </p:spPr>
        <p:txBody>
          <a:bodyPr lIns="0" tIns="0" rIns="0" bIns="0" rtlCol="0" anchor="t">
            <a:spAutoFit/>
          </a:bodyPr>
          <a:lstStyle/>
          <a:p>
            <a:pPr algn="l">
              <a:lnSpc>
                <a:spcPts val="7139"/>
              </a:lnSpc>
              <a:spcBef>
                <a:spcPct val="0"/>
              </a:spcBef>
            </a:pPr>
            <a:r>
              <a:rPr lang="en-US" sz="5100" b="1">
                <a:solidFill>
                  <a:srgbClr val="610876"/>
                </a:solidFill>
                <a:latin typeface="Muli Bold"/>
                <a:ea typeface="Muli Bold"/>
                <a:cs typeface="Muli Bold"/>
                <a:sym typeface="Muli Bold"/>
              </a:rPr>
              <a:t>NGUYÊN TẮC</a:t>
            </a:r>
          </a:p>
        </p:txBody>
      </p:sp>
      <p:sp>
        <p:nvSpPr>
          <p:cNvPr id="65" name="TextBox 65"/>
          <p:cNvSpPr txBox="1"/>
          <p:nvPr/>
        </p:nvSpPr>
        <p:spPr>
          <a:xfrm>
            <a:off x="2473422" y="5543221"/>
            <a:ext cx="7588265" cy="1468159"/>
          </a:xfrm>
          <a:prstGeom prst="rect">
            <a:avLst/>
          </a:prstGeom>
        </p:spPr>
        <p:txBody>
          <a:bodyPr wrap="square" lIns="0" tIns="0" rIns="0" bIns="0" rtlCol="0" anchor="t">
            <a:spAutoFit/>
          </a:bodyPr>
          <a:lstStyle/>
          <a:p>
            <a:pPr algn="just">
              <a:lnSpc>
                <a:spcPts val="2879"/>
              </a:lnSpc>
            </a:pPr>
            <a:r>
              <a:rPr lang="en-US" sz="2399">
                <a:solidFill>
                  <a:srgbClr val="000000"/>
                </a:solidFill>
                <a:latin typeface="Muli"/>
                <a:ea typeface="Muli"/>
                <a:cs typeface="Muli"/>
                <a:sym typeface="Muli"/>
              </a:rPr>
              <a:t>Bảo đảm không làm ảnh hưởng đến việc thực hiện các điều ước quốc tế, thỏa thuận quốc tế mà nước Cộng hòa xã hội chủ nghĩa Việt Nam là thành viên </a:t>
            </a:r>
          </a:p>
          <a:p>
            <a:pPr algn="just">
              <a:lnSpc>
                <a:spcPts val="2879"/>
              </a:lnSpc>
            </a:pPr>
            <a:endParaRPr lang="en-US" sz="2399">
              <a:solidFill>
                <a:srgbClr val="000000"/>
              </a:solidFill>
              <a:latin typeface="Muli"/>
              <a:ea typeface="Muli"/>
              <a:cs typeface="Muli"/>
              <a:sym typeface="Muli"/>
            </a:endParaRPr>
          </a:p>
        </p:txBody>
      </p:sp>
      <p:sp>
        <p:nvSpPr>
          <p:cNvPr id="66" name="TextBox 66"/>
          <p:cNvSpPr txBox="1"/>
          <p:nvPr/>
        </p:nvSpPr>
        <p:spPr>
          <a:xfrm>
            <a:off x="2473422" y="8228295"/>
            <a:ext cx="7588265" cy="1096262"/>
          </a:xfrm>
          <a:prstGeom prst="rect">
            <a:avLst/>
          </a:prstGeom>
        </p:spPr>
        <p:txBody>
          <a:bodyPr wrap="square" lIns="0" tIns="0" rIns="0" bIns="0" rtlCol="0" anchor="t">
            <a:spAutoFit/>
          </a:bodyPr>
          <a:lstStyle/>
          <a:p>
            <a:pPr algn="just">
              <a:lnSpc>
                <a:spcPts val="2879"/>
              </a:lnSpc>
            </a:pPr>
            <a:r>
              <a:rPr lang="en-US" sz="2399">
                <a:solidFill>
                  <a:srgbClr val="000000"/>
                </a:solidFill>
                <a:latin typeface="Muli"/>
                <a:ea typeface="Muli"/>
                <a:cs typeface="Muli"/>
                <a:sym typeface="Muli"/>
              </a:rPr>
              <a:t>Nguồn lực thực hiện nhiệm vụ được phân quyền, phân cấp do ngân sách nhà nước bảo đảm theo quy định. </a:t>
            </a:r>
          </a:p>
          <a:p>
            <a:pPr algn="l">
              <a:lnSpc>
                <a:spcPts val="2879"/>
              </a:lnSpc>
            </a:pPr>
            <a:endParaRPr lang="en-US" sz="2399">
              <a:solidFill>
                <a:srgbClr val="000000"/>
              </a:solidFill>
              <a:latin typeface="Muli"/>
              <a:ea typeface="Muli"/>
              <a:cs typeface="Muli"/>
              <a:sym typeface="Muli"/>
            </a:endParaRPr>
          </a:p>
        </p:txBody>
      </p:sp>
      <p:sp>
        <p:nvSpPr>
          <p:cNvPr id="67" name="Freeform 67"/>
          <p:cNvSpPr/>
          <p:nvPr/>
        </p:nvSpPr>
        <p:spPr>
          <a:xfrm>
            <a:off x="1832194" y="2593992"/>
            <a:ext cx="440948" cy="408399"/>
          </a:xfrm>
          <a:custGeom>
            <a:avLst/>
            <a:gdLst/>
            <a:ahLst/>
            <a:cxnLst/>
            <a:rect l="l" t="t" r="r" b="b"/>
            <a:pathLst>
              <a:path w="440948" h="408399">
                <a:moveTo>
                  <a:pt x="0" y="0"/>
                </a:moveTo>
                <a:lnTo>
                  <a:pt x="440948" y="0"/>
                </a:lnTo>
                <a:lnTo>
                  <a:pt x="440948" y="408399"/>
                </a:lnTo>
                <a:lnTo>
                  <a:pt x="0" y="40839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VN"/>
          </a:p>
        </p:txBody>
      </p:sp>
      <p:sp>
        <p:nvSpPr>
          <p:cNvPr id="68" name="TextBox 68"/>
          <p:cNvSpPr txBox="1"/>
          <p:nvPr/>
        </p:nvSpPr>
        <p:spPr>
          <a:xfrm>
            <a:off x="2473422" y="2617216"/>
            <a:ext cx="7588265" cy="2211952"/>
          </a:xfrm>
          <a:prstGeom prst="rect">
            <a:avLst/>
          </a:prstGeom>
        </p:spPr>
        <p:txBody>
          <a:bodyPr wrap="square" lIns="0" tIns="0" rIns="0" bIns="0" rtlCol="0" anchor="t">
            <a:spAutoFit/>
          </a:bodyPr>
          <a:lstStyle/>
          <a:p>
            <a:pPr algn="just">
              <a:lnSpc>
                <a:spcPts val="2879"/>
              </a:lnSpc>
            </a:pPr>
            <a:r>
              <a:rPr lang="en-US" sz="2399">
                <a:solidFill>
                  <a:srgbClr val="000000"/>
                </a:solidFill>
                <a:latin typeface="Muli"/>
                <a:ea typeface="Muli"/>
                <a:cs typeface="Muli"/>
                <a:sym typeface="Muli"/>
              </a:rPr>
              <a:t>Bảo đảm quyền con người, quyền công dân; bảo đảm công khai, minh bạch, tạo điều kiện thuận lợi cho tổ chức, cá nhân trong việc tiếp cận thông tin, thực hiện các quyền, nghĩa vụ và các thủ tục theo quy định của pháp luật </a:t>
            </a:r>
          </a:p>
          <a:p>
            <a:pPr algn="just">
              <a:lnSpc>
                <a:spcPts val="2879"/>
              </a:lnSpc>
            </a:pPr>
            <a:endParaRPr lang="en-US" sz="2399">
              <a:solidFill>
                <a:srgbClr val="000000"/>
              </a:solidFill>
              <a:latin typeface="Muli"/>
              <a:ea typeface="Muli"/>
              <a:cs typeface="Muli"/>
              <a:sym typeface="Muli"/>
            </a:endParaRPr>
          </a:p>
        </p:txBody>
      </p:sp>
      <p:grpSp>
        <p:nvGrpSpPr>
          <p:cNvPr id="71" name="Group 70">
            <a:extLst>
              <a:ext uri="{FF2B5EF4-FFF2-40B4-BE49-F238E27FC236}">
                <a16:creationId xmlns:a16="http://schemas.microsoft.com/office/drawing/2014/main" id="{BC3D4E44-7541-5DAB-D5CB-7B364D2C80B3}"/>
              </a:ext>
            </a:extLst>
          </p:cNvPr>
          <p:cNvGrpSpPr/>
          <p:nvPr/>
        </p:nvGrpSpPr>
        <p:grpSpPr>
          <a:xfrm>
            <a:off x="12649200" y="-383966"/>
            <a:ext cx="5082490" cy="11054931"/>
            <a:chOff x="10033938" y="-2532088"/>
            <a:chExt cx="7959376" cy="17312450"/>
          </a:xfrm>
        </p:grpSpPr>
        <p:grpSp>
          <p:nvGrpSpPr>
            <p:cNvPr id="72" name="Group 3">
              <a:extLst>
                <a:ext uri="{FF2B5EF4-FFF2-40B4-BE49-F238E27FC236}">
                  <a16:creationId xmlns:a16="http://schemas.microsoft.com/office/drawing/2014/main" id="{9FA141AE-5180-FF7C-AC83-C16A88570E86}"/>
                </a:ext>
              </a:extLst>
            </p:cNvPr>
            <p:cNvGrpSpPr/>
            <p:nvPr/>
          </p:nvGrpSpPr>
          <p:grpSpPr>
            <a:xfrm rot="7460911">
              <a:off x="7835074" y="9169957"/>
              <a:ext cx="8611403" cy="2609407"/>
              <a:chOff x="0" y="0"/>
              <a:chExt cx="1341176" cy="406400"/>
            </a:xfrm>
          </p:grpSpPr>
          <p:sp>
            <p:nvSpPr>
              <p:cNvPr id="110" name="Freeform 4">
                <a:extLst>
                  <a:ext uri="{FF2B5EF4-FFF2-40B4-BE49-F238E27FC236}">
                    <a16:creationId xmlns:a16="http://schemas.microsoft.com/office/drawing/2014/main" id="{2780DA68-D597-B770-E796-4A39648F2C6E}"/>
                  </a:ext>
                </a:extLst>
              </p:cNvPr>
              <p:cNvSpPr/>
              <p:nvPr/>
            </p:nvSpPr>
            <p:spPr>
              <a:xfrm>
                <a:off x="0" y="0"/>
                <a:ext cx="1341176" cy="406400"/>
              </a:xfrm>
              <a:custGeom>
                <a:avLst/>
                <a:gdLst/>
                <a:ahLst/>
                <a:cxnLst/>
                <a:rect l="l" t="t" r="r" b="b"/>
                <a:pathLst>
                  <a:path w="1341176" h="406400">
                    <a:moveTo>
                      <a:pt x="1137976" y="0"/>
                    </a:moveTo>
                    <a:cubicBezTo>
                      <a:pt x="1250200" y="0"/>
                      <a:pt x="1341176" y="90976"/>
                      <a:pt x="1341176" y="203200"/>
                    </a:cubicBezTo>
                    <a:cubicBezTo>
                      <a:pt x="1341176" y="315424"/>
                      <a:pt x="1250200" y="406400"/>
                      <a:pt x="1137976"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111" name="TextBox 5">
                <a:extLst>
                  <a:ext uri="{FF2B5EF4-FFF2-40B4-BE49-F238E27FC236}">
                    <a16:creationId xmlns:a16="http://schemas.microsoft.com/office/drawing/2014/main" id="{B3C24D82-8347-3FB7-0288-BCF1FED04453}"/>
                  </a:ext>
                </a:extLst>
              </p:cNvPr>
              <p:cNvSpPr txBox="1"/>
              <p:nvPr/>
            </p:nvSpPr>
            <p:spPr>
              <a:xfrm>
                <a:off x="0" y="-38100"/>
                <a:ext cx="1341176" cy="444500"/>
              </a:xfrm>
              <a:prstGeom prst="rect">
                <a:avLst/>
              </a:prstGeom>
            </p:spPr>
            <p:txBody>
              <a:bodyPr lIns="50800" tIns="50800" rIns="50800" bIns="50800" rtlCol="0" anchor="ctr"/>
              <a:lstStyle/>
              <a:p>
                <a:pPr algn="ctr">
                  <a:lnSpc>
                    <a:spcPts val="2659"/>
                  </a:lnSpc>
                </a:pPr>
                <a:endParaRPr/>
              </a:p>
            </p:txBody>
          </p:sp>
        </p:grpSp>
        <p:grpSp>
          <p:nvGrpSpPr>
            <p:cNvPr id="73" name="Group 6">
              <a:extLst>
                <a:ext uri="{FF2B5EF4-FFF2-40B4-BE49-F238E27FC236}">
                  <a16:creationId xmlns:a16="http://schemas.microsoft.com/office/drawing/2014/main" id="{70BABB3F-E241-BCFD-3C8D-DA7C662CBCEB}"/>
                </a:ext>
              </a:extLst>
            </p:cNvPr>
            <p:cNvGrpSpPr/>
            <p:nvPr/>
          </p:nvGrpSpPr>
          <p:grpSpPr>
            <a:xfrm rot="-3355945">
              <a:off x="7324908" y="2988182"/>
              <a:ext cx="13586910" cy="2546369"/>
              <a:chOff x="0" y="0"/>
              <a:chExt cx="2168468" cy="406400"/>
            </a:xfrm>
          </p:grpSpPr>
          <p:sp>
            <p:nvSpPr>
              <p:cNvPr id="108" name="Freeform 7">
                <a:extLst>
                  <a:ext uri="{FF2B5EF4-FFF2-40B4-BE49-F238E27FC236}">
                    <a16:creationId xmlns:a16="http://schemas.microsoft.com/office/drawing/2014/main" id="{F6B2056C-4454-76E3-280B-54395B1CECCC}"/>
                  </a:ext>
                </a:extLst>
              </p:cNvPr>
              <p:cNvSpPr/>
              <p:nvPr/>
            </p:nvSpPr>
            <p:spPr>
              <a:xfrm>
                <a:off x="0" y="0"/>
                <a:ext cx="2168468" cy="406400"/>
              </a:xfrm>
              <a:custGeom>
                <a:avLst/>
                <a:gdLst/>
                <a:ahLst/>
                <a:cxnLst/>
                <a:rect l="l" t="t" r="r" b="b"/>
                <a:pathLst>
                  <a:path w="2168468" h="406400">
                    <a:moveTo>
                      <a:pt x="1965268" y="0"/>
                    </a:moveTo>
                    <a:cubicBezTo>
                      <a:pt x="2077493" y="0"/>
                      <a:pt x="2168468" y="90976"/>
                      <a:pt x="2168468" y="203200"/>
                    </a:cubicBezTo>
                    <a:cubicBezTo>
                      <a:pt x="2168468" y="315424"/>
                      <a:pt x="2077493" y="406400"/>
                      <a:pt x="1965268" y="406400"/>
                    </a:cubicBezTo>
                    <a:lnTo>
                      <a:pt x="203200" y="406400"/>
                    </a:lnTo>
                    <a:cubicBezTo>
                      <a:pt x="90976" y="406400"/>
                      <a:pt x="0" y="315424"/>
                      <a:pt x="0" y="203200"/>
                    </a:cubicBezTo>
                    <a:cubicBezTo>
                      <a:pt x="0" y="90976"/>
                      <a:pt x="90976" y="0"/>
                      <a:pt x="203200" y="0"/>
                    </a:cubicBezTo>
                    <a:close/>
                  </a:path>
                </a:pathLst>
              </a:custGeom>
              <a:gradFill rotWithShape="1">
                <a:gsLst>
                  <a:gs pos="0">
                    <a:srgbClr val="CF428E">
                      <a:alpha val="100000"/>
                    </a:srgbClr>
                  </a:gs>
                  <a:gs pos="100000">
                    <a:srgbClr val="610876">
                      <a:alpha val="100000"/>
                    </a:srgbClr>
                  </a:gs>
                </a:gsLst>
                <a:lin ang="0"/>
              </a:gradFill>
            </p:spPr>
            <p:txBody>
              <a:bodyPr/>
              <a:lstStyle/>
              <a:p>
                <a:endParaRPr lang="en-VN"/>
              </a:p>
            </p:txBody>
          </p:sp>
          <p:sp>
            <p:nvSpPr>
              <p:cNvPr id="109" name="TextBox 8">
                <a:extLst>
                  <a:ext uri="{FF2B5EF4-FFF2-40B4-BE49-F238E27FC236}">
                    <a16:creationId xmlns:a16="http://schemas.microsoft.com/office/drawing/2014/main" id="{F3F71013-AC08-4021-974D-D9AC96926F75}"/>
                  </a:ext>
                </a:extLst>
              </p:cNvPr>
              <p:cNvSpPr txBox="1"/>
              <p:nvPr/>
            </p:nvSpPr>
            <p:spPr>
              <a:xfrm>
                <a:off x="0" y="-38100"/>
                <a:ext cx="2168468" cy="444500"/>
              </a:xfrm>
              <a:prstGeom prst="rect">
                <a:avLst/>
              </a:prstGeom>
            </p:spPr>
            <p:txBody>
              <a:bodyPr lIns="50800" tIns="50800" rIns="50800" bIns="50800" rtlCol="0" anchor="ctr"/>
              <a:lstStyle/>
              <a:p>
                <a:pPr algn="ctr">
                  <a:lnSpc>
                    <a:spcPts val="2659"/>
                  </a:lnSpc>
                </a:pPr>
                <a:endParaRPr/>
              </a:p>
            </p:txBody>
          </p:sp>
        </p:grpSp>
        <p:grpSp>
          <p:nvGrpSpPr>
            <p:cNvPr id="74" name="Group 9">
              <a:extLst>
                <a:ext uri="{FF2B5EF4-FFF2-40B4-BE49-F238E27FC236}">
                  <a16:creationId xmlns:a16="http://schemas.microsoft.com/office/drawing/2014/main" id="{4152F112-965A-3DEF-F387-CD03283EBF65}"/>
                </a:ext>
              </a:extLst>
            </p:cNvPr>
            <p:cNvGrpSpPr/>
            <p:nvPr/>
          </p:nvGrpSpPr>
          <p:grpSpPr>
            <a:xfrm rot="-3523470">
              <a:off x="13201267" y="9513159"/>
              <a:ext cx="238014" cy="238014"/>
              <a:chOff x="0" y="0"/>
              <a:chExt cx="812800" cy="812800"/>
            </a:xfrm>
          </p:grpSpPr>
          <p:sp>
            <p:nvSpPr>
              <p:cNvPr id="106" name="Freeform 10">
                <a:extLst>
                  <a:ext uri="{FF2B5EF4-FFF2-40B4-BE49-F238E27FC236}">
                    <a16:creationId xmlns:a16="http://schemas.microsoft.com/office/drawing/2014/main" id="{F19C40E9-9D99-3653-3AF4-DA172B55064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107" name="TextBox 11">
                <a:extLst>
                  <a:ext uri="{FF2B5EF4-FFF2-40B4-BE49-F238E27FC236}">
                    <a16:creationId xmlns:a16="http://schemas.microsoft.com/office/drawing/2014/main" id="{38C88037-786C-CE12-E758-FA923577BDA8}"/>
                  </a:ext>
                </a:extLst>
              </p:cNvPr>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grpSp>
          <p:nvGrpSpPr>
            <p:cNvPr id="75" name="Group 12">
              <a:extLst>
                <a:ext uri="{FF2B5EF4-FFF2-40B4-BE49-F238E27FC236}">
                  <a16:creationId xmlns:a16="http://schemas.microsoft.com/office/drawing/2014/main" id="{DD264EC1-36AA-0BC4-C295-D00E1E1E732C}"/>
                </a:ext>
              </a:extLst>
            </p:cNvPr>
            <p:cNvGrpSpPr/>
            <p:nvPr/>
          </p:nvGrpSpPr>
          <p:grpSpPr>
            <a:xfrm rot="-3523470">
              <a:off x="13394440" y="9195138"/>
              <a:ext cx="238014" cy="238014"/>
              <a:chOff x="0" y="0"/>
              <a:chExt cx="812800" cy="812800"/>
            </a:xfrm>
          </p:grpSpPr>
          <p:sp>
            <p:nvSpPr>
              <p:cNvPr id="104" name="Freeform 13">
                <a:extLst>
                  <a:ext uri="{FF2B5EF4-FFF2-40B4-BE49-F238E27FC236}">
                    <a16:creationId xmlns:a16="http://schemas.microsoft.com/office/drawing/2014/main" id="{94D4E613-EC8F-65DE-BEC6-AAC9BB0B93F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105" name="TextBox 14">
                <a:extLst>
                  <a:ext uri="{FF2B5EF4-FFF2-40B4-BE49-F238E27FC236}">
                    <a16:creationId xmlns:a16="http://schemas.microsoft.com/office/drawing/2014/main" id="{607C0563-C9CD-F8D2-1891-921AD951B0B9}"/>
                  </a:ext>
                </a:extLst>
              </p:cNvPr>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grpSp>
          <p:nvGrpSpPr>
            <p:cNvPr id="76" name="Group 15">
              <a:extLst>
                <a:ext uri="{FF2B5EF4-FFF2-40B4-BE49-F238E27FC236}">
                  <a16:creationId xmlns:a16="http://schemas.microsoft.com/office/drawing/2014/main" id="{56F8488B-8ADC-EDCE-BACF-23EF64A6AED5}"/>
                </a:ext>
              </a:extLst>
            </p:cNvPr>
            <p:cNvGrpSpPr/>
            <p:nvPr/>
          </p:nvGrpSpPr>
          <p:grpSpPr>
            <a:xfrm rot="-3523470">
              <a:off x="13587614" y="8877118"/>
              <a:ext cx="238014" cy="238014"/>
              <a:chOff x="0" y="0"/>
              <a:chExt cx="812800" cy="812800"/>
            </a:xfrm>
          </p:grpSpPr>
          <p:sp>
            <p:nvSpPr>
              <p:cNvPr id="102" name="Freeform 16">
                <a:extLst>
                  <a:ext uri="{FF2B5EF4-FFF2-40B4-BE49-F238E27FC236}">
                    <a16:creationId xmlns:a16="http://schemas.microsoft.com/office/drawing/2014/main" id="{739F21BB-9E10-85BC-0F93-C7886A4130C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103" name="TextBox 17">
                <a:extLst>
                  <a:ext uri="{FF2B5EF4-FFF2-40B4-BE49-F238E27FC236}">
                    <a16:creationId xmlns:a16="http://schemas.microsoft.com/office/drawing/2014/main" id="{054A845D-7D05-1EF1-5012-7AB13F1DEB97}"/>
                  </a:ext>
                </a:extLst>
              </p:cNvPr>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grpSp>
          <p:nvGrpSpPr>
            <p:cNvPr id="77" name="Group 36">
              <a:extLst>
                <a:ext uri="{FF2B5EF4-FFF2-40B4-BE49-F238E27FC236}">
                  <a16:creationId xmlns:a16="http://schemas.microsoft.com/office/drawing/2014/main" id="{5C955BD7-ACEC-1263-68B6-5F5D86927657}"/>
                </a:ext>
              </a:extLst>
            </p:cNvPr>
            <p:cNvGrpSpPr/>
            <p:nvPr/>
          </p:nvGrpSpPr>
          <p:grpSpPr>
            <a:xfrm rot="-3517491">
              <a:off x="15954702" y="1227377"/>
              <a:ext cx="238014" cy="238014"/>
              <a:chOff x="0" y="0"/>
              <a:chExt cx="812800" cy="812800"/>
            </a:xfrm>
          </p:grpSpPr>
          <p:sp>
            <p:nvSpPr>
              <p:cNvPr id="100" name="Freeform 37">
                <a:extLst>
                  <a:ext uri="{FF2B5EF4-FFF2-40B4-BE49-F238E27FC236}">
                    <a16:creationId xmlns:a16="http://schemas.microsoft.com/office/drawing/2014/main" id="{7B788F0C-9C4B-7DE0-287C-C7DB7A28409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101" name="TextBox 38">
                <a:extLst>
                  <a:ext uri="{FF2B5EF4-FFF2-40B4-BE49-F238E27FC236}">
                    <a16:creationId xmlns:a16="http://schemas.microsoft.com/office/drawing/2014/main" id="{F81DB93C-630E-EE02-F9CC-6640D7B66457}"/>
                  </a:ext>
                </a:extLst>
              </p:cNvPr>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grpSp>
          <p:nvGrpSpPr>
            <p:cNvPr id="78" name="Group 39">
              <a:extLst>
                <a:ext uri="{FF2B5EF4-FFF2-40B4-BE49-F238E27FC236}">
                  <a16:creationId xmlns:a16="http://schemas.microsoft.com/office/drawing/2014/main" id="{76292C57-B289-A180-2D4D-DCA5A3DDDA31}"/>
                </a:ext>
              </a:extLst>
            </p:cNvPr>
            <p:cNvGrpSpPr/>
            <p:nvPr/>
          </p:nvGrpSpPr>
          <p:grpSpPr>
            <a:xfrm rot="-3517491">
              <a:off x="16148428" y="909693"/>
              <a:ext cx="238014" cy="238014"/>
              <a:chOff x="0" y="0"/>
              <a:chExt cx="812800" cy="812800"/>
            </a:xfrm>
          </p:grpSpPr>
          <p:sp>
            <p:nvSpPr>
              <p:cNvPr id="98" name="Freeform 40">
                <a:extLst>
                  <a:ext uri="{FF2B5EF4-FFF2-40B4-BE49-F238E27FC236}">
                    <a16:creationId xmlns:a16="http://schemas.microsoft.com/office/drawing/2014/main" id="{952DCCAD-B637-5A7E-6657-C07BE236EE8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99" name="TextBox 41">
                <a:extLst>
                  <a:ext uri="{FF2B5EF4-FFF2-40B4-BE49-F238E27FC236}">
                    <a16:creationId xmlns:a16="http://schemas.microsoft.com/office/drawing/2014/main" id="{120846B5-B577-7F10-F493-3EDE4AECB4B0}"/>
                  </a:ext>
                </a:extLst>
              </p:cNvPr>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grpSp>
          <p:nvGrpSpPr>
            <p:cNvPr id="79" name="Group 42">
              <a:extLst>
                <a:ext uri="{FF2B5EF4-FFF2-40B4-BE49-F238E27FC236}">
                  <a16:creationId xmlns:a16="http://schemas.microsoft.com/office/drawing/2014/main" id="{89032BD0-47C5-DD0E-F85A-72F4FCA46A9D}"/>
                </a:ext>
              </a:extLst>
            </p:cNvPr>
            <p:cNvGrpSpPr/>
            <p:nvPr/>
          </p:nvGrpSpPr>
          <p:grpSpPr>
            <a:xfrm rot="-3517491">
              <a:off x="16342154" y="592009"/>
              <a:ext cx="238014" cy="238014"/>
              <a:chOff x="0" y="0"/>
              <a:chExt cx="812800" cy="812800"/>
            </a:xfrm>
          </p:grpSpPr>
          <p:sp>
            <p:nvSpPr>
              <p:cNvPr id="96" name="Freeform 43">
                <a:extLst>
                  <a:ext uri="{FF2B5EF4-FFF2-40B4-BE49-F238E27FC236}">
                    <a16:creationId xmlns:a16="http://schemas.microsoft.com/office/drawing/2014/main" id="{7A1DE0C0-1C3F-8E75-5E7A-2BBF866961B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VN"/>
              </a:p>
            </p:txBody>
          </p:sp>
          <p:sp>
            <p:nvSpPr>
              <p:cNvPr id="97" name="TextBox 44">
                <a:extLst>
                  <a:ext uri="{FF2B5EF4-FFF2-40B4-BE49-F238E27FC236}">
                    <a16:creationId xmlns:a16="http://schemas.microsoft.com/office/drawing/2014/main" id="{927322CE-C19F-2E11-346E-5D60CF823413}"/>
                  </a:ext>
                </a:extLst>
              </p:cNvPr>
              <p:cNvSpPr txBox="1"/>
              <p:nvPr/>
            </p:nvSpPr>
            <p:spPr>
              <a:xfrm>
                <a:off x="76200" y="38100"/>
                <a:ext cx="660400" cy="698500"/>
              </a:xfrm>
              <a:prstGeom prst="rect">
                <a:avLst/>
              </a:prstGeom>
            </p:spPr>
            <p:txBody>
              <a:bodyPr lIns="39876" tIns="39876" rIns="39876" bIns="39876" rtlCol="0" anchor="ctr"/>
              <a:lstStyle/>
              <a:p>
                <a:pPr algn="ctr">
                  <a:lnSpc>
                    <a:spcPts val="2659"/>
                  </a:lnSpc>
                </a:pPr>
                <a:endParaRPr/>
              </a:p>
            </p:txBody>
          </p:sp>
        </p:grpSp>
        <p:grpSp>
          <p:nvGrpSpPr>
            <p:cNvPr id="80" name="Group 45">
              <a:extLst>
                <a:ext uri="{FF2B5EF4-FFF2-40B4-BE49-F238E27FC236}">
                  <a16:creationId xmlns:a16="http://schemas.microsoft.com/office/drawing/2014/main" id="{40F38CED-E077-E52F-9747-0D6886853B2A}"/>
                </a:ext>
              </a:extLst>
            </p:cNvPr>
            <p:cNvGrpSpPr/>
            <p:nvPr/>
          </p:nvGrpSpPr>
          <p:grpSpPr>
            <a:xfrm rot="-3355945">
              <a:off x="11472601" y="8120953"/>
              <a:ext cx="3018606" cy="702560"/>
              <a:chOff x="0" y="0"/>
              <a:chExt cx="1746131" cy="406400"/>
            </a:xfrm>
          </p:grpSpPr>
          <p:sp>
            <p:nvSpPr>
              <p:cNvPr id="94" name="Freeform 46">
                <a:extLst>
                  <a:ext uri="{FF2B5EF4-FFF2-40B4-BE49-F238E27FC236}">
                    <a16:creationId xmlns:a16="http://schemas.microsoft.com/office/drawing/2014/main" id="{28DF339E-2713-C265-295E-C871B31E1F7C}"/>
                  </a:ext>
                </a:extLst>
              </p:cNvPr>
              <p:cNvSpPr/>
              <p:nvPr/>
            </p:nvSpPr>
            <p:spPr>
              <a:xfrm>
                <a:off x="0" y="0"/>
                <a:ext cx="1746131" cy="406400"/>
              </a:xfrm>
              <a:custGeom>
                <a:avLst/>
                <a:gdLst/>
                <a:ahLst/>
                <a:cxnLst/>
                <a:rect l="l" t="t" r="r" b="b"/>
                <a:pathLst>
                  <a:path w="1746131" h="406400">
                    <a:moveTo>
                      <a:pt x="1542931" y="0"/>
                    </a:moveTo>
                    <a:cubicBezTo>
                      <a:pt x="1655156" y="0"/>
                      <a:pt x="1746131" y="90976"/>
                      <a:pt x="1746131" y="203200"/>
                    </a:cubicBezTo>
                    <a:cubicBezTo>
                      <a:pt x="1746131" y="315424"/>
                      <a:pt x="1655156" y="406400"/>
                      <a:pt x="1542931"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95" name="TextBox 47">
                <a:extLst>
                  <a:ext uri="{FF2B5EF4-FFF2-40B4-BE49-F238E27FC236}">
                    <a16:creationId xmlns:a16="http://schemas.microsoft.com/office/drawing/2014/main" id="{4FE5EE13-1C3E-B68E-2B12-85686084F912}"/>
                  </a:ext>
                </a:extLst>
              </p:cNvPr>
              <p:cNvSpPr txBox="1"/>
              <p:nvPr/>
            </p:nvSpPr>
            <p:spPr>
              <a:xfrm>
                <a:off x="0" y="-38100"/>
                <a:ext cx="1746131" cy="444500"/>
              </a:xfrm>
              <a:prstGeom prst="rect">
                <a:avLst/>
              </a:prstGeom>
            </p:spPr>
            <p:txBody>
              <a:bodyPr lIns="50800" tIns="50800" rIns="50800" bIns="50800" rtlCol="0" anchor="ctr"/>
              <a:lstStyle/>
              <a:p>
                <a:pPr algn="ctr">
                  <a:lnSpc>
                    <a:spcPts val="2659"/>
                  </a:lnSpc>
                </a:pPr>
                <a:endParaRPr/>
              </a:p>
            </p:txBody>
          </p:sp>
        </p:grpSp>
        <p:grpSp>
          <p:nvGrpSpPr>
            <p:cNvPr id="81" name="Group 48">
              <a:extLst>
                <a:ext uri="{FF2B5EF4-FFF2-40B4-BE49-F238E27FC236}">
                  <a16:creationId xmlns:a16="http://schemas.microsoft.com/office/drawing/2014/main" id="{F09401DD-3816-B3B0-4323-F41D587C6A53}"/>
                </a:ext>
              </a:extLst>
            </p:cNvPr>
            <p:cNvGrpSpPr/>
            <p:nvPr/>
          </p:nvGrpSpPr>
          <p:grpSpPr>
            <a:xfrm rot="-3355945">
              <a:off x="15707611" y="2242712"/>
              <a:ext cx="3868845" cy="702560"/>
              <a:chOff x="0" y="0"/>
              <a:chExt cx="2237958" cy="406400"/>
            </a:xfrm>
          </p:grpSpPr>
          <p:sp>
            <p:nvSpPr>
              <p:cNvPr id="92" name="Freeform 49">
                <a:extLst>
                  <a:ext uri="{FF2B5EF4-FFF2-40B4-BE49-F238E27FC236}">
                    <a16:creationId xmlns:a16="http://schemas.microsoft.com/office/drawing/2014/main" id="{BF0D814F-6BC2-123D-A72C-608700011B34}"/>
                  </a:ext>
                </a:extLst>
              </p:cNvPr>
              <p:cNvSpPr/>
              <p:nvPr/>
            </p:nvSpPr>
            <p:spPr>
              <a:xfrm>
                <a:off x="0" y="0"/>
                <a:ext cx="2237958" cy="406400"/>
              </a:xfrm>
              <a:custGeom>
                <a:avLst/>
                <a:gdLst/>
                <a:ahLst/>
                <a:cxnLst/>
                <a:rect l="l" t="t" r="r" b="b"/>
                <a:pathLst>
                  <a:path w="2237958" h="406400">
                    <a:moveTo>
                      <a:pt x="2034758" y="0"/>
                    </a:moveTo>
                    <a:cubicBezTo>
                      <a:pt x="2146982" y="0"/>
                      <a:pt x="2237958" y="90976"/>
                      <a:pt x="2237958" y="203200"/>
                    </a:cubicBezTo>
                    <a:cubicBezTo>
                      <a:pt x="2237958" y="315424"/>
                      <a:pt x="2146982" y="406400"/>
                      <a:pt x="2034758"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93" name="TextBox 50">
                <a:extLst>
                  <a:ext uri="{FF2B5EF4-FFF2-40B4-BE49-F238E27FC236}">
                    <a16:creationId xmlns:a16="http://schemas.microsoft.com/office/drawing/2014/main" id="{64023AB5-D9E6-15E6-0EC1-DA86D85A5F20}"/>
                  </a:ext>
                </a:extLst>
              </p:cNvPr>
              <p:cNvSpPr txBox="1"/>
              <p:nvPr/>
            </p:nvSpPr>
            <p:spPr>
              <a:xfrm>
                <a:off x="0" y="-38100"/>
                <a:ext cx="2237958" cy="444500"/>
              </a:xfrm>
              <a:prstGeom prst="rect">
                <a:avLst/>
              </a:prstGeom>
            </p:spPr>
            <p:txBody>
              <a:bodyPr lIns="50800" tIns="50800" rIns="50800" bIns="50800" rtlCol="0" anchor="ctr"/>
              <a:lstStyle/>
              <a:p>
                <a:pPr algn="ctr">
                  <a:lnSpc>
                    <a:spcPts val="2659"/>
                  </a:lnSpc>
                </a:pPr>
                <a:endParaRPr/>
              </a:p>
            </p:txBody>
          </p:sp>
        </p:grpSp>
        <p:grpSp>
          <p:nvGrpSpPr>
            <p:cNvPr id="82" name="Group 51">
              <a:extLst>
                <a:ext uri="{FF2B5EF4-FFF2-40B4-BE49-F238E27FC236}">
                  <a16:creationId xmlns:a16="http://schemas.microsoft.com/office/drawing/2014/main" id="{07AA5353-E572-F11C-3B5C-E521427D7E8F}"/>
                </a:ext>
              </a:extLst>
            </p:cNvPr>
            <p:cNvGrpSpPr/>
            <p:nvPr/>
          </p:nvGrpSpPr>
          <p:grpSpPr>
            <a:xfrm rot="7559325">
              <a:off x="16003258" y="2713002"/>
              <a:ext cx="2039723" cy="425186"/>
              <a:chOff x="0" y="0"/>
              <a:chExt cx="1949604" cy="406400"/>
            </a:xfrm>
          </p:grpSpPr>
          <p:sp>
            <p:nvSpPr>
              <p:cNvPr id="90" name="Freeform 52">
                <a:extLst>
                  <a:ext uri="{FF2B5EF4-FFF2-40B4-BE49-F238E27FC236}">
                    <a16:creationId xmlns:a16="http://schemas.microsoft.com/office/drawing/2014/main" id="{A8F5168E-7EEF-BD3A-4698-D7087231081D}"/>
                  </a:ext>
                </a:extLst>
              </p:cNvPr>
              <p:cNvSpPr/>
              <p:nvPr/>
            </p:nvSpPr>
            <p:spPr>
              <a:xfrm>
                <a:off x="0" y="0"/>
                <a:ext cx="1949604" cy="406400"/>
              </a:xfrm>
              <a:custGeom>
                <a:avLst/>
                <a:gdLst/>
                <a:ahLst/>
                <a:cxnLst/>
                <a:rect l="l" t="t" r="r" b="b"/>
                <a:pathLst>
                  <a:path w="1949604" h="406400">
                    <a:moveTo>
                      <a:pt x="1746404" y="0"/>
                    </a:moveTo>
                    <a:cubicBezTo>
                      <a:pt x="1858628" y="0"/>
                      <a:pt x="1949604" y="90976"/>
                      <a:pt x="1949604" y="203200"/>
                    </a:cubicBezTo>
                    <a:cubicBezTo>
                      <a:pt x="1949604" y="315424"/>
                      <a:pt x="1858628" y="406400"/>
                      <a:pt x="1746404"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91" name="TextBox 53">
                <a:extLst>
                  <a:ext uri="{FF2B5EF4-FFF2-40B4-BE49-F238E27FC236}">
                    <a16:creationId xmlns:a16="http://schemas.microsoft.com/office/drawing/2014/main" id="{54A7817D-1D2F-B9F1-6658-DEE64337DCBE}"/>
                  </a:ext>
                </a:extLst>
              </p:cNvPr>
              <p:cNvSpPr txBox="1"/>
              <p:nvPr/>
            </p:nvSpPr>
            <p:spPr>
              <a:xfrm>
                <a:off x="0" y="-38100"/>
                <a:ext cx="1949604" cy="444500"/>
              </a:xfrm>
              <a:prstGeom prst="rect">
                <a:avLst/>
              </a:prstGeom>
            </p:spPr>
            <p:txBody>
              <a:bodyPr lIns="50800" tIns="50800" rIns="50800" bIns="50800" rtlCol="0" anchor="ctr"/>
              <a:lstStyle/>
              <a:p>
                <a:pPr algn="ctr">
                  <a:lnSpc>
                    <a:spcPts val="2659"/>
                  </a:lnSpc>
                </a:pPr>
                <a:endParaRPr/>
              </a:p>
            </p:txBody>
          </p:sp>
        </p:grpSp>
        <p:sp>
          <p:nvSpPr>
            <p:cNvPr id="83" name="Freeform 54">
              <a:extLst>
                <a:ext uri="{FF2B5EF4-FFF2-40B4-BE49-F238E27FC236}">
                  <a16:creationId xmlns:a16="http://schemas.microsoft.com/office/drawing/2014/main" id="{C9988846-1960-B7C7-D49B-3473C2F17A7C}"/>
                </a:ext>
              </a:extLst>
            </p:cNvPr>
            <p:cNvSpPr/>
            <p:nvPr/>
          </p:nvSpPr>
          <p:spPr>
            <a:xfrm>
              <a:off x="10033938" y="1485240"/>
              <a:ext cx="7499018" cy="7489644"/>
            </a:xfrm>
            <a:custGeom>
              <a:avLst/>
              <a:gdLst/>
              <a:ahLst/>
              <a:cxnLst/>
              <a:rect l="l" t="t" r="r" b="b"/>
              <a:pathLst>
                <a:path w="7499018" h="7489644">
                  <a:moveTo>
                    <a:pt x="0" y="0"/>
                  </a:moveTo>
                  <a:lnTo>
                    <a:pt x="7499017" y="0"/>
                  </a:lnTo>
                  <a:lnTo>
                    <a:pt x="7499017" y="7489643"/>
                  </a:lnTo>
                  <a:lnTo>
                    <a:pt x="0" y="7489643"/>
                  </a:lnTo>
                  <a:lnTo>
                    <a:pt x="0" y="0"/>
                  </a:lnTo>
                  <a:close/>
                </a:path>
              </a:pathLst>
            </a:custGeom>
            <a:blipFill>
              <a:blip r:embed="rId7"/>
              <a:stretch>
                <a:fillRect/>
              </a:stretch>
            </a:blipFill>
          </p:spPr>
          <p:txBody>
            <a:bodyPr/>
            <a:lstStyle/>
            <a:p>
              <a:endParaRPr lang="en-VN"/>
            </a:p>
          </p:txBody>
        </p:sp>
        <p:grpSp>
          <p:nvGrpSpPr>
            <p:cNvPr id="84" name="Group 55">
              <a:extLst>
                <a:ext uri="{FF2B5EF4-FFF2-40B4-BE49-F238E27FC236}">
                  <a16:creationId xmlns:a16="http://schemas.microsoft.com/office/drawing/2014/main" id="{B6D3ED6F-679C-105F-8555-230B61174B12}"/>
                </a:ext>
              </a:extLst>
            </p:cNvPr>
            <p:cNvGrpSpPr/>
            <p:nvPr/>
          </p:nvGrpSpPr>
          <p:grpSpPr>
            <a:xfrm>
              <a:off x="10335480" y="1782095"/>
              <a:ext cx="6895933" cy="6895933"/>
              <a:chOff x="0" y="0"/>
              <a:chExt cx="812800" cy="812800"/>
            </a:xfrm>
          </p:grpSpPr>
          <p:sp>
            <p:nvSpPr>
              <p:cNvPr id="88" name="Freeform 56">
                <a:extLst>
                  <a:ext uri="{FF2B5EF4-FFF2-40B4-BE49-F238E27FC236}">
                    <a16:creationId xmlns:a16="http://schemas.microsoft.com/office/drawing/2014/main" id="{3DA272FA-DB91-6A38-1B8A-D98635A09D8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89" name="TextBox 57">
                <a:extLst>
                  <a:ext uri="{FF2B5EF4-FFF2-40B4-BE49-F238E27FC236}">
                    <a16:creationId xmlns:a16="http://schemas.microsoft.com/office/drawing/2014/main" id="{62E7232C-F84C-B38F-B409-E947289A7480}"/>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85" name="Freeform 58">
              <a:extLst>
                <a:ext uri="{FF2B5EF4-FFF2-40B4-BE49-F238E27FC236}">
                  <a16:creationId xmlns:a16="http://schemas.microsoft.com/office/drawing/2014/main" id="{72374A17-51CD-CE25-A2B0-EDE61F00B7C5}"/>
                </a:ext>
              </a:extLst>
            </p:cNvPr>
            <p:cNvSpPr/>
            <p:nvPr/>
          </p:nvSpPr>
          <p:spPr>
            <a:xfrm rot="5400000">
              <a:off x="11533758" y="1096000"/>
              <a:ext cx="4499377" cy="6364058"/>
            </a:xfrm>
            <a:custGeom>
              <a:avLst/>
              <a:gdLst/>
              <a:ahLst/>
              <a:cxnLst/>
              <a:rect l="l" t="t" r="r" b="b"/>
              <a:pathLst>
                <a:path w="4499377" h="6364058">
                  <a:moveTo>
                    <a:pt x="0" y="0"/>
                  </a:moveTo>
                  <a:lnTo>
                    <a:pt x="4499377" y="0"/>
                  </a:lnTo>
                  <a:lnTo>
                    <a:pt x="4499377" y="6364058"/>
                  </a:lnTo>
                  <a:lnTo>
                    <a:pt x="0" y="6364058"/>
                  </a:lnTo>
                  <a:lnTo>
                    <a:pt x="0" y="0"/>
                  </a:lnTo>
                  <a:close/>
                </a:path>
              </a:pathLst>
            </a:custGeom>
            <a:blipFill>
              <a:blip r:embed="rId8">
                <a:extLst>
                  <a:ext uri="{96DAC541-7B7A-43D3-8B79-37D633B846F1}">
                    <asvg:svgBlip xmlns:asvg="http://schemas.microsoft.com/office/drawing/2016/SVG/main" xmlns="" r:embed="rId9"/>
                  </a:ext>
                </a:extLst>
              </a:blip>
              <a:stretch>
                <a:fillRect r="-41443"/>
              </a:stretch>
            </a:blipFill>
          </p:spPr>
          <p:txBody>
            <a:bodyPr/>
            <a:lstStyle/>
            <a:p>
              <a:endParaRPr lang="en-VN"/>
            </a:p>
          </p:txBody>
        </p:sp>
        <p:grpSp>
          <p:nvGrpSpPr>
            <p:cNvPr id="86" name="Group 59">
              <a:extLst>
                <a:ext uri="{FF2B5EF4-FFF2-40B4-BE49-F238E27FC236}">
                  <a16:creationId xmlns:a16="http://schemas.microsoft.com/office/drawing/2014/main" id="{DCE5DEDE-FBAA-D945-82AB-29B2F4617773}"/>
                </a:ext>
              </a:extLst>
            </p:cNvPr>
            <p:cNvGrpSpPr/>
            <p:nvPr/>
          </p:nvGrpSpPr>
          <p:grpSpPr>
            <a:xfrm>
              <a:off x="10794282" y="2195378"/>
              <a:ext cx="5978329" cy="5978329"/>
              <a:chOff x="0" y="0"/>
              <a:chExt cx="812800" cy="812800"/>
            </a:xfrm>
          </p:grpSpPr>
          <p:sp>
            <p:nvSpPr>
              <p:cNvPr id="87" name="Freeform 60">
                <a:extLst>
                  <a:ext uri="{FF2B5EF4-FFF2-40B4-BE49-F238E27FC236}">
                    <a16:creationId xmlns:a16="http://schemas.microsoft.com/office/drawing/2014/main" id="{DFBBC551-FC1C-0A25-1197-7E81F207301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l="-17187" r="-24931"/>
                </a:stretch>
              </a:blipFill>
              <a:ln w="190500" cap="sq">
                <a:gradFill>
                  <a:gsLst>
                    <a:gs pos="0">
                      <a:srgbClr val="CF428E">
                        <a:alpha val="100000"/>
                      </a:srgbClr>
                    </a:gs>
                    <a:gs pos="100000">
                      <a:srgbClr val="610876">
                        <a:alpha val="100000"/>
                      </a:srgbClr>
                    </a:gs>
                  </a:gsLst>
                  <a:lin ang="0"/>
                </a:gradFill>
                <a:prstDash val="solid"/>
                <a:miter/>
              </a:ln>
            </p:spPr>
            <p:txBody>
              <a:bodyPr/>
              <a:lstStyle/>
              <a:p>
                <a:endParaRPr lang="en-VN"/>
              </a:p>
            </p:txBody>
          </p:sp>
        </p:grpSp>
      </p:grpSp>
    </p:spTree>
  </p:cSld>
  <p:clrMapOvr>
    <a:masterClrMapping/>
  </p:clrMapOvr>
  <p:transition spd="med">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VN"/>
          </a:p>
        </p:txBody>
      </p:sp>
      <p:sp>
        <p:nvSpPr>
          <p:cNvPr id="3" name="Freeform 3"/>
          <p:cNvSpPr/>
          <p:nvPr/>
        </p:nvSpPr>
        <p:spPr>
          <a:xfrm>
            <a:off x="8395885" y="-4037931"/>
            <a:ext cx="10651239" cy="7047895"/>
          </a:xfrm>
          <a:custGeom>
            <a:avLst/>
            <a:gdLst/>
            <a:ahLst/>
            <a:cxnLst/>
            <a:rect l="l" t="t" r="r" b="b"/>
            <a:pathLst>
              <a:path w="10651239" h="7047895">
                <a:moveTo>
                  <a:pt x="0" y="0"/>
                </a:moveTo>
                <a:lnTo>
                  <a:pt x="10651238" y="0"/>
                </a:lnTo>
                <a:lnTo>
                  <a:pt x="10651238" y="7047895"/>
                </a:lnTo>
                <a:lnTo>
                  <a:pt x="0" y="7047895"/>
                </a:lnTo>
                <a:lnTo>
                  <a:pt x="0" y="0"/>
                </a:lnTo>
                <a:close/>
              </a:path>
            </a:pathLst>
          </a:custGeom>
          <a:blipFill>
            <a:blip r:embed="rId3">
              <a:alphaModFix amt="14000"/>
              <a:extLst>
                <a:ext uri="{96DAC541-7B7A-43D3-8B79-37D633B846F1}">
                  <asvg:svgBlip xmlns:asvg="http://schemas.microsoft.com/office/drawing/2016/SVG/main" xmlns="" r:embed="rId4"/>
                </a:ext>
              </a:extLst>
            </a:blip>
            <a:stretch>
              <a:fillRect/>
            </a:stretch>
          </a:blipFill>
        </p:spPr>
        <p:txBody>
          <a:bodyPr/>
          <a:lstStyle/>
          <a:p>
            <a:endParaRPr lang="en-VN"/>
          </a:p>
        </p:txBody>
      </p:sp>
      <p:grpSp>
        <p:nvGrpSpPr>
          <p:cNvPr id="4" name="Group 4"/>
          <p:cNvGrpSpPr/>
          <p:nvPr/>
        </p:nvGrpSpPr>
        <p:grpSpPr>
          <a:xfrm rot="-8558352">
            <a:off x="12873301" y="-540878"/>
            <a:ext cx="8628741" cy="2435377"/>
            <a:chOff x="0" y="0"/>
            <a:chExt cx="1439908" cy="406400"/>
          </a:xfrm>
        </p:grpSpPr>
        <p:sp>
          <p:nvSpPr>
            <p:cNvPr id="5" name="Freeform 5"/>
            <p:cNvSpPr/>
            <p:nvPr/>
          </p:nvSpPr>
          <p:spPr>
            <a:xfrm>
              <a:off x="0" y="0"/>
              <a:ext cx="1439908" cy="406400"/>
            </a:xfrm>
            <a:custGeom>
              <a:avLst/>
              <a:gdLst/>
              <a:ahLst/>
              <a:cxnLst/>
              <a:rect l="l" t="t" r="r" b="b"/>
              <a:pathLst>
                <a:path w="1439908" h="406400">
                  <a:moveTo>
                    <a:pt x="1236708" y="0"/>
                  </a:moveTo>
                  <a:cubicBezTo>
                    <a:pt x="1348933" y="0"/>
                    <a:pt x="1439908" y="90976"/>
                    <a:pt x="1439908" y="203200"/>
                  </a:cubicBezTo>
                  <a:cubicBezTo>
                    <a:pt x="1439908" y="315424"/>
                    <a:pt x="1348933" y="406400"/>
                    <a:pt x="1236708"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6" name="TextBox 6"/>
            <p:cNvSpPr txBox="1"/>
            <p:nvPr/>
          </p:nvSpPr>
          <p:spPr>
            <a:xfrm>
              <a:off x="0" y="-38100"/>
              <a:ext cx="1439908" cy="444500"/>
            </a:xfrm>
            <a:prstGeom prst="rect">
              <a:avLst/>
            </a:prstGeom>
          </p:spPr>
          <p:txBody>
            <a:bodyPr lIns="37217" tIns="37217" rIns="37217" bIns="37217" rtlCol="0" anchor="ctr"/>
            <a:lstStyle/>
            <a:p>
              <a:pPr algn="ctr">
                <a:lnSpc>
                  <a:spcPts val="2659"/>
                </a:lnSpc>
              </a:pPr>
              <a:endParaRPr/>
            </a:p>
          </p:txBody>
        </p:sp>
      </p:grpSp>
      <p:grpSp>
        <p:nvGrpSpPr>
          <p:cNvPr id="7" name="Group 7"/>
          <p:cNvGrpSpPr/>
          <p:nvPr/>
        </p:nvGrpSpPr>
        <p:grpSpPr>
          <a:xfrm rot="2244285">
            <a:off x="12661531" y="600757"/>
            <a:ext cx="9404717" cy="468921"/>
            <a:chOff x="0" y="0"/>
            <a:chExt cx="8150792" cy="406400"/>
          </a:xfrm>
        </p:grpSpPr>
        <p:sp>
          <p:nvSpPr>
            <p:cNvPr id="8" name="Freeform 8"/>
            <p:cNvSpPr/>
            <p:nvPr/>
          </p:nvSpPr>
          <p:spPr>
            <a:xfrm>
              <a:off x="0" y="0"/>
              <a:ext cx="8150792" cy="406400"/>
            </a:xfrm>
            <a:custGeom>
              <a:avLst/>
              <a:gdLst/>
              <a:ahLst/>
              <a:cxnLst/>
              <a:rect l="l" t="t" r="r" b="b"/>
              <a:pathLst>
                <a:path w="8150792" h="406400">
                  <a:moveTo>
                    <a:pt x="7947592" y="0"/>
                  </a:moveTo>
                  <a:cubicBezTo>
                    <a:pt x="8059817" y="0"/>
                    <a:pt x="8150792" y="90976"/>
                    <a:pt x="8150792" y="203200"/>
                  </a:cubicBezTo>
                  <a:cubicBezTo>
                    <a:pt x="8150792" y="315424"/>
                    <a:pt x="8059817" y="406400"/>
                    <a:pt x="7947592"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9" name="TextBox 9"/>
            <p:cNvSpPr txBox="1"/>
            <p:nvPr/>
          </p:nvSpPr>
          <p:spPr>
            <a:xfrm>
              <a:off x="0" y="-38100"/>
              <a:ext cx="8150792" cy="444500"/>
            </a:xfrm>
            <a:prstGeom prst="rect">
              <a:avLst/>
            </a:prstGeom>
          </p:spPr>
          <p:txBody>
            <a:bodyPr lIns="37217" tIns="37217" rIns="37217" bIns="37217" rtlCol="0" anchor="ctr"/>
            <a:lstStyle/>
            <a:p>
              <a:pPr algn="ctr">
                <a:lnSpc>
                  <a:spcPts val="2659"/>
                </a:lnSpc>
              </a:pPr>
              <a:endParaRPr/>
            </a:p>
          </p:txBody>
        </p:sp>
      </p:grpSp>
      <p:grpSp>
        <p:nvGrpSpPr>
          <p:cNvPr id="10" name="Group 10"/>
          <p:cNvGrpSpPr/>
          <p:nvPr/>
        </p:nvGrpSpPr>
        <p:grpSpPr>
          <a:xfrm rot="2320388">
            <a:off x="11796349" y="-404756"/>
            <a:ext cx="5705575" cy="950879"/>
            <a:chOff x="0" y="0"/>
            <a:chExt cx="2438529" cy="406400"/>
          </a:xfrm>
        </p:grpSpPr>
        <p:sp>
          <p:nvSpPr>
            <p:cNvPr id="11" name="Freeform 11"/>
            <p:cNvSpPr/>
            <p:nvPr/>
          </p:nvSpPr>
          <p:spPr>
            <a:xfrm>
              <a:off x="0" y="0"/>
              <a:ext cx="2438529" cy="406400"/>
            </a:xfrm>
            <a:custGeom>
              <a:avLst/>
              <a:gdLst/>
              <a:ahLst/>
              <a:cxnLst/>
              <a:rect l="l" t="t" r="r" b="b"/>
              <a:pathLst>
                <a:path w="2438529" h="406400">
                  <a:moveTo>
                    <a:pt x="2235329" y="0"/>
                  </a:moveTo>
                  <a:cubicBezTo>
                    <a:pt x="2347554" y="0"/>
                    <a:pt x="2438529" y="90976"/>
                    <a:pt x="2438529" y="203200"/>
                  </a:cubicBezTo>
                  <a:cubicBezTo>
                    <a:pt x="2438529" y="315424"/>
                    <a:pt x="2347554" y="406400"/>
                    <a:pt x="2235329"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12" name="TextBox 12"/>
            <p:cNvSpPr txBox="1"/>
            <p:nvPr/>
          </p:nvSpPr>
          <p:spPr>
            <a:xfrm>
              <a:off x="0" y="-38100"/>
              <a:ext cx="2438529" cy="444500"/>
            </a:xfrm>
            <a:prstGeom prst="rect">
              <a:avLst/>
            </a:prstGeom>
          </p:spPr>
          <p:txBody>
            <a:bodyPr lIns="37217" tIns="37217" rIns="37217" bIns="37217" rtlCol="0" anchor="ctr"/>
            <a:lstStyle/>
            <a:p>
              <a:pPr algn="ctr">
                <a:lnSpc>
                  <a:spcPts val="2659"/>
                </a:lnSpc>
              </a:pPr>
              <a:endParaRPr/>
            </a:p>
          </p:txBody>
        </p:sp>
      </p:grpSp>
      <p:grpSp>
        <p:nvGrpSpPr>
          <p:cNvPr id="13" name="Group 13"/>
          <p:cNvGrpSpPr/>
          <p:nvPr/>
        </p:nvGrpSpPr>
        <p:grpSpPr>
          <a:xfrm rot="-8450143">
            <a:off x="16054827" y="1200992"/>
            <a:ext cx="238338" cy="222140"/>
            <a:chOff x="0" y="0"/>
            <a:chExt cx="872070" cy="812800"/>
          </a:xfrm>
        </p:grpSpPr>
        <p:sp>
          <p:nvSpPr>
            <p:cNvPr id="14" name="Freeform 14"/>
            <p:cNvSpPr/>
            <p:nvPr/>
          </p:nvSpPr>
          <p:spPr>
            <a:xfrm>
              <a:off x="0" y="0"/>
              <a:ext cx="872070" cy="812800"/>
            </a:xfrm>
            <a:custGeom>
              <a:avLst/>
              <a:gdLst/>
              <a:ahLst/>
              <a:cxnLst/>
              <a:rect l="l" t="t" r="r" b="b"/>
              <a:pathLst>
                <a:path w="872070" h="812800">
                  <a:moveTo>
                    <a:pt x="436035" y="0"/>
                  </a:moveTo>
                  <a:cubicBezTo>
                    <a:pt x="195219" y="0"/>
                    <a:pt x="0" y="181951"/>
                    <a:pt x="0" y="406400"/>
                  </a:cubicBezTo>
                  <a:cubicBezTo>
                    <a:pt x="0" y="630849"/>
                    <a:pt x="195219" y="812800"/>
                    <a:pt x="436035" y="812800"/>
                  </a:cubicBezTo>
                  <a:cubicBezTo>
                    <a:pt x="676850" y="812800"/>
                    <a:pt x="872070" y="630849"/>
                    <a:pt x="872070" y="406400"/>
                  </a:cubicBezTo>
                  <a:cubicBezTo>
                    <a:pt x="872070" y="181951"/>
                    <a:pt x="676850" y="0"/>
                    <a:pt x="436035" y="0"/>
                  </a:cubicBezTo>
                  <a:close/>
                </a:path>
              </a:pathLst>
            </a:custGeom>
            <a:solidFill>
              <a:srgbClr val="FFFFFF"/>
            </a:solidFill>
          </p:spPr>
          <p:txBody>
            <a:bodyPr/>
            <a:lstStyle/>
            <a:p>
              <a:endParaRPr lang="en-VN"/>
            </a:p>
          </p:txBody>
        </p:sp>
        <p:sp>
          <p:nvSpPr>
            <p:cNvPr id="15" name="TextBox 15"/>
            <p:cNvSpPr txBox="1"/>
            <p:nvPr/>
          </p:nvSpPr>
          <p:spPr>
            <a:xfrm>
              <a:off x="81757" y="38100"/>
              <a:ext cx="708557" cy="698500"/>
            </a:xfrm>
            <a:prstGeom prst="rect">
              <a:avLst/>
            </a:prstGeom>
          </p:spPr>
          <p:txBody>
            <a:bodyPr lIns="37217" tIns="37217" rIns="37217" bIns="37217" rtlCol="0" anchor="ctr"/>
            <a:lstStyle/>
            <a:p>
              <a:pPr algn="ctr">
                <a:lnSpc>
                  <a:spcPts val="2659"/>
                </a:lnSpc>
              </a:pPr>
              <a:endParaRPr/>
            </a:p>
          </p:txBody>
        </p:sp>
      </p:grpSp>
      <p:grpSp>
        <p:nvGrpSpPr>
          <p:cNvPr id="16" name="Group 16"/>
          <p:cNvGrpSpPr/>
          <p:nvPr/>
        </p:nvGrpSpPr>
        <p:grpSpPr>
          <a:xfrm rot="-8450143">
            <a:off x="15765936" y="965677"/>
            <a:ext cx="238338" cy="222140"/>
            <a:chOff x="0" y="0"/>
            <a:chExt cx="872070" cy="812800"/>
          </a:xfrm>
        </p:grpSpPr>
        <p:sp>
          <p:nvSpPr>
            <p:cNvPr id="17" name="Freeform 17"/>
            <p:cNvSpPr/>
            <p:nvPr/>
          </p:nvSpPr>
          <p:spPr>
            <a:xfrm>
              <a:off x="0" y="0"/>
              <a:ext cx="872070" cy="812800"/>
            </a:xfrm>
            <a:custGeom>
              <a:avLst/>
              <a:gdLst/>
              <a:ahLst/>
              <a:cxnLst/>
              <a:rect l="l" t="t" r="r" b="b"/>
              <a:pathLst>
                <a:path w="872070" h="812800">
                  <a:moveTo>
                    <a:pt x="436035" y="0"/>
                  </a:moveTo>
                  <a:cubicBezTo>
                    <a:pt x="195219" y="0"/>
                    <a:pt x="0" y="181951"/>
                    <a:pt x="0" y="406400"/>
                  </a:cubicBezTo>
                  <a:cubicBezTo>
                    <a:pt x="0" y="630849"/>
                    <a:pt x="195219" y="812800"/>
                    <a:pt x="436035" y="812800"/>
                  </a:cubicBezTo>
                  <a:cubicBezTo>
                    <a:pt x="676850" y="812800"/>
                    <a:pt x="872070" y="630849"/>
                    <a:pt x="872070" y="406400"/>
                  </a:cubicBezTo>
                  <a:cubicBezTo>
                    <a:pt x="872070" y="181951"/>
                    <a:pt x="676850" y="0"/>
                    <a:pt x="436035" y="0"/>
                  </a:cubicBezTo>
                  <a:close/>
                </a:path>
              </a:pathLst>
            </a:custGeom>
            <a:solidFill>
              <a:srgbClr val="FFFFFF"/>
            </a:solidFill>
          </p:spPr>
          <p:txBody>
            <a:bodyPr/>
            <a:lstStyle/>
            <a:p>
              <a:endParaRPr lang="en-VN"/>
            </a:p>
          </p:txBody>
        </p:sp>
        <p:sp>
          <p:nvSpPr>
            <p:cNvPr id="18" name="TextBox 18"/>
            <p:cNvSpPr txBox="1"/>
            <p:nvPr/>
          </p:nvSpPr>
          <p:spPr>
            <a:xfrm>
              <a:off x="81757" y="38100"/>
              <a:ext cx="708557" cy="698500"/>
            </a:xfrm>
            <a:prstGeom prst="rect">
              <a:avLst/>
            </a:prstGeom>
          </p:spPr>
          <p:txBody>
            <a:bodyPr lIns="37217" tIns="37217" rIns="37217" bIns="37217" rtlCol="0" anchor="ctr"/>
            <a:lstStyle/>
            <a:p>
              <a:pPr algn="ctr">
                <a:lnSpc>
                  <a:spcPts val="2659"/>
                </a:lnSpc>
              </a:pPr>
              <a:endParaRPr/>
            </a:p>
          </p:txBody>
        </p:sp>
      </p:grpSp>
      <p:grpSp>
        <p:nvGrpSpPr>
          <p:cNvPr id="19" name="Group 19"/>
          <p:cNvGrpSpPr/>
          <p:nvPr/>
        </p:nvGrpSpPr>
        <p:grpSpPr>
          <a:xfrm rot="-8450143">
            <a:off x="15477045" y="730363"/>
            <a:ext cx="238338" cy="222140"/>
            <a:chOff x="0" y="0"/>
            <a:chExt cx="872070" cy="812800"/>
          </a:xfrm>
        </p:grpSpPr>
        <p:sp>
          <p:nvSpPr>
            <p:cNvPr id="20" name="Freeform 20"/>
            <p:cNvSpPr/>
            <p:nvPr/>
          </p:nvSpPr>
          <p:spPr>
            <a:xfrm>
              <a:off x="0" y="0"/>
              <a:ext cx="872070" cy="812800"/>
            </a:xfrm>
            <a:custGeom>
              <a:avLst/>
              <a:gdLst/>
              <a:ahLst/>
              <a:cxnLst/>
              <a:rect l="l" t="t" r="r" b="b"/>
              <a:pathLst>
                <a:path w="872070" h="812800">
                  <a:moveTo>
                    <a:pt x="436035" y="0"/>
                  </a:moveTo>
                  <a:cubicBezTo>
                    <a:pt x="195219" y="0"/>
                    <a:pt x="0" y="181951"/>
                    <a:pt x="0" y="406400"/>
                  </a:cubicBezTo>
                  <a:cubicBezTo>
                    <a:pt x="0" y="630849"/>
                    <a:pt x="195219" y="812800"/>
                    <a:pt x="436035" y="812800"/>
                  </a:cubicBezTo>
                  <a:cubicBezTo>
                    <a:pt x="676850" y="812800"/>
                    <a:pt x="872070" y="630849"/>
                    <a:pt x="872070" y="406400"/>
                  </a:cubicBezTo>
                  <a:cubicBezTo>
                    <a:pt x="872070" y="181951"/>
                    <a:pt x="676850" y="0"/>
                    <a:pt x="436035" y="0"/>
                  </a:cubicBezTo>
                  <a:close/>
                </a:path>
              </a:pathLst>
            </a:custGeom>
            <a:solidFill>
              <a:srgbClr val="FFFFFF"/>
            </a:solidFill>
          </p:spPr>
          <p:txBody>
            <a:bodyPr/>
            <a:lstStyle/>
            <a:p>
              <a:endParaRPr lang="en-VN"/>
            </a:p>
          </p:txBody>
        </p:sp>
        <p:sp>
          <p:nvSpPr>
            <p:cNvPr id="21" name="TextBox 21"/>
            <p:cNvSpPr txBox="1"/>
            <p:nvPr/>
          </p:nvSpPr>
          <p:spPr>
            <a:xfrm>
              <a:off x="81757" y="38100"/>
              <a:ext cx="708557" cy="698500"/>
            </a:xfrm>
            <a:prstGeom prst="rect">
              <a:avLst/>
            </a:prstGeom>
          </p:spPr>
          <p:txBody>
            <a:bodyPr lIns="37217" tIns="37217" rIns="37217" bIns="37217" rtlCol="0" anchor="ctr"/>
            <a:lstStyle/>
            <a:p>
              <a:pPr algn="ctr">
                <a:lnSpc>
                  <a:spcPts val="2659"/>
                </a:lnSpc>
              </a:pPr>
              <a:endParaRPr/>
            </a:p>
          </p:txBody>
        </p:sp>
      </p:grpSp>
      <p:sp>
        <p:nvSpPr>
          <p:cNvPr id="22" name="Freeform 22"/>
          <p:cNvSpPr/>
          <p:nvPr/>
        </p:nvSpPr>
        <p:spPr>
          <a:xfrm>
            <a:off x="7953379" y="1390046"/>
            <a:ext cx="2381241" cy="1482323"/>
          </a:xfrm>
          <a:custGeom>
            <a:avLst/>
            <a:gdLst/>
            <a:ahLst/>
            <a:cxnLst/>
            <a:rect l="l" t="t" r="r" b="b"/>
            <a:pathLst>
              <a:path w="2381241" h="1482323">
                <a:moveTo>
                  <a:pt x="0" y="0"/>
                </a:moveTo>
                <a:lnTo>
                  <a:pt x="2381242" y="0"/>
                </a:lnTo>
                <a:lnTo>
                  <a:pt x="2381242" y="1482322"/>
                </a:lnTo>
                <a:lnTo>
                  <a:pt x="0" y="1482322"/>
                </a:lnTo>
                <a:lnTo>
                  <a:pt x="0" y="0"/>
                </a:lnTo>
                <a:close/>
              </a:path>
            </a:pathLst>
          </a:custGeom>
          <a:blipFill>
            <a:blip r:embed="rId5"/>
            <a:stretch>
              <a:fillRect/>
            </a:stretch>
          </a:blipFill>
        </p:spPr>
        <p:txBody>
          <a:bodyPr/>
          <a:lstStyle/>
          <a:p>
            <a:endParaRPr lang="en-VN"/>
          </a:p>
        </p:txBody>
      </p:sp>
      <p:sp>
        <p:nvSpPr>
          <p:cNvPr id="23" name="Freeform 23"/>
          <p:cNvSpPr/>
          <p:nvPr/>
        </p:nvSpPr>
        <p:spPr>
          <a:xfrm>
            <a:off x="800619" y="3930151"/>
            <a:ext cx="3080467" cy="2052361"/>
          </a:xfrm>
          <a:custGeom>
            <a:avLst/>
            <a:gdLst/>
            <a:ahLst/>
            <a:cxnLst/>
            <a:rect l="l" t="t" r="r" b="b"/>
            <a:pathLst>
              <a:path w="3080467" h="2052361">
                <a:moveTo>
                  <a:pt x="0" y="0"/>
                </a:moveTo>
                <a:lnTo>
                  <a:pt x="3080466" y="0"/>
                </a:lnTo>
                <a:lnTo>
                  <a:pt x="3080466" y="2052361"/>
                </a:lnTo>
                <a:lnTo>
                  <a:pt x="0" y="2052361"/>
                </a:lnTo>
                <a:lnTo>
                  <a:pt x="0" y="0"/>
                </a:lnTo>
                <a:close/>
              </a:path>
            </a:pathLst>
          </a:custGeom>
          <a:blipFill>
            <a:blip r:embed="rId6"/>
            <a:stretch>
              <a:fillRect t="-1" b="-9592"/>
            </a:stretch>
          </a:blipFill>
        </p:spPr>
        <p:txBody>
          <a:bodyPr/>
          <a:lstStyle/>
          <a:p>
            <a:endParaRPr lang="en-VN"/>
          </a:p>
        </p:txBody>
      </p:sp>
      <p:sp>
        <p:nvSpPr>
          <p:cNvPr id="24" name="Freeform 24"/>
          <p:cNvSpPr/>
          <p:nvPr/>
        </p:nvSpPr>
        <p:spPr>
          <a:xfrm>
            <a:off x="5605506" y="6398990"/>
            <a:ext cx="11301259" cy="1977720"/>
          </a:xfrm>
          <a:custGeom>
            <a:avLst/>
            <a:gdLst/>
            <a:ahLst/>
            <a:cxnLst/>
            <a:rect l="l" t="t" r="r" b="b"/>
            <a:pathLst>
              <a:path w="11301259" h="1977720">
                <a:moveTo>
                  <a:pt x="0" y="0"/>
                </a:moveTo>
                <a:lnTo>
                  <a:pt x="11301259" y="0"/>
                </a:lnTo>
                <a:lnTo>
                  <a:pt x="11301259" y="1977720"/>
                </a:lnTo>
                <a:lnTo>
                  <a:pt x="0" y="1977720"/>
                </a:lnTo>
                <a:lnTo>
                  <a:pt x="0" y="0"/>
                </a:lnTo>
                <a:close/>
              </a:path>
            </a:pathLst>
          </a:custGeom>
          <a:blipFill>
            <a:blip r:embed="rId7"/>
            <a:stretch>
              <a:fillRect/>
            </a:stretch>
          </a:blipFill>
        </p:spPr>
        <p:txBody>
          <a:bodyPr/>
          <a:lstStyle/>
          <a:p>
            <a:endParaRPr lang="en-VN"/>
          </a:p>
        </p:txBody>
      </p:sp>
      <p:sp>
        <p:nvSpPr>
          <p:cNvPr id="25" name="Freeform 25"/>
          <p:cNvSpPr/>
          <p:nvPr/>
        </p:nvSpPr>
        <p:spPr>
          <a:xfrm>
            <a:off x="5434701" y="4077307"/>
            <a:ext cx="3097894" cy="1905205"/>
          </a:xfrm>
          <a:custGeom>
            <a:avLst/>
            <a:gdLst/>
            <a:ahLst/>
            <a:cxnLst/>
            <a:rect l="l" t="t" r="r" b="b"/>
            <a:pathLst>
              <a:path w="3097894" h="1905205">
                <a:moveTo>
                  <a:pt x="0" y="0"/>
                </a:moveTo>
                <a:lnTo>
                  <a:pt x="3097894" y="0"/>
                </a:lnTo>
                <a:lnTo>
                  <a:pt x="3097894" y="1905205"/>
                </a:lnTo>
                <a:lnTo>
                  <a:pt x="0" y="1905205"/>
                </a:lnTo>
                <a:lnTo>
                  <a:pt x="0" y="0"/>
                </a:lnTo>
                <a:close/>
              </a:path>
            </a:pathLst>
          </a:custGeom>
          <a:blipFill>
            <a:blip r:embed="rId8"/>
            <a:stretch>
              <a:fillRect/>
            </a:stretch>
          </a:blipFill>
        </p:spPr>
        <p:txBody>
          <a:bodyPr/>
          <a:lstStyle/>
          <a:p>
            <a:endParaRPr lang="en-VN"/>
          </a:p>
        </p:txBody>
      </p:sp>
      <p:sp>
        <p:nvSpPr>
          <p:cNvPr id="26" name="Freeform 26"/>
          <p:cNvSpPr/>
          <p:nvPr/>
        </p:nvSpPr>
        <p:spPr>
          <a:xfrm>
            <a:off x="4735109" y="8219669"/>
            <a:ext cx="2248539" cy="1385100"/>
          </a:xfrm>
          <a:custGeom>
            <a:avLst/>
            <a:gdLst/>
            <a:ahLst/>
            <a:cxnLst/>
            <a:rect l="l" t="t" r="r" b="b"/>
            <a:pathLst>
              <a:path w="2248539" h="1385100">
                <a:moveTo>
                  <a:pt x="0" y="0"/>
                </a:moveTo>
                <a:lnTo>
                  <a:pt x="2248539" y="0"/>
                </a:lnTo>
                <a:lnTo>
                  <a:pt x="2248539" y="1385100"/>
                </a:lnTo>
                <a:lnTo>
                  <a:pt x="0" y="1385100"/>
                </a:lnTo>
                <a:lnTo>
                  <a:pt x="0" y="0"/>
                </a:lnTo>
                <a:close/>
              </a:path>
            </a:pathLst>
          </a:custGeom>
          <a:blipFill>
            <a:blip r:embed="rId9"/>
            <a:stretch>
              <a:fillRect/>
            </a:stretch>
          </a:blipFill>
        </p:spPr>
        <p:txBody>
          <a:bodyPr/>
          <a:lstStyle/>
          <a:p>
            <a:endParaRPr lang="en-VN"/>
          </a:p>
        </p:txBody>
      </p:sp>
      <p:sp>
        <p:nvSpPr>
          <p:cNvPr id="27" name="Freeform 27"/>
          <p:cNvSpPr/>
          <p:nvPr/>
        </p:nvSpPr>
        <p:spPr>
          <a:xfrm>
            <a:off x="9997723" y="4049323"/>
            <a:ext cx="3166053" cy="1905205"/>
          </a:xfrm>
          <a:custGeom>
            <a:avLst/>
            <a:gdLst/>
            <a:ahLst/>
            <a:cxnLst/>
            <a:rect l="l" t="t" r="r" b="b"/>
            <a:pathLst>
              <a:path w="3166053" h="1905205">
                <a:moveTo>
                  <a:pt x="0" y="0"/>
                </a:moveTo>
                <a:lnTo>
                  <a:pt x="3166052" y="0"/>
                </a:lnTo>
                <a:lnTo>
                  <a:pt x="3166052" y="1905205"/>
                </a:lnTo>
                <a:lnTo>
                  <a:pt x="0" y="1905205"/>
                </a:lnTo>
                <a:lnTo>
                  <a:pt x="0" y="0"/>
                </a:lnTo>
                <a:close/>
              </a:path>
            </a:pathLst>
          </a:custGeom>
          <a:blipFill>
            <a:blip r:embed="rId10"/>
            <a:stretch>
              <a:fillRect t="-3861"/>
            </a:stretch>
          </a:blipFill>
        </p:spPr>
        <p:txBody>
          <a:bodyPr/>
          <a:lstStyle/>
          <a:p>
            <a:endParaRPr lang="en-VN"/>
          </a:p>
        </p:txBody>
      </p:sp>
      <p:sp>
        <p:nvSpPr>
          <p:cNvPr id="28" name="Freeform 28"/>
          <p:cNvSpPr/>
          <p:nvPr/>
        </p:nvSpPr>
        <p:spPr>
          <a:xfrm>
            <a:off x="14991612" y="3907440"/>
            <a:ext cx="2077188" cy="2075072"/>
          </a:xfrm>
          <a:custGeom>
            <a:avLst/>
            <a:gdLst/>
            <a:ahLst/>
            <a:cxnLst/>
            <a:rect l="l" t="t" r="r" b="b"/>
            <a:pathLst>
              <a:path w="2196060" h="2196060">
                <a:moveTo>
                  <a:pt x="0" y="0"/>
                </a:moveTo>
                <a:lnTo>
                  <a:pt x="2196060" y="0"/>
                </a:lnTo>
                <a:lnTo>
                  <a:pt x="2196060" y="2196060"/>
                </a:lnTo>
                <a:lnTo>
                  <a:pt x="0" y="2196060"/>
                </a:lnTo>
                <a:lnTo>
                  <a:pt x="0" y="0"/>
                </a:lnTo>
                <a:close/>
              </a:path>
            </a:pathLst>
          </a:custGeom>
          <a:blipFill>
            <a:blip r:embed="rId11"/>
            <a:stretch>
              <a:fillRect/>
            </a:stretch>
          </a:blipFill>
        </p:spPr>
        <p:txBody>
          <a:bodyPr/>
          <a:lstStyle/>
          <a:p>
            <a:endParaRPr lang="en-VN"/>
          </a:p>
        </p:txBody>
      </p:sp>
      <p:sp>
        <p:nvSpPr>
          <p:cNvPr id="29" name="Freeform 29"/>
          <p:cNvSpPr/>
          <p:nvPr/>
        </p:nvSpPr>
        <p:spPr>
          <a:xfrm>
            <a:off x="10905844" y="8219669"/>
            <a:ext cx="1560883" cy="1560883"/>
          </a:xfrm>
          <a:custGeom>
            <a:avLst/>
            <a:gdLst/>
            <a:ahLst/>
            <a:cxnLst/>
            <a:rect l="l" t="t" r="r" b="b"/>
            <a:pathLst>
              <a:path w="1560883" h="1560883">
                <a:moveTo>
                  <a:pt x="0" y="0"/>
                </a:moveTo>
                <a:lnTo>
                  <a:pt x="1560883" y="0"/>
                </a:lnTo>
                <a:lnTo>
                  <a:pt x="1560883" y="1560883"/>
                </a:lnTo>
                <a:lnTo>
                  <a:pt x="0" y="1560883"/>
                </a:lnTo>
                <a:lnTo>
                  <a:pt x="0" y="0"/>
                </a:lnTo>
                <a:close/>
              </a:path>
            </a:pathLst>
          </a:custGeom>
          <a:blipFill>
            <a:blip r:embed="rId12"/>
            <a:stretch>
              <a:fillRect/>
            </a:stretch>
          </a:blipFill>
        </p:spPr>
        <p:txBody>
          <a:bodyPr/>
          <a:lstStyle/>
          <a:p>
            <a:endParaRPr lang="en-VN"/>
          </a:p>
        </p:txBody>
      </p:sp>
      <p:sp>
        <p:nvSpPr>
          <p:cNvPr id="30" name="Freeform 30"/>
          <p:cNvSpPr/>
          <p:nvPr/>
        </p:nvSpPr>
        <p:spPr>
          <a:xfrm>
            <a:off x="15838450" y="8030199"/>
            <a:ext cx="1750354" cy="1750354"/>
          </a:xfrm>
          <a:custGeom>
            <a:avLst/>
            <a:gdLst/>
            <a:ahLst/>
            <a:cxnLst/>
            <a:rect l="l" t="t" r="r" b="b"/>
            <a:pathLst>
              <a:path w="1750354" h="1750354">
                <a:moveTo>
                  <a:pt x="0" y="0"/>
                </a:moveTo>
                <a:lnTo>
                  <a:pt x="1750354" y="0"/>
                </a:lnTo>
                <a:lnTo>
                  <a:pt x="1750354" y="1750353"/>
                </a:lnTo>
                <a:lnTo>
                  <a:pt x="0" y="1750353"/>
                </a:lnTo>
                <a:lnTo>
                  <a:pt x="0" y="0"/>
                </a:lnTo>
                <a:close/>
              </a:path>
            </a:pathLst>
          </a:custGeom>
          <a:blipFill>
            <a:blip r:embed="rId13"/>
            <a:stretch>
              <a:fillRect/>
            </a:stretch>
          </a:blipFill>
        </p:spPr>
        <p:txBody>
          <a:bodyPr/>
          <a:lstStyle/>
          <a:p>
            <a:endParaRPr lang="en-VN"/>
          </a:p>
        </p:txBody>
      </p:sp>
      <p:sp>
        <p:nvSpPr>
          <p:cNvPr id="31" name="TextBox 31"/>
          <p:cNvSpPr txBox="1"/>
          <p:nvPr/>
        </p:nvSpPr>
        <p:spPr>
          <a:xfrm>
            <a:off x="1028700" y="358516"/>
            <a:ext cx="11909896" cy="870585"/>
          </a:xfrm>
          <a:prstGeom prst="rect">
            <a:avLst/>
          </a:prstGeom>
        </p:spPr>
        <p:txBody>
          <a:bodyPr lIns="0" tIns="0" rIns="0" bIns="0" rtlCol="0" anchor="t">
            <a:spAutoFit/>
          </a:bodyPr>
          <a:lstStyle/>
          <a:p>
            <a:pPr algn="l">
              <a:lnSpc>
                <a:spcPts val="7139"/>
              </a:lnSpc>
              <a:spcBef>
                <a:spcPct val="0"/>
              </a:spcBef>
            </a:pPr>
            <a:r>
              <a:rPr lang="en-US" sz="5100" b="1">
                <a:solidFill>
                  <a:srgbClr val="610876"/>
                </a:solidFill>
                <a:latin typeface="Muli Bold"/>
                <a:ea typeface="Muli Bold"/>
                <a:cs typeface="Muli Bold"/>
                <a:sym typeface="Muli Bold"/>
              </a:rPr>
              <a:t>PHÂN CẤP, PHÂN QUYỀN</a:t>
            </a:r>
          </a:p>
        </p:txBody>
      </p:sp>
      <p:sp>
        <p:nvSpPr>
          <p:cNvPr id="32" name="TextBox 32"/>
          <p:cNvSpPr txBox="1"/>
          <p:nvPr/>
        </p:nvSpPr>
        <p:spPr>
          <a:xfrm>
            <a:off x="7049584" y="3081602"/>
            <a:ext cx="4206551" cy="704850"/>
          </a:xfrm>
          <a:prstGeom prst="rect">
            <a:avLst/>
          </a:prstGeom>
        </p:spPr>
        <p:txBody>
          <a:bodyPr lIns="0" tIns="0" rIns="0" bIns="0" rtlCol="0" anchor="t">
            <a:spAutoFit/>
          </a:bodyPr>
          <a:lstStyle/>
          <a:p>
            <a:pPr algn="l">
              <a:lnSpc>
                <a:spcPts val="2777"/>
              </a:lnSpc>
            </a:pPr>
            <a:r>
              <a:rPr lang="en-US" sz="2314" b="1">
                <a:solidFill>
                  <a:srgbClr val="610876"/>
                </a:solidFill>
                <a:latin typeface="Muli Bold"/>
                <a:ea typeface="Muli Bold"/>
                <a:cs typeface="Muli Bold"/>
                <a:sym typeface="Muli Bold"/>
              </a:rPr>
              <a:t>CHÍNH PHỦ, THỦ TƯỚNG CP</a:t>
            </a:r>
          </a:p>
          <a:p>
            <a:pPr algn="l">
              <a:lnSpc>
                <a:spcPts val="2777"/>
              </a:lnSpc>
            </a:pPr>
            <a:endParaRPr lang="en-US" sz="2314" b="1">
              <a:solidFill>
                <a:srgbClr val="610876"/>
              </a:solidFill>
              <a:latin typeface="Muli Bold"/>
              <a:ea typeface="Muli Bold"/>
              <a:cs typeface="Muli Bold"/>
              <a:sym typeface="Muli Bold"/>
            </a:endParaRPr>
          </a:p>
        </p:txBody>
      </p:sp>
      <p:sp>
        <p:nvSpPr>
          <p:cNvPr id="33" name="TextBox 33"/>
          <p:cNvSpPr txBox="1"/>
          <p:nvPr/>
        </p:nvSpPr>
        <p:spPr>
          <a:xfrm>
            <a:off x="-429174" y="6056090"/>
            <a:ext cx="5540051" cy="666750"/>
          </a:xfrm>
          <a:prstGeom prst="rect">
            <a:avLst/>
          </a:prstGeom>
        </p:spPr>
        <p:txBody>
          <a:bodyPr lIns="0" tIns="0" rIns="0" bIns="0" rtlCol="0" anchor="t">
            <a:spAutoFit/>
          </a:bodyPr>
          <a:lstStyle/>
          <a:p>
            <a:pPr algn="ctr">
              <a:lnSpc>
                <a:spcPts val="2657"/>
              </a:lnSpc>
            </a:pPr>
            <a:r>
              <a:rPr lang="en-US" sz="2214" b="1">
                <a:solidFill>
                  <a:srgbClr val="610876"/>
                </a:solidFill>
                <a:latin typeface="Muli Bold"/>
                <a:ea typeface="Muli Bold"/>
                <a:cs typeface="Muli Bold"/>
                <a:sym typeface="Muli Bold"/>
              </a:rPr>
              <a:t>BỘ TRƯỞNG BỘ </a:t>
            </a:r>
          </a:p>
          <a:p>
            <a:pPr algn="ctr">
              <a:lnSpc>
                <a:spcPts val="2657"/>
              </a:lnSpc>
            </a:pPr>
            <a:r>
              <a:rPr lang="en-US" sz="2214" b="1">
                <a:solidFill>
                  <a:srgbClr val="610876"/>
                </a:solidFill>
                <a:latin typeface="Muli Bold"/>
                <a:ea typeface="Muli Bold"/>
                <a:cs typeface="Muli Bold"/>
                <a:sym typeface="Muli Bold"/>
              </a:rPr>
              <a:t>NÔNG NGHIỆP VÀ MÔI TRƯỜNG</a:t>
            </a:r>
          </a:p>
        </p:txBody>
      </p:sp>
      <p:sp>
        <p:nvSpPr>
          <p:cNvPr id="34" name="TextBox 34"/>
          <p:cNvSpPr txBox="1"/>
          <p:nvPr/>
        </p:nvSpPr>
        <p:spPr>
          <a:xfrm>
            <a:off x="4213623" y="6056090"/>
            <a:ext cx="5540051" cy="333375"/>
          </a:xfrm>
          <a:prstGeom prst="rect">
            <a:avLst/>
          </a:prstGeom>
        </p:spPr>
        <p:txBody>
          <a:bodyPr lIns="0" tIns="0" rIns="0" bIns="0" rtlCol="0" anchor="t">
            <a:spAutoFit/>
          </a:bodyPr>
          <a:lstStyle/>
          <a:p>
            <a:pPr algn="ctr">
              <a:lnSpc>
                <a:spcPts val="2657"/>
              </a:lnSpc>
            </a:pPr>
            <a:r>
              <a:rPr lang="en-US" sz="2214" b="1">
                <a:solidFill>
                  <a:srgbClr val="610876"/>
                </a:solidFill>
                <a:latin typeface="Muli Bold"/>
                <a:ea typeface="Muli Bold"/>
                <a:cs typeface="Muli Bold"/>
                <a:sym typeface="Muli Bold"/>
              </a:rPr>
              <a:t>HĐND CẤP TỈNH</a:t>
            </a:r>
          </a:p>
        </p:txBody>
      </p:sp>
      <p:sp>
        <p:nvSpPr>
          <p:cNvPr id="35" name="TextBox 35"/>
          <p:cNvSpPr txBox="1"/>
          <p:nvPr/>
        </p:nvSpPr>
        <p:spPr>
          <a:xfrm>
            <a:off x="3755332" y="9780552"/>
            <a:ext cx="4208093" cy="253224"/>
          </a:xfrm>
          <a:prstGeom prst="rect">
            <a:avLst/>
          </a:prstGeom>
        </p:spPr>
        <p:txBody>
          <a:bodyPr lIns="0" tIns="0" rIns="0" bIns="0" rtlCol="0" anchor="t">
            <a:spAutoFit/>
          </a:bodyPr>
          <a:lstStyle/>
          <a:p>
            <a:pPr algn="ctr">
              <a:lnSpc>
                <a:spcPts val="2018"/>
              </a:lnSpc>
            </a:pPr>
            <a:r>
              <a:rPr lang="en-US" sz="1681" b="1">
                <a:solidFill>
                  <a:srgbClr val="610876"/>
                </a:solidFill>
                <a:latin typeface="Muli Bold"/>
                <a:ea typeface="Muli Bold"/>
                <a:cs typeface="Muli Bold"/>
                <a:sym typeface="Muli Bold"/>
              </a:rPr>
              <a:t>UBND CẤP XÃ</a:t>
            </a:r>
          </a:p>
        </p:txBody>
      </p:sp>
      <p:sp>
        <p:nvSpPr>
          <p:cNvPr id="36" name="TextBox 36"/>
          <p:cNvSpPr txBox="1"/>
          <p:nvPr/>
        </p:nvSpPr>
        <p:spPr>
          <a:xfrm>
            <a:off x="8823649" y="6056090"/>
            <a:ext cx="5540051" cy="333375"/>
          </a:xfrm>
          <a:prstGeom prst="rect">
            <a:avLst/>
          </a:prstGeom>
        </p:spPr>
        <p:txBody>
          <a:bodyPr lIns="0" tIns="0" rIns="0" bIns="0" rtlCol="0" anchor="t">
            <a:spAutoFit/>
          </a:bodyPr>
          <a:lstStyle/>
          <a:p>
            <a:pPr algn="ctr">
              <a:lnSpc>
                <a:spcPts val="2657"/>
              </a:lnSpc>
            </a:pPr>
            <a:r>
              <a:rPr lang="en-US" sz="2214" b="1">
                <a:solidFill>
                  <a:srgbClr val="610876"/>
                </a:solidFill>
                <a:latin typeface="Muli Bold"/>
                <a:ea typeface="Muli Bold"/>
                <a:cs typeface="Muli Bold"/>
                <a:sym typeface="Muli Bold"/>
              </a:rPr>
              <a:t>UBND CẤP TỈNH</a:t>
            </a:r>
          </a:p>
        </p:txBody>
      </p:sp>
      <p:sp>
        <p:nvSpPr>
          <p:cNvPr id="37" name="TextBox 37"/>
          <p:cNvSpPr txBox="1"/>
          <p:nvPr/>
        </p:nvSpPr>
        <p:spPr>
          <a:xfrm>
            <a:off x="9582239" y="9780552"/>
            <a:ext cx="4208093" cy="253224"/>
          </a:xfrm>
          <a:prstGeom prst="rect">
            <a:avLst/>
          </a:prstGeom>
        </p:spPr>
        <p:txBody>
          <a:bodyPr lIns="0" tIns="0" rIns="0" bIns="0" rtlCol="0" anchor="t">
            <a:spAutoFit/>
          </a:bodyPr>
          <a:lstStyle/>
          <a:p>
            <a:pPr algn="ctr">
              <a:lnSpc>
                <a:spcPts val="2018"/>
              </a:lnSpc>
            </a:pPr>
            <a:r>
              <a:rPr lang="en-US" sz="1681" b="1">
                <a:solidFill>
                  <a:srgbClr val="610876"/>
                </a:solidFill>
                <a:latin typeface="Muli Bold"/>
                <a:ea typeface="Muli Bold"/>
                <a:cs typeface="Muli Bold"/>
                <a:sym typeface="Muli Bold"/>
              </a:rPr>
              <a:t>CHỦ TỊCH UBND CẤP XÃ</a:t>
            </a:r>
          </a:p>
        </p:txBody>
      </p:sp>
      <p:sp>
        <p:nvSpPr>
          <p:cNvPr id="38" name="TextBox 38"/>
          <p:cNvSpPr txBox="1"/>
          <p:nvPr/>
        </p:nvSpPr>
        <p:spPr>
          <a:xfrm>
            <a:off x="13277622" y="6056090"/>
            <a:ext cx="5540051" cy="666750"/>
          </a:xfrm>
          <a:prstGeom prst="rect">
            <a:avLst/>
          </a:prstGeom>
        </p:spPr>
        <p:txBody>
          <a:bodyPr lIns="0" tIns="0" rIns="0" bIns="0" rtlCol="0" anchor="t">
            <a:spAutoFit/>
          </a:bodyPr>
          <a:lstStyle/>
          <a:p>
            <a:pPr algn="ctr">
              <a:lnSpc>
                <a:spcPts val="2657"/>
              </a:lnSpc>
            </a:pPr>
            <a:r>
              <a:rPr lang="en-US" sz="2214" b="1">
                <a:solidFill>
                  <a:srgbClr val="610876"/>
                </a:solidFill>
                <a:latin typeface="Muli Bold"/>
                <a:ea typeface="Muli Bold"/>
                <a:cs typeface="Muli Bold"/>
                <a:sym typeface="Muli Bold"/>
              </a:rPr>
              <a:t>CHỦ TỊCH</a:t>
            </a:r>
          </a:p>
          <a:p>
            <a:pPr algn="ctr">
              <a:lnSpc>
                <a:spcPts val="2657"/>
              </a:lnSpc>
            </a:pPr>
            <a:r>
              <a:rPr lang="en-US" sz="2214" b="1">
                <a:solidFill>
                  <a:srgbClr val="610876"/>
                </a:solidFill>
                <a:latin typeface="Muli Bold"/>
                <a:ea typeface="Muli Bold"/>
                <a:cs typeface="Muli Bold"/>
                <a:sym typeface="Muli Bold"/>
              </a:rPr>
              <a:t>UBND CẤP TỈNH</a:t>
            </a:r>
          </a:p>
        </p:txBody>
      </p:sp>
      <p:sp>
        <p:nvSpPr>
          <p:cNvPr id="39" name="TextBox 39"/>
          <p:cNvSpPr txBox="1"/>
          <p:nvPr/>
        </p:nvSpPr>
        <p:spPr>
          <a:xfrm>
            <a:off x="14232492" y="9780552"/>
            <a:ext cx="4208093" cy="253224"/>
          </a:xfrm>
          <a:prstGeom prst="rect">
            <a:avLst/>
          </a:prstGeom>
        </p:spPr>
        <p:txBody>
          <a:bodyPr lIns="0" tIns="0" rIns="0" bIns="0" rtlCol="0" anchor="t">
            <a:spAutoFit/>
          </a:bodyPr>
          <a:lstStyle/>
          <a:p>
            <a:pPr algn="ctr">
              <a:lnSpc>
                <a:spcPts val="2018"/>
              </a:lnSpc>
            </a:pPr>
            <a:r>
              <a:rPr lang="en-US" sz="1681" b="1">
                <a:solidFill>
                  <a:srgbClr val="610876"/>
                </a:solidFill>
                <a:latin typeface="Muli Bold"/>
                <a:ea typeface="Muli Bold"/>
                <a:cs typeface="Muli Bold"/>
                <a:sym typeface="Muli Bold"/>
              </a:rPr>
              <a:t>CQ CÓ CHỨC NĂNG QLĐĐ CẤP XÃ</a:t>
            </a:r>
          </a:p>
        </p:txBody>
      </p:sp>
      <p:sp>
        <p:nvSpPr>
          <p:cNvPr id="44" name="Freeform 43">
            <a:extLst>
              <a:ext uri="{FF2B5EF4-FFF2-40B4-BE49-F238E27FC236}">
                <a16:creationId xmlns:a16="http://schemas.microsoft.com/office/drawing/2014/main" id="{2A345650-B011-4656-767B-926898102AB8}"/>
              </a:ext>
            </a:extLst>
          </p:cNvPr>
          <p:cNvSpPr/>
          <p:nvPr/>
        </p:nvSpPr>
        <p:spPr>
          <a:xfrm>
            <a:off x="2295331" y="2276669"/>
            <a:ext cx="5654351" cy="1567543"/>
          </a:xfrm>
          <a:custGeom>
            <a:avLst/>
            <a:gdLst>
              <a:gd name="connsiteX0" fmla="*/ 0 w 5654351"/>
              <a:gd name="connsiteY0" fmla="*/ 1567543 h 1567543"/>
              <a:gd name="connsiteX1" fmla="*/ 0 w 5654351"/>
              <a:gd name="connsiteY1" fmla="*/ 0 h 1567543"/>
              <a:gd name="connsiteX2" fmla="*/ 298579 w 5654351"/>
              <a:gd name="connsiteY2" fmla="*/ 0 h 1567543"/>
              <a:gd name="connsiteX3" fmla="*/ 5654351 w 5654351"/>
              <a:gd name="connsiteY3" fmla="*/ 0 h 1567543"/>
            </a:gdLst>
            <a:ahLst/>
            <a:cxnLst>
              <a:cxn ang="0">
                <a:pos x="connsiteX0" y="connsiteY0"/>
              </a:cxn>
              <a:cxn ang="0">
                <a:pos x="connsiteX1" y="connsiteY1"/>
              </a:cxn>
              <a:cxn ang="0">
                <a:pos x="connsiteX2" y="connsiteY2"/>
              </a:cxn>
              <a:cxn ang="0">
                <a:pos x="connsiteX3" y="connsiteY3"/>
              </a:cxn>
            </a:cxnLst>
            <a:rect l="l" t="t" r="r" b="b"/>
            <a:pathLst>
              <a:path w="5654351" h="1567543">
                <a:moveTo>
                  <a:pt x="0" y="1567543"/>
                </a:moveTo>
                <a:lnTo>
                  <a:pt x="0" y="0"/>
                </a:lnTo>
                <a:lnTo>
                  <a:pt x="298579" y="0"/>
                </a:lnTo>
                <a:lnTo>
                  <a:pt x="5654351" y="0"/>
                </a:lnTo>
              </a:path>
            </a:pathLst>
          </a:custGeom>
          <a:ln>
            <a:solidFill>
              <a:srgbClr val="7030A0"/>
            </a:solidFill>
            <a:headEnd type="arrow" w="med" len="med"/>
            <a:tailEnd type="none" w="med" len="med"/>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en-VN"/>
          </a:p>
        </p:txBody>
      </p:sp>
      <p:cxnSp>
        <p:nvCxnSpPr>
          <p:cNvPr id="46" name="Straight Connector 45">
            <a:extLst>
              <a:ext uri="{FF2B5EF4-FFF2-40B4-BE49-F238E27FC236}">
                <a16:creationId xmlns:a16="http://schemas.microsoft.com/office/drawing/2014/main" id="{FD8AA4CC-638F-7DDB-591B-8EE91C9636F8}"/>
              </a:ext>
            </a:extLst>
          </p:cNvPr>
          <p:cNvCxnSpPr/>
          <p:nvPr/>
        </p:nvCxnSpPr>
        <p:spPr>
          <a:xfrm>
            <a:off x="6501882" y="2247103"/>
            <a:ext cx="0" cy="1609470"/>
          </a:xfrm>
          <a:prstGeom prst="line">
            <a:avLst/>
          </a:prstGeom>
          <a:ln>
            <a:solidFill>
              <a:srgbClr val="7030A0"/>
            </a:solidFill>
            <a:headEnd type="none" w="med" len="med"/>
            <a:tailEnd type="arrow" w="med" len="med"/>
          </a:ln>
        </p:spPr>
        <p:style>
          <a:lnRef idx="3">
            <a:schemeClr val="accent4"/>
          </a:lnRef>
          <a:fillRef idx="0">
            <a:schemeClr val="accent4"/>
          </a:fillRef>
          <a:effectRef idx="2">
            <a:schemeClr val="accent4"/>
          </a:effectRef>
          <a:fontRef idx="minor">
            <a:schemeClr val="tx1"/>
          </a:fontRef>
        </p:style>
      </p:cxnSp>
      <p:sp>
        <p:nvSpPr>
          <p:cNvPr id="48" name="Freeform 47">
            <a:extLst>
              <a:ext uri="{FF2B5EF4-FFF2-40B4-BE49-F238E27FC236}">
                <a16:creationId xmlns:a16="http://schemas.microsoft.com/office/drawing/2014/main" id="{8BD5722D-DF9F-C69B-7E81-AD432E298279}"/>
              </a:ext>
            </a:extLst>
          </p:cNvPr>
          <p:cNvSpPr/>
          <p:nvPr/>
        </p:nvSpPr>
        <p:spPr>
          <a:xfrm flipH="1">
            <a:off x="10338318" y="2262012"/>
            <a:ext cx="5654351" cy="1567543"/>
          </a:xfrm>
          <a:custGeom>
            <a:avLst/>
            <a:gdLst>
              <a:gd name="connsiteX0" fmla="*/ 0 w 5654351"/>
              <a:gd name="connsiteY0" fmla="*/ 1567543 h 1567543"/>
              <a:gd name="connsiteX1" fmla="*/ 0 w 5654351"/>
              <a:gd name="connsiteY1" fmla="*/ 0 h 1567543"/>
              <a:gd name="connsiteX2" fmla="*/ 298579 w 5654351"/>
              <a:gd name="connsiteY2" fmla="*/ 0 h 1567543"/>
              <a:gd name="connsiteX3" fmla="*/ 5654351 w 5654351"/>
              <a:gd name="connsiteY3" fmla="*/ 0 h 1567543"/>
            </a:gdLst>
            <a:ahLst/>
            <a:cxnLst>
              <a:cxn ang="0">
                <a:pos x="connsiteX0" y="connsiteY0"/>
              </a:cxn>
              <a:cxn ang="0">
                <a:pos x="connsiteX1" y="connsiteY1"/>
              </a:cxn>
              <a:cxn ang="0">
                <a:pos x="connsiteX2" y="connsiteY2"/>
              </a:cxn>
              <a:cxn ang="0">
                <a:pos x="connsiteX3" y="connsiteY3"/>
              </a:cxn>
            </a:cxnLst>
            <a:rect l="l" t="t" r="r" b="b"/>
            <a:pathLst>
              <a:path w="5654351" h="1567543">
                <a:moveTo>
                  <a:pt x="0" y="1567543"/>
                </a:moveTo>
                <a:lnTo>
                  <a:pt x="0" y="0"/>
                </a:lnTo>
                <a:lnTo>
                  <a:pt x="298579" y="0"/>
                </a:lnTo>
                <a:lnTo>
                  <a:pt x="5654351" y="0"/>
                </a:lnTo>
              </a:path>
            </a:pathLst>
          </a:custGeom>
          <a:ln>
            <a:solidFill>
              <a:srgbClr val="7030A0"/>
            </a:solidFill>
            <a:headEnd type="arrow" w="med" len="med"/>
            <a:tailEnd type="none" w="med" len="med"/>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en-VN"/>
          </a:p>
        </p:txBody>
      </p:sp>
      <p:cxnSp>
        <p:nvCxnSpPr>
          <p:cNvPr id="49" name="Straight Connector 48">
            <a:extLst>
              <a:ext uri="{FF2B5EF4-FFF2-40B4-BE49-F238E27FC236}">
                <a16:creationId xmlns:a16="http://schemas.microsoft.com/office/drawing/2014/main" id="{CE1FB3FD-3763-ED3D-4217-DBB0329774A7}"/>
              </a:ext>
            </a:extLst>
          </p:cNvPr>
          <p:cNvCxnSpPr/>
          <p:nvPr/>
        </p:nvCxnSpPr>
        <p:spPr>
          <a:xfrm>
            <a:off x="11700984" y="2232446"/>
            <a:ext cx="0" cy="1609470"/>
          </a:xfrm>
          <a:prstGeom prst="line">
            <a:avLst/>
          </a:prstGeom>
          <a:ln>
            <a:solidFill>
              <a:srgbClr val="7030A0"/>
            </a:solidFill>
            <a:headEnd type="none" w="med" len="med"/>
            <a:tailEnd type="arrow" w="med" len="med"/>
          </a:ln>
        </p:spPr>
        <p:style>
          <a:lnRef idx="3">
            <a:schemeClr val="accent4"/>
          </a:lnRef>
          <a:fillRef idx="0">
            <a:schemeClr val="accent4"/>
          </a:fillRef>
          <a:effectRef idx="2">
            <a:schemeClr val="accent4"/>
          </a:effectRef>
          <a:fontRef idx="minor">
            <a:schemeClr val="tx1"/>
          </a:fontRef>
        </p:style>
      </p:cxnSp>
    </p:spTree>
  </p:cSld>
  <p:clrMapOvr>
    <a:masterClrMapping/>
  </p:clrMapOvr>
  <p:transition spd="med">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VN"/>
          </a:p>
        </p:txBody>
      </p:sp>
      <p:sp>
        <p:nvSpPr>
          <p:cNvPr id="3" name="Freeform 3"/>
          <p:cNvSpPr/>
          <p:nvPr/>
        </p:nvSpPr>
        <p:spPr>
          <a:xfrm>
            <a:off x="8395885" y="-4037931"/>
            <a:ext cx="10651239" cy="7047895"/>
          </a:xfrm>
          <a:custGeom>
            <a:avLst/>
            <a:gdLst/>
            <a:ahLst/>
            <a:cxnLst/>
            <a:rect l="l" t="t" r="r" b="b"/>
            <a:pathLst>
              <a:path w="10651239" h="7047895">
                <a:moveTo>
                  <a:pt x="0" y="0"/>
                </a:moveTo>
                <a:lnTo>
                  <a:pt x="10651238" y="0"/>
                </a:lnTo>
                <a:lnTo>
                  <a:pt x="10651238" y="7047895"/>
                </a:lnTo>
                <a:lnTo>
                  <a:pt x="0" y="7047895"/>
                </a:lnTo>
                <a:lnTo>
                  <a:pt x="0" y="0"/>
                </a:lnTo>
                <a:close/>
              </a:path>
            </a:pathLst>
          </a:custGeom>
          <a:blipFill>
            <a:blip r:embed="rId3">
              <a:alphaModFix amt="14000"/>
              <a:extLst>
                <a:ext uri="{96DAC541-7B7A-43D3-8B79-37D633B846F1}">
                  <asvg:svgBlip xmlns:asvg="http://schemas.microsoft.com/office/drawing/2016/SVG/main" xmlns="" r:embed="rId4"/>
                </a:ext>
              </a:extLst>
            </a:blip>
            <a:stretch>
              <a:fillRect/>
            </a:stretch>
          </a:blipFill>
        </p:spPr>
        <p:txBody>
          <a:bodyPr/>
          <a:lstStyle/>
          <a:p>
            <a:endParaRPr lang="en-VN"/>
          </a:p>
        </p:txBody>
      </p:sp>
      <p:sp>
        <p:nvSpPr>
          <p:cNvPr id="4" name="TextBox 4"/>
          <p:cNvSpPr txBox="1"/>
          <p:nvPr/>
        </p:nvSpPr>
        <p:spPr>
          <a:xfrm>
            <a:off x="1028700" y="933450"/>
            <a:ext cx="11909896" cy="870585"/>
          </a:xfrm>
          <a:prstGeom prst="rect">
            <a:avLst/>
          </a:prstGeom>
        </p:spPr>
        <p:txBody>
          <a:bodyPr lIns="0" tIns="0" rIns="0" bIns="0" rtlCol="0" anchor="t">
            <a:spAutoFit/>
          </a:bodyPr>
          <a:lstStyle/>
          <a:p>
            <a:pPr algn="l">
              <a:lnSpc>
                <a:spcPts val="7139"/>
              </a:lnSpc>
              <a:spcBef>
                <a:spcPct val="0"/>
              </a:spcBef>
            </a:pPr>
            <a:r>
              <a:rPr lang="en-US" sz="5100" b="1">
                <a:solidFill>
                  <a:srgbClr val="610876"/>
                </a:solidFill>
                <a:latin typeface="Muli Bold"/>
                <a:ea typeface="Muli Bold"/>
                <a:cs typeface="Muli Bold"/>
                <a:sym typeface="Muli Bold"/>
              </a:rPr>
              <a:t>PHÂN CẤP, PHÂN QUYỀN</a:t>
            </a:r>
          </a:p>
        </p:txBody>
      </p:sp>
      <p:grpSp>
        <p:nvGrpSpPr>
          <p:cNvPr id="5" name="Group 5"/>
          <p:cNvGrpSpPr/>
          <p:nvPr/>
        </p:nvGrpSpPr>
        <p:grpSpPr>
          <a:xfrm>
            <a:off x="1028700" y="3532462"/>
            <a:ext cx="7909582" cy="2541636"/>
            <a:chOff x="0" y="0"/>
            <a:chExt cx="2200888" cy="707225"/>
          </a:xfrm>
        </p:grpSpPr>
        <p:sp>
          <p:nvSpPr>
            <p:cNvPr id="6" name="Freeform 6"/>
            <p:cNvSpPr/>
            <p:nvPr/>
          </p:nvSpPr>
          <p:spPr>
            <a:xfrm>
              <a:off x="0" y="0"/>
              <a:ext cx="2200888" cy="707225"/>
            </a:xfrm>
            <a:custGeom>
              <a:avLst/>
              <a:gdLst/>
              <a:ahLst/>
              <a:cxnLst/>
              <a:rect l="l" t="t" r="r" b="b"/>
              <a:pathLst>
                <a:path w="2200888" h="707225">
                  <a:moveTo>
                    <a:pt x="19576" y="0"/>
                  </a:moveTo>
                  <a:lnTo>
                    <a:pt x="2181312" y="0"/>
                  </a:lnTo>
                  <a:cubicBezTo>
                    <a:pt x="2186504" y="0"/>
                    <a:pt x="2191483" y="2062"/>
                    <a:pt x="2195154" y="5734"/>
                  </a:cubicBezTo>
                  <a:cubicBezTo>
                    <a:pt x="2198825" y="9405"/>
                    <a:pt x="2200888" y="14384"/>
                    <a:pt x="2200888" y="19576"/>
                  </a:cubicBezTo>
                  <a:lnTo>
                    <a:pt x="2200888" y="687649"/>
                  </a:lnTo>
                  <a:cubicBezTo>
                    <a:pt x="2200888" y="692841"/>
                    <a:pt x="2198825" y="697820"/>
                    <a:pt x="2195154" y="701491"/>
                  </a:cubicBezTo>
                  <a:cubicBezTo>
                    <a:pt x="2191483" y="705163"/>
                    <a:pt x="2186504" y="707225"/>
                    <a:pt x="2181312" y="707225"/>
                  </a:cubicBezTo>
                  <a:lnTo>
                    <a:pt x="19576" y="707225"/>
                  </a:lnTo>
                  <a:cubicBezTo>
                    <a:pt x="14384" y="707225"/>
                    <a:pt x="9405" y="705163"/>
                    <a:pt x="5734" y="701491"/>
                  </a:cubicBezTo>
                  <a:cubicBezTo>
                    <a:pt x="2062" y="697820"/>
                    <a:pt x="0" y="692841"/>
                    <a:pt x="0" y="687649"/>
                  </a:cubicBezTo>
                  <a:lnTo>
                    <a:pt x="0" y="19576"/>
                  </a:lnTo>
                  <a:cubicBezTo>
                    <a:pt x="0" y="14384"/>
                    <a:pt x="2062" y="9405"/>
                    <a:pt x="5734" y="5734"/>
                  </a:cubicBezTo>
                  <a:cubicBezTo>
                    <a:pt x="9405" y="2062"/>
                    <a:pt x="14384" y="0"/>
                    <a:pt x="19576" y="0"/>
                  </a:cubicBezTo>
                  <a:close/>
                </a:path>
              </a:pathLst>
            </a:custGeom>
            <a:solidFill>
              <a:srgbClr val="000000">
                <a:alpha val="0"/>
              </a:srgbClr>
            </a:solidFill>
            <a:ln w="47625" cap="sq">
              <a:gradFill>
                <a:gsLst>
                  <a:gs pos="0">
                    <a:srgbClr val="CF428E">
                      <a:alpha val="100000"/>
                    </a:srgbClr>
                  </a:gs>
                  <a:gs pos="100000">
                    <a:srgbClr val="610876">
                      <a:alpha val="100000"/>
                    </a:srgbClr>
                  </a:gs>
                </a:gsLst>
                <a:lin ang="0"/>
              </a:gradFill>
              <a:prstDash val="solid"/>
              <a:miter/>
            </a:ln>
          </p:spPr>
          <p:txBody>
            <a:bodyPr/>
            <a:lstStyle/>
            <a:p>
              <a:endParaRPr lang="en-VN"/>
            </a:p>
          </p:txBody>
        </p:sp>
        <p:sp>
          <p:nvSpPr>
            <p:cNvPr id="7" name="TextBox 7"/>
            <p:cNvSpPr txBox="1"/>
            <p:nvPr/>
          </p:nvSpPr>
          <p:spPr>
            <a:xfrm>
              <a:off x="0" y="-38100"/>
              <a:ext cx="2200888" cy="745325"/>
            </a:xfrm>
            <a:prstGeom prst="rect">
              <a:avLst/>
            </a:prstGeom>
          </p:spPr>
          <p:txBody>
            <a:bodyPr lIns="43666" tIns="43666" rIns="43666" bIns="43666" rtlCol="0" anchor="ctr"/>
            <a:lstStyle/>
            <a:p>
              <a:pPr algn="ctr">
                <a:lnSpc>
                  <a:spcPts val="2660"/>
                </a:lnSpc>
              </a:pPr>
              <a:endParaRPr/>
            </a:p>
          </p:txBody>
        </p:sp>
      </p:grpSp>
      <p:grpSp>
        <p:nvGrpSpPr>
          <p:cNvPr id="8" name="Group 8"/>
          <p:cNvGrpSpPr/>
          <p:nvPr/>
        </p:nvGrpSpPr>
        <p:grpSpPr>
          <a:xfrm>
            <a:off x="1028700" y="7501922"/>
            <a:ext cx="7909582" cy="1889403"/>
            <a:chOff x="0" y="0"/>
            <a:chExt cx="2200888" cy="525738"/>
          </a:xfrm>
        </p:grpSpPr>
        <p:sp>
          <p:nvSpPr>
            <p:cNvPr id="9" name="Freeform 9"/>
            <p:cNvSpPr/>
            <p:nvPr/>
          </p:nvSpPr>
          <p:spPr>
            <a:xfrm>
              <a:off x="0" y="0"/>
              <a:ext cx="2200888" cy="525738"/>
            </a:xfrm>
            <a:custGeom>
              <a:avLst/>
              <a:gdLst/>
              <a:ahLst/>
              <a:cxnLst/>
              <a:rect l="l" t="t" r="r" b="b"/>
              <a:pathLst>
                <a:path w="2200888" h="525738">
                  <a:moveTo>
                    <a:pt x="19576" y="0"/>
                  </a:moveTo>
                  <a:lnTo>
                    <a:pt x="2181312" y="0"/>
                  </a:lnTo>
                  <a:cubicBezTo>
                    <a:pt x="2186504" y="0"/>
                    <a:pt x="2191483" y="2062"/>
                    <a:pt x="2195154" y="5734"/>
                  </a:cubicBezTo>
                  <a:cubicBezTo>
                    <a:pt x="2198825" y="9405"/>
                    <a:pt x="2200888" y="14384"/>
                    <a:pt x="2200888" y="19576"/>
                  </a:cubicBezTo>
                  <a:lnTo>
                    <a:pt x="2200888" y="506162"/>
                  </a:lnTo>
                  <a:cubicBezTo>
                    <a:pt x="2200888" y="511353"/>
                    <a:pt x="2198825" y="516333"/>
                    <a:pt x="2195154" y="520004"/>
                  </a:cubicBezTo>
                  <a:cubicBezTo>
                    <a:pt x="2191483" y="523675"/>
                    <a:pt x="2186504" y="525738"/>
                    <a:pt x="2181312" y="525738"/>
                  </a:cubicBezTo>
                  <a:lnTo>
                    <a:pt x="19576" y="525738"/>
                  </a:lnTo>
                  <a:cubicBezTo>
                    <a:pt x="14384" y="525738"/>
                    <a:pt x="9405" y="523675"/>
                    <a:pt x="5734" y="520004"/>
                  </a:cubicBezTo>
                  <a:cubicBezTo>
                    <a:pt x="2062" y="516333"/>
                    <a:pt x="0" y="511353"/>
                    <a:pt x="0" y="506162"/>
                  </a:cubicBezTo>
                  <a:lnTo>
                    <a:pt x="0" y="19576"/>
                  </a:lnTo>
                  <a:cubicBezTo>
                    <a:pt x="0" y="14384"/>
                    <a:pt x="2062" y="9405"/>
                    <a:pt x="5734" y="5734"/>
                  </a:cubicBezTo>
                  <a:cubicBezTo>
                    <a:pt x="9405" y="2062"/>
                    <a:pt x="14384" y="0"/>
                    <a:pt x="19576" y="0"/>
                  </a:cubicBezTo>
                  <a:close/>
                </a:path>
              </a:pathLst>
            </a:custGeom>
            <a:solidFill>
              <a:srgbClr val="000000">
                <a:alpha val="0"/>
              </a:srgbClr>
            </a:solidFill>
            <a:ln w="47625" cap="sq">
              <a:gradFill>
                <a:gsLst>
                  <a:gs pos="0">
                    <a:srgbClr val="CF428E">
                      <a:alpha val="100000"/>
                    </a:srgbClr>
                  </a:gs>
                  <a:gs pos="100000">
                    <a:srgbClr val="610876">
                      <a:alpha val="100000"/>
                    </a:srgbClr>
                  </a:gs>
                </a:gsLst>
                <a:lin ang="0"/>
              </a:gradFill>
              <a:prstDash val="solid"/>
              <a:miter/>
            </a:ln>
          </p:spPr>
          <p:txBody>
            <a:bodyPr/>
            <a:lstStyle/>
            <a:p>
              <a:endParaRPr lang="en-VN"/>
            </a:p>
          </p:txBody>
        </p:sp>
        <p:sp>
          <p:nvSpPr>
            <p:cNvPr id="10" name="TextBox 10"/>
            <p:cNvSpPr txBox="1"/>
            <p:nvPr/>
          </p:nvSpPr>
          <p:spPr>
            <a:xfrm>
              <a:off x="0" y="-38100"/>
              <a:ext cx="2200888" cy="563838"/>
            </a:xfrm>
            <a:prstGeom prst="rect">
              <a:avLst/>
            </a:prstGeom>
          </p:spPr>
          <p:txBody>
            <a:bodyPr lIns="43666" tIns="43666" rIns="43666" bIns="43666" rtlCol="0" anchor="ctr"/>
            <a:lstStyle/>
            <a:p>
              <a:pPr algn="ctr">
                <a:lnSpc>
                  <a:spcPts val="2660"/>
                </a:lnSpc>
              </a:pPr>
              <a:endParaRPr/>
            </a:p>
          </p:txBody>
        </p:sp>
      </p:grpSp>
      <p:grpSp>
        <p:nvGrpSpPr>
          <p:cNvPr id="11" name="Group 11"/>
          <p:cNvGrpSpPr/>
          <p:nvPr/>
        </p:nvGrpSpPr>
        <p:grpSpPr>
          <a:xfrm>
            <a:off x="1028700" y="3095689"/>
            <a:ext cx="4845156" cy="838335"/>
            <a:chOff x="0" y="0"/>
            <a:chExt cx="1348193" cy="233272"/>
          </a:xfrm>
        </p:grpSpPr>
        <p:sp>
          <p:nvSpPr>
            <p:cNvPr id="12" name="Freeform 12"/>
            <p:cNvSpPr/>
            <p:nvPr/>
          </p:nvSpPr>
          <p:spPr>
            <a:xfrm>
              <a:off x="0" y="0"/>
              <a:ext cx="1348193" cy="233272"/>
            </a:xfrm>
            <a:custGeom>
              <a:avLst/>
              <a:gdLst/>
              <a:ahLst/>
              <a:cxnLst/>
              <a:rect l="l" t="t" r="r" b="b"/>
              <a:pathLst>
                <a:path w="1348193" h="233272">
                  <a:moveTo>
                    <a:pt x="31957" y="0"/>
                  </a:moveTo>
                  <a:lnTo>
                    <a:pt x="1316236" y="0"/>
                  </a:lnTo>
                  <a:cubicBezTo>
                    <a:pt x="1333885" y="0"/>
                    <a:pt x="1348193" y="14308"/>
                    <a:pt x="1348193" y="31957"/>
                  </a:cubicBezTo>
                  <a:lnTo>
                    <a:pt x="1348193" y="201314"/>
                  </a:lnTo>
                  <a:cubicBezTo>
                    <a:pt x="1348193" y="218964"/>
                    <a:pt x="1333885" y="233272"/>
                    <a:pt x="1316236" y="233272"/>
                  </a:cubicBezTo>
                  <a:lnTo>
                    <a:pt x="31957" y="233272"/>
                  </a:lnTo>
                  <a:cubicBezTo>
                    <a:pt x="14308" y="233272"/>
                    <a:pt x="0" y="218964"/>
                    <a:pt x="0" y="201314"/>
                  </a:cubicBezTo>
                  <a:lnTo>
                    <a:pt x="0" y="31957"/>
                  </a:lnTo>
                  <a:cubicBezTo>
                    <a:pt x="0" y="14308"/>
                    <a:pt x="14308" y="0"/>
                    <a:pt x="31957" y="0"/>
                  </a:cubicBezTo>
                  <a:close/>
                </a:path>
              </a:pathLst>
            </a:custGeom>
            <a:gradFill rotWithShape="1">
              <a:gsLst>
                <a:gs pos="0">
                  <a:srgbClr val="CF428E">
                    <a:alpha val="100000"/>
                  </a:srgbClr>
                </a:gs>
                <a:gs pos="100000">
                  <a:srgbClr val="610876">
                    <a:alpha val="100000"/>
                  </a:srgbClr>
                </a:gs>
              </a:gsLst>
              <a:lin ang="0"/>
            </a:gradFill>
            <a:ln cap="sq">
              <a:noFill/>
              <a:prstDash val="solid"/>
              <a:miter/>
            </a:ln>
          </p:spPr>
          <p:txBody>
            <a:bodyPr/>
            <a:lstStyle/>
            <a:p>
              <a:endParaRPr lang="en-VN"/>
            </a:p>
          </p:txBody>
        </p:sp>
        <p:sp>
          <p:nvSpPr>
            <p:cNvPr id="13" name="TextBox 13"/>
            <p:cNvSpPr txBox="1"/>
            <p:nvPr/>
          </p:nvSpPr>
          <p:spPr>
            <a:xfrm>
              <a:off x="0" y="-38100"/>
              <a:ext cx="1348193" cy="271372"/>
            </a:xfrm>
            <a:prstGeom prst="rect">
              <a:avLst/>
            </a:prstGeom>
          </p:spPr>
          <p:txBody>
            <a:bodyPr lIns="43666" tIns="43666" rIns="43666" bIns="43666" rtlCol="0" anchor="ctr"/>
            <a:lstStyle/>
            <a:p>
              <a:pPr algn="ctr">
                <a:lnSpc>
                  <a:spcPts val="2660"/>
                </a:lnSpc>
              </a:pPr>
              <a:endParaRPr/>
            </a:p>
          </p:txBody>
        </p:sp>
      </p:grpSp>
      <p:grpSp>
        <p:nvGrpSpPr>
          <p:cNvPr id="14" name="Group 14"/>
          <p:cNvGrpSpPr/>
          <p:nvPr/>
        </p:nvGrpSpPr>
        <p:grpSpPr>
          <a:xfrm>
            <a:off x="1028700" y="7065149"/>
            <a:ext cx="6304391" cy="778133"/>
            <a:chOff x="0" y="0"/>
            <a:chExt cx="1754234" cy="216520"/>
          </a:xfrm>
        </p:grpSpPr>
        <p:sp>
          <p:nvSpPr>
            <p:cNvPr id="15" name="Freeform 15"/>
            <p:cNvSpPr/>
            <p:nvPr/>
          </p:nvSpPr>
          <p:spPr>
            <a:xfrm>
              <a:off x="0" y="0"/>
              <a:ext cx="1754234" cy="216520"/>
            </a:xfrm>
            <a:custGeom>
              <a:avLst/>
              <a:gdLst/>
              <a:ahLst/>
              <a:cxnLst/>
              <a:rect l="l" t="t" r="r" b="b"/>
              <a:pathLst>
                <a:path w="1754234" h="216520">
                  <a:moveTo>
                    <a:pt x="24560" y="0"/>
                  </a:moveTo>
                  <a:lnTo>
                    <a:pt x="1729674" y="0"/>
                  </a:lnTo>
                  <a:cubicBezTo>
                    <a:pt x="1743238" y="0"/>
                    <a:pt x="1754234" y="10996"/>
                    <a:pt x="1754234" y="24560"/>
                  </a:cubicBezTo>
                  <a:lnTo>
                    <a:pt x="1754234" y="191960"/>
                  </a:lnTo>
                  <a:cubicBezTo>
                    <a:pt x="1754234" y="205524"/>
                    <a:pt x="1743238" y="216520"/>
                    <a:pt x="1729674" y="216520"/>
                  </a:cubicBezTo>
                  <a:lnTo>
                    <a:pt x="24560" y="216520"/>
                  </a:lnTo>
                  <a:cubicBezTo>
                    <a:pt x="18047" y="216520"/>
                    <a:pt x="11800" y="213933"/>
                    <a:pt x="7194" y="209327"/>
                  </a:cubicBezTo>
                  <a:cubicBezTo>
                    <a:pt x="2588" y="204721"/>
                    <a:pt x="0" y="198474"/>
                    <a:pt x="0" y="191960"/>
                  </a:cubicBezTo>
                  <a:lnTo>
                    <a:pt x="0" y="24560"/>
                  </a:lnTo>
                  <a:cubicBezTo>
                    <a:pt x="0" y="10996"/>
                    <a:pt x="10996" y="0"/>
                    <a:pt x="24560" y="0"/>
                  </a:cubicBezTo>
                  <a:close/>
                </a:path>
              </a:pathLst>
            </a:custGeom>
            <a:gradFill rotWithShape="1">
              <a:gsLst>
                <a:gs pos="0">
                  <a:srgbClr val="CF428E">
                    <a:alpha val="100000"/>
                  </a:srgbClr>
                </a:gs>
                <a:gs pos="100000">
                  <a:srgbClr val="610876">
                    <a:alpha val="100000"/>
                  </a:srgbClr>
                </a:gs>
              </a:gsLst>
              <a:lin ang="0"/>
            </a:gradFill>
            <a:ln cap="sq">
              <a:noFill/>
              <a:prstDash val="solid"/>
              <a:miter/>
            </a:ln>
          </p:spPr>
          <p:txBody>
            <a:bodyPr/>
            <a:lstStyle/>
            <a:p>
              <a:endParaRPr lang="en-VN"/>
            </a:p>
          </p:txBody>
        </p:sp>
        <p:sp>
          <p:nvSpPr>
            <p:cNvPr id="16" name="TextBox 16"/>
            <p:cNvSpPr txBox="1"/>
            <p:nvPr/>
          </p:nvSpPr>
          <p:spPr>
            <a:xfrm>
              <a:off x="0" y="-38100"/>
              <a:ext cx="1754234" cy="254620"/>
            </a:xfrm>
            <a:prstGeom prst="rect">
              <a:avLst/>
            </a:prstGeom>
          </p:spPr>
          <p:txBody>
            <a:bodyPr lIns="43666" tIns="43666" rIns="43666" bIns="43666" rtlCol="0" anchor="ctr"/>
            <a:lstStyle/>
            <a:p>
              <a:pPr algn="ctr">
                <a:lnSpc>
                  <a:spcPts val="2660"/>
                </a:lnSpc>
              </a:pPr>
              <a:endParaRPr/>
            </a:p>
          </p:txBody>
        </p:sp>
      </p:grpSp>
      <p:sp>
        <p:nvSpPr>
          <p:cNvPr id="17" name="TextBox 17"/>
          <p:cNvSpPr txBox="1"/>
          <p:nvPr/>
        </p:nvSpPr>
        <p:spPr>
          <a:xfrm>
            <a:off x="1028700" y="3292797"/>
            <a:ext cx="4854681" cy="704850"/>
          </a:xfrm>
          <a:prstGeom prst="rect">
            <a:avLst/>
          </a:prstGeom>
        </p:spPr>
        <p:txBody>
          <a:bodyPr lIns="0" tIns="0" rIns="0" bIns="0" rtlCol="0" anchor="t">
            <a:spAutoFit/>
          </a:bodyPr>
          <a:lstStyle/>
          <a:p>
            <a:pPr algn="l">
              <a:lnSpc>
                <a:spcPts val="2777"/>
              </a:lnSpc>
            </a:pPr>
            <a:r>
              <a:rPr lang="en-US" sz="2314" b="1">
                <a:solidFill>
                  <a:srgbClr val="FFFFFF"/>
                </a:solidFill>
                <a:latin typeface="Muli Bold"/>
                <a:ea typeface="Muli Bold"/>
                <a:cs typeface="Muli Bold"/>
                <a:sym typeface="Muli Bold"/>
              </a:rPr>
              <a:t>PHÂN CẤP CHO HĐND CẤP TỈNH</a:t>
            </a:r>
          </a:p>
          <a:p>
            <a:pPr algn="l">
              <a:lnSpc>
                <a:spcPts val="2777"/>
              </a:lnSpc>
            </a:pPr>
            <a:endParaRPr lang="en-US" sz="2314" b="1">
              <a:solidFill>
                <a:srgbClr val="FFFFFF"/>
              </a:solidFill>
              <a:latin typeface="Muli Bold"/>
              <a:ea typeface="Muli Bold"/>
              <a:cs typeface="Muli Bold"/>
              <a:sym typeface="Muli Bold"/>
            </a:endParaRPr>
          </a:p>
        </p:txBody>
      </p:sp>
      <p:sp>
        <p:nvSpPr>
          <p:cNvPr id="18" name="TextBox 18"/>
          <p:cNvSpPr txBox="1"/>
          <p:nvPr/>
        </p:nvSpPr>
        <p:spPr>
          <a:xfrm>
            <a:off x="1028700" y="7262257"/>
            <a:ext cx="6304391" cy="819150"/>
          </a:xfrm>
          <a:prstGeom prst="rect">
            <a:avLst/>
          </a:prstGeom>
        </p:spPr>
        <p:txBody>
          <a:bodyPr lIns="0" tIns="0" rIns="0" bIns="0" rtlCol="0" anchor="t">
            <a:spAutoFit/>
          </a:bodyPr>
          <a:lstStyle/>
          <a:p>
            <a:pPr algn="l">
              <a:lnSpc>
                <a:spcPts val="2772"/>
              </a:lnSpc>
            </a:pPr>
            <a:r>
              <a:rPr lang="en-US" sz="2310" b="1">
                <a:solidFill>
                  <a:srgbClr val="FFFFFF"/>
                </a:solidFill>
                <a:latin typeface="Muli Bold"/>
                <a:ea typeface="Muli Bold"/>
                <a:cs typeface="Muli Bold"/>
                <a:sym typeface="Muli Bold"/>
              </a:rPr>
              <a:t>PHÂN CẤP CHO CHỦ TỊCH UBND CẤP TỈNH </a:t>
            </a:r>
          </a:p>
          <a:p>
            <a:pPr algn="l">
              <a:lnSpc>
                <a:spcPts val="3759"/>
              </a:lnSpc>
            </a:pPr>
            <a:endParaRPr lang="en-US" sz="2310" b="1">
              <a:solidFill>
                <a:srgbClr val="FFFFFF"/>
              </a:solidFill>
              <a:latin typeface="Muli Bold"/>
              <a:ea typeface="Muli Bold"/>
              <a:cs typeface="Muli Bold"/>
              <a:sym typeface="Muli Bold"/>
            </a:endParaRPr>
          </a:p>
        </p:txBody>
      </p:sp>
      <p:grpSp>
        <p:nvGrpSpPr>
          <p:cNvPr id="19" name="Group 19"/>
          <p:cNvGrpSpPr/>
          <p:nvPr/>
        </p:nvGrpSpPr>
        <p:grpSpPr>
          <a:xfrm>
            <a:off x="1392122" y="4211602"/>
            <a:ext cx="215123" cy="215123"/>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CF428E">
                    <a:alpha val="100000"/>
                  </a:srgbClr>
                </a:gs>
                <a:gs pos="100000">
                  <a:srgbClr val="610876">
                    <a:alpha val="100000"/>
                  </a:srgbClr>
                </a:gs>
              </a:gsLst>
              <a:lin ang="0"/>
            </a:gradFill>
          </p:spPr>
          <p:txBody>
            <a:bodyPr/>
            <a:lstStyle/>
            <a:p>
              <a:endParaRPr lang="en-VN"/>
            </a:p>
          </p:txBody>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1792813" y="4083372"/>
            <a:ext cx="6603071" cy="1809750"/>
          </a:xfrm>
          <a:prstGeom prst="rect">
            <a:avLst/>
          </a:prstGeom>
        </p:spPr>
        <p:txBody>
          <a:bodyPr lIns="0" tIns="0" rIns="0" bIns="0" rtlCol="0" anchor="t">
            <a:spAutoFit/>
          </a:bodyPr>
          <a:lstStyle/>
          <a:p>
            <a:pPr algn="just">
              <a:lnSpc>
                <a:spcPts val="2879"/>
              </a:lnSpc>
            </a:pPr>
            <a:r>
              <a:rPr lang="en-US" sz="2400">
                <a:solidFill>
                  <a:srgbClr val="000000"/>
                </a:solidFill>
                <a:latin typeface="Muli"/>
                <a:ea typeface="Muli"/>
                <a:cs typeface="Muli"/>
                <a:sym typeface="Muli"/>
              </a:rPr>
              <a:t>phê duyệt kế hoạch sử dụng đất đối với các thành phố trực thuộc Trung ương không phải lập quy hoạch sử dụng đất cấp tỉnh </a:t>
            </a:r>
            <a:r>
              <a:rPr lang="en-US" sz="2400" i="1">
                <a:solidFill>
                  <a:srgbClr val="610876"/>
                </a:solidFill>
                <a:latin typeface="Muli Italics"/>
                <a:ea typeface="Muli Italics"/>
                <a:cs typeface="Muli Italics"/>
                <a:sym typeface="Muli Italics"/>
              </a:rPr>
              <a:t>(khoản 3 Điều 72 Luật Đất đai)</a:t>
            </a:r>
            <a:r>
              <a:rPr lang="en-US" sz="2400">
                <a:solidFill>
                  <a:srgbClr val="000000"/>
                </a:solidFill>
                <a:latin typeface="Muli"/>
                <a:ea typeface="Muli"/>
                <a:cs typeface="Muli"/>
                <a:sym typeface="Muli"/>
              </a:rPr>
              <a:t> </a:t>
            </a:r>
          </a:p>
          <a:p>
            <a:pPr algn="just">
              <a:lnSpc>
                <a:spcPts val="2879"/>
              </a:lnSpc>
            </a:pPr>
            <a:endParaRPr lang="en-US" sz="2400">
              <a:solidFill>
                <a:srgbClr val="000000"/>
              </a:solidFill>
              <a:latin typeface="Muli"/>
              <a:ea typeface="Muli"/>
              <a:cs typeface="Muli"/>
              <a:sym typeface="Muli"/>
            </a:endParaRPr>
          </a:p>
        </p:txBody>
      </p:sp>
      <p:grpSp>
        <p:nvGrpSpPr>
          <p:cNvPr id="23" name="Group 23"/>
          <p:cNvGrpSpPr/>
          <p:nvPr/>
        </p:nvGrpSpPr>
        <p:grpSpPr>
          <a:xfrm>
            <a:off x="1392122" y="8181062"/>
            <a:ext cx="215123" cy="215123"/>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CF428E">
                    <a:alpha val="100000"/>
                  </a:srgbClr>
                </a:gs>
                <a:gs pos="100000">
                  <a:srgbClr val="610876">
                    <a:alpha val="100000"/>
                  </a:srgbClr>
                </a:gs>
              </a:gsLst>
              <a:lin ang="0"/>
            </a:gradFill>
          </p:spPr>
          <p:txBody>
            <a:bodyPr/>
            <a:lstStyle/>
            <a:p>
              <a:endParaRPr lang="en-VN"/>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6" name="TextBox 26"/>
          <p:cNvSpPr txBox="1"/>
          <p:nvPr/>
        </p:nvSpPr>
        <p:spPr>
          <a:xfrm>
            <a:off x="1792813" y="8081407"/>
            <a:ext cx="7003504" cy="1085850"/>
          </a:xfrm>
          <a:prstGeom prst="rect">
            <a:avLst/>
          </a:prstGeom>
        </p:spPr>
        <p:txBody>
          <a:bodyPr lIns="0" tIns="0" rIns="0" bIns="0" rtlCol="0" anchor="t">
            <a:spAutoFit/>
          </a:bodyPr>
          <a:lstStyle/>
          <a:p>
            <a:pPr algn="just">
              <a:lnSpc>
                <a:spcPts val="2879"/>
              </a:lnSpc>
            </a:pPr>
            <a:r>
              <a:rPr lang="en-US" sz="2400">
                <a:solidFill>
                  <a:srgbClr val="000000"/>
                </a:solidFill>
                <a:latin typeface="Muli"/>
                <a:ea typeface="Muli"/>
                <a:cs typeface="Muli"/>
                <a:sym typeface="Muli"/>
              </a:rPr>
              <a:t>quyết định các trường hợp bất khả kháng khác </a:t>
            </a:r>
            <a:r>
              <a:rPr lang="en-US" sz="2400" i="1">
                <a:solidFill>
                  <a:srgbClr val="610876"/>
                </a:solidFill>
                <a:latin typeface="Muli Italics"/>
                <a:ea typeface="Muli Italics"/>
                <a:cs typeface="Muli Italics"/>
                <a:sym typeface="Muli Italics"/>
              </a:rPr>
              <a:t>(điểm g khoản 1 Điều 31 Nghị định 102)</a:t>
            </a:r>
          </a:p>
          <a:p>
            <a:pPr algn="just">
              <a:lnSpc>
                <a:spcPts val="2879"/>
              </a:lnSpc>
            </a:pPr>
            <a:endParaRPr lang="en-US" sz="2400" i="1">
              <a:solidFill>
                <a:srgbClr val="610876"/>
              </a:solidFill>
              <a:latin typeface="Muli Italics"/>
              <a:ea typeface="Muli Italics"/>
              <a:cs typeface="Muli Italics"/>
              <a:sym typeface="Muli Italics"/>
            </a:endParaRPr>
          </a:p>
        </p:txBody>
      </p:sp>
      <p:grpSp>
        <p:nvGrpSpPr>
          <p:cNvPr id="27" name="Group 27"/>
          <p:cNvGrpSpPr/>
          <p:nvPr/>
        </p:nvGrpSpPr>
        <p:grpSpPr>
          <a:xfrm>
            <a:off x="10282162" y="3532462"/>
            <a:ext cx="7767617" cy="4648600"/>
            <a:chOff x="0" y="0"/>
            <a:chExt cx="2161385" cy="1293500"/>
          </a:xfrm>
        </p:grpSpPr>
        <p:sp>
          <p:nvSpPr>
            <p:cNvPr id="28" name="Freeform 28"/>
            <p:cNvSpPr/>
            <p:nvPr/>
          </p:nvSpPr>
          <p:spPr>
            <a:xfrm>
              <a:off x="0" y="0"/>
              <a:ext cx="2161385" cy="1293500"/>
            </a:xfrm>
            <a:custGeom>
              <a:avLst/>
              <a:gdLst/>
              <a:ahLst/>
              <a:cxnLst/>
              <a:rect l="l" t="t" r="r" b="b"/>
              <a:pathLst>
                <a:path w="2161385" h="1293500">
                  <a:moveTo>
                    <a:pt x="19934" y="0"/>
                  </a:moveTo>
                  <a:lnTo>
                    <a:pt x="2141451" y="0"/>
                  </a:lnTo>
                  <a:cubicBezTo>
                    <a:pt x="2152460" y="0"/>
                    <a:pt x="2161385" y="8925"/>
                    <a:pt x="2161385" y="19934"/>
                  </a:cubicBezTo>
                  <a:lnTo>
                    <a:pt x="2161385" y="1273566"/>
                  </a:lnTo>
                  <a:cubicBezTo>
                    <a:pt x="2161385" y="1284576"/>
                    <a:pt x="2152460" y="1293500"/>
                    <a:pt x="2141451" y="1293500"/>
                  </a:cubicBezTo>
                  <a:lnTo>
                    <a:pt x="19934" y="1293500"/>
                  </a:lnTo>
                  <a:cubicBezTo>
                    <a:pt x="8925" y="1293500"/>
                    <a:pt x="0" y="1284576"/>
                    <a:pt x="0" y="1273566"/>
                  </a:cubicBezTo>
                  <a:lnTo>
                    <a:pt x="0" y="19934"/>
                  </a:lnTo>
                  <a:cubicBezTo>
                    <a:pt x="0" y="8925"/>
                    <a:pt x="8925" y="0"/>
                    <a:pt x="19934" y="0"/>
                  </a:cubicBezTo>
                  <a:close/>
                </a:path>
              </a:pathLst>
            </a:custGeom>
            <a:solidFill>
              <a:srgbClr val="000000">
                <a:alpha val="0"/>
              </a:srgbClr>
            </a:solidFill>
            <a:ln w="47625" cap="sq">
              <a:gradFill>
                <a:gsLst>
                  <a:gs pos="0">
                    <a:srgbClr val="CF428E">
                      <a:alpha val="100000"/>
                    </a:srgbClr>
                  </a:gs>
                  <a:gs pos="100000">
                    <a:srgbClr val="610876">
                      <a:alpha val="100000"/>
                    </a:srgbClr>
                  </a:gs>
                </a:gsLst>
                <a:lin ang="0"/>
              </a:gradFill>
              <a:prstDash val="solid"/>
              <a:miter/>
            </a:ln>
          </p:spPr>
          <p:txBody>
            <a:bodyPr/>
            <a:lstStyle/>
            <a:p>
              <a:endParaRPr lang="en-VN"/>
            </a:p>
          </p:txBody>
        </p:sp>
        <p:sp>
          <p:nvSpPr>
            <p:cNvPr id="29" name="TextBox 29"/>
            <p:cNvSpPr txBox="1"/>
            <p:nvPr/>
          </p:nvSpPr>
          <p:spPr>
            <a:xfrm>
              <a:off x="0" y="-38100"/>
              <a:ext cx="2161385" cy="1331600"/>
            </a:xfrm>
            <a:prstGeom prst="rect">
              <a:avLst/>
            </a:prstGeom>
          </p:spPr>
          <p:txBody>
            <a:bodyPr lIns="43666" tIns="43666" rIns="43666" bIns="43666" rtlCol="0" anchor="ctr"/>
            <a:lstStyle/>
            <a:p>
              <a:pPr algn="ctr">
                <a:lnSpc>
                  <a:spcPts val="2660"/>
                </a:lnSpc>
              </a:pPr>
              <a:endParaRPr/>
            </a:p>
          </p:txBody>
        </p:sp>
      </p:grpSp>
      <p:grpSp>
        <p:nvGrpSpPr>
          <p:cNvPr id="30" name="Group 30"/>
          <p:cNvGrpSpPr/>
          <p:nvPr/>
        </p:nvGrpSpPr>
        <p:grpSpPr>
          <a:xfrm>
            <a:off x="10282162" y="3095689"/>
            <a:ext cx="4989159" cy="838335"/>
            <a:chOff x="0" y="0"/>
            <a:chExt cx="1388263" cy="233272"/>
          </a:xfrm>
        </p:grpSpPr>
        <p:sp>
          <p:nvSpPr>
            <p:cNvPr id="31" name="Freeform 31"/>
            <p:cNvSpPr/>
            <p:nvPr/>
          </p:nvSpPr>
          <p:spPr>
            <a:xfrm>
              <a:off x="0" y="0"/>
              <a:ext cx="1388263" cy="233272"/>
            </a:xfrm>
            <a:custGeom>
              <a:avLst/>
              <a:gdLst/>
              <a:ahLst/>
              <a:cxnLst/>
              <a:rect l="l" t="t" r="r" b="b"/>
              <a:pathLst>
                <a:path w="1388263" h="233272">
                  <a:moveTo>
                    <a:pt x="31035" y="0"/>
                  </a:moveTo>
                  <a:lnTo>
                    <a:pt x="1357228" y="0"/>
                  </a:lnTo>
                  <a:cubicBezTo>
                    <a:pt x="1365459" y="0"/>
                    <a:pt x="1373353" y="3270"/>
                    <a:pt x="1379173" y="9090"/>
                  </a:cubicBezTo>
                  <a:cubicBezTo>
                    <a:pt x="1384993" y="14910"/>
                    <a:pt x="1388263" y="22804"/>
                    <a:pt x="1388263" y="31035"/>
                  </a:cubicBezTo>
                  <a:lnTo>
                    <a:pt x="1388263" y="202237"/>
                  </a:lnTo>
                  <a:cubicBezTo>
                    <a:pt x="1388263" y="210468"/>
                    <a:pt x="1384993" y="218361"/>
                    <a:pt x="1379173" y="224182"/>
                  </a:cubicBezTo>
                  <a:cubicBezTo>
                    <a:pt x="1373353" y="230002"/>
                    <a:pt x="1365459" y="233272"/>
                    <a:pt x="1357228" y="233272"/>
                  </a:cubicBezTo>
                  <a:lnTo>
                    <a:pt x="31035" y="233272"/>
                  </a:lnTo>
                  <a:cubicBezTo>
                    <a:pt x="22804" y="233272"/>
                    <a:pt x="14910" y="230002"/>
                    <a:pt x="9090" y="224182"/>
                  </a:cubicBezTo>
                  <a:cubicBezTo>
                    <a:pt x="3270" y="218361"/>
                    <a:pt x="0" y="210468"/>
                    <a:pt x="0" y="202237"/>
                  </a:cubicBezTo>
                  <a:lnTo>
                    <a:pt x="0" y="31035"/>
                  </a:lnTo>
                  <a:cubicBezTo>
                    <a:pt x="0" y="22804"/>
                    <a:pt x="3270" y="14910"/>
                    <a:pt x="9090" y="9090"/>
                  </a:cubicBezTo>
                  <a:cubicBezTo>
                    <a:pt x="14910" y="3270"/>
                    <a:pt x="22804" y="0"/>
                    <a:pt x="31035" y="0"/>
                  </a:cubicBezTo>
                  <a:close/>
                </a:path>
              </a:pathLst>
            </a:custGeom>
            <a:gradFill rotWithShape="1">
              <a:gsLst>
                <a:gs pos="0">
                  <a:srgbClr val="CF428E">
                    <a:alpha val="100000"/>
                  </a:srgbClr>
                </a:gs>
                <a:gs pos="100000">
                  <a:srgbClr val="610876">
                    <a:alpha val="100000"/>
                  </a:srgbClr>
                </a:gs>
              </a:gsLst>
              <a:lin ang="0"/>
            </a:gradFill>
            <a:ln cap="sq">
              <a:noFill/>
              <a:prstDash val="solid"/>
              <a:miter/>
            </a:ln>
          </p:spPr>
          <p:txBody>
            <a:bodyPr/>
            <a:lstStyle/>
            <a:p>
              <a:endParaRPr lang="en-VN"/>
            </a:p>
          </p:txBody>
        </p:sp>
        <p:sp>
          <p:nvSpPr>
            <p:cNvPr id="32" name="TextBox 32"/>
            <p:cNvSpPr txBox="1"/>
            <p:nvPr/>
          </p:nvSpPr>
          <p:spPr>
            <a:xfrm>
              <a:off x="0" y="-38100"/>
              <a:ext cx="1388263" cy="271372"/>
            </a:xfrm>
            <a:prstGeom prst="rect">
              <a:avLst/>
            </a:prstGeom>
          </p:spPr>
          <p:txBody>
            <a:bodyPr lIns="43666" tIns="43666" rIns="43666" bIns="43666" rtlCol="0" anchor="ctr"/>
            <a:lstStyle/>
            <a:p>
              <a:pPr algn="ctr">
                <a:lnSpc>
                  <a:spcPts val="2660"/>
                </a:lnSpc>
              </a:pPr>
              <a:endParaRPr/>
            </a:p>
          </p:txBody>
        </p:sp>
      </p:grpSp>
      <p:sp>
        <p:nvSpPr>
          <p:cNvPr id="33" name="TextBox 33"/>
          <p:cNvSpPr txBox="1"/>
          <p:nvPr/>
        </p:nvSpPr>
        <p:spPr>
          <a:xfrm>
            <a:off x="10398879" y="3292797"/>
            <a:ext cx="4872441" cy="790575"/>
          </a:xfrm>
          <a:prstGeom prst="rect">
            <a:avLst/>
          </a:prstGeom>
        </p:spPr>
        <p:txBody>
          <a:bodyPr lIns="0" tIns="0" rIns="0" bIns="0" rtlCol="0" anchor="t">
            <a:spAutoFit/>
          </a:bodyPr>
          <a:lstStyle/>
          <a:p>
            <a:pPr algn="l">
              <a:lnSpc>
                <a:spcPts val="2777"/>
              </a:lnSpc>
            </a:pPr>
            <a:r>
              <a:rPr lang="en-US" sz="2314" b="1">
                <a:solidFill>
                  <a:srgbClr val="FFFFFF"/>
                </a:solidFill>
                <a:latin typeface="Muli Bold"/>
                <a:ea typeface="Muli Bold"/>
                <a:cs typeface="Muli Bold"/>
                <a:sym typeface="Muli Bold"/>
              </a:rPr>
              <a:t>PHÂN CẤP CHO UBND CẤP TỈNH </a:t>
            </a:r>
          </a:p>
          <a:p>
            <a:pPr algn="l">
              <a:lnSpc>
                <a:spcPts val="3496"/>
              </a:lnSpc>
            </a:pPr>
            <a:endParaRPr lang="en-US" sz="2314" b="1">
              <a:solidFill>
                <a:srgbClr val="FFFFFF"/>
              </a:solidFill>
              <a:latin typeface="Muli Bold"/>
              <a:ea typeface="Muli Bold"/>
              <a:cs typeface="Muli Bold"/>
              <a:sym typeface="Muli Bold"/>
            </a:endParaRPr>
          </a:p>
        </p:txBody>
      </p:sp>
      <p:grpSp>
        <p:nvGrpSpPr>
          <p:cNvPr id="34" name="Group 34"/>
          <p:cNvGrpSpPr/>
          <p:nvPr/>
        </p:nvGrpSpPr>
        <p:grpSpPr>
          <a:xfrm>
            <a:off x="10645584" y="4211602"/>
            <a:ext cx="215123" cy="215123"/>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CF428E">
                    <a:alpha val="100000"/>
                  </a:srgbClr>
                </a:gs>
                <a:gs pos="100000">
                  <a:srgbClr val="610876">
                    <a:alpha val="100000"/>
                  </a:srgbClr>
                </a:gs>
              </a:gsLst>
              <a:lin ang="0"/>
            </a:gradFill>
          </p:spPr>
          <p:txBody>
            <a:bodyPr/>
            <a:lstStyle/>
            <a:p>
              <a:endParaRPr lang="en-VN"/>
            </a:p>
          </p:txBody>
        </p:sp>
        <p:sp>
          <p:nvSpPr>
            <p:cNvPr id="36" name="TextBox 3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7" name="TextBox 37"/>
          <p:cNvSpPr txBox="1"/>
          <p:nvPr/>
        </p:nvSpPr>
        <p:spPr>
          <a:xfrm>
            <a:off x="11041682" y="4083372"/>
            <a:ext cx="6644215" cy="3619500"/>
          </a:xfrm>
          <a:prstGeom prst="rect">
            <a:avLst/>
          </a:prstGeom>
        </p:spPr>
        <p:txBody>
          <a:bodyPr lIns="0" tIns="0" rIns="0" bIns="0" rtlCol="0" anchor="t">
            <a:spAutoFit/>
          </a:bodyPr>
          <a:lstStyle/>
          <a:p>
            <a:pPr algn="just">
              <a:lnSpc>
                <a:spcPts val="2879"/>
              </a:lnSpc>
            </a:pPr>
            <a:r>
              <a:rPr lang="en-US" sz="2400">
                <a:solidFill>
                  <a:srgbClr val="000000"/>
                </a:solidFill>
                <a:latin typeface="Muli"/>
                <a:ea typeface="Muli"/>
                <a:cs typeface="Muli"/>
                <a:sym typeface="Muli"/>
              </a:rPr>
              <a:t>quyết định các trường hợp giao đất, cho thuê đất không thông qua đấu giá, không thông qua đấu thầu khi đáp ứng 1 trong các điều kiện (1) thuộc dự án sử dụng vào mục đích công cộng có mục đích kinh doanh; (2) đã được QH, TTg cấp chấp thuận chủ trương đầu tư; (3) thuộc trường hợp nhà nước cho thuê trả tiền hàng năm; (4) không thuộc trường hợp đấu giá, đấu thầu (điểm p khoản 3 Điều 124 Luật Đất đai)</a:t>
            </a:r>
          </a:p>
          <a:p>
            <a:pPr algn="just">
              <a:lnSpc>
                <a:spcPts val="2879"/>
              </a:lnSpc>
            </a:pPr>
            <a:endParaRPr lang="en-US" sz="2400">
              <a:solidFill>
                <a:srgbClr val="000000"/>
              </a:solidFill>
              <a:latin typeface="Muli"/>
              <a:ea typeface="Muli"/>
              <a:cs typeface="Muli"/>
              <a:sym typeface="Muli"/>
            </a:endParaRPr>
          </a:p>
        </p:txBody>
      </p:sp>
      <p:grpSp>
        <p:nvGrpSpPr>
          <p:cNvPr id="38" name="Group 38"/>
          <p:cNvGrpSpPr/>
          <p:nvPr/>
        </p:nvGrpSpPr>
        <p:grpSpPr>
          <a:xfrm rot="-8558352">
            <a:off x="12873301" y="-540878"/>
            <a:ext cx="8628741" cy="2435377"/>
            <a:chOff x="0" y="0"/>
            <a:chExt cx="1439908" cy="406400"/>
          </a:xfrm>
        </p:grpSpPr>
        <p:sp>
          <p:nvSpPr>
            <p:cNvPr id="39" name="Freeform 39"/>
            <p:cNvSpPr/>
            <p:nvPr/>
          </p:nvSpPr>
          <p:spPr>
            <a:xfrm>
              <a:off x="0" y="0"/>
              <a:ext cx="1439908" cy="406400"/>
            </a:xfrm>
            <a:custGeom>
              <a:avLst/>
              <a:gdLst/>
              <a:ahLst/>
              <a:cxnLst/>
              <a:rect l="l" t="t" r="r" b="b"/>
              <a:pathLst>
                <a:path w="1439908" h="406400">
                  <a:moveTo>
                    <a:pt x="1236708" y="0"/>
                  </a:moveTo>
                  <a:cubicBezTo>
                    <a:pt x="1348933" y="0"/>
                    <a:pt x="1439908" y="90976"/>
                    <a:pt x="1439908" y="203200"/>
                  </a:cubicBezTo>
                  <a:cubicBezTo>
                    <a:pt x="1439908" y="315424"/>
                    <a:pt x="1348933" y="406400"/>
                    <a:pt x="1236708"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40" name="TextBox 40"/>
            <p:cNvSpPr txBox="1"/>
            <p:nvPr/>
          </p:nvSpPr>
          <p:spPr>
            <a:xfrm>
              <a:off x="0" y="-38100"/>
              <a:ext cx="1439908" cy="444500"/>
            </a:xfrm>
            <a:prstGeom prst="rect">
              <a:avLst/>
            </a:prstGeom>
          </p:spPr>
          <p:txBody>
            <a:bodyPr lIns="37217" tIns="37217" rIns="37217" bIns="37217" rtlCol="0" anchor="ctr"/>
            <a:lstStyle/>
            <a:p>
              <a:pPr algn="ctr">
                <a:lnSpc>
                  <a:spcPts val="2659"/>
                </a:lnSpc>
              </a:pPr>
              <a:endParaRPr/>
            </a:p>
          </p:txBody>
        </p:sp>
      </p:grpSp>
      <p:grpSp>
        <p:nvGrpSpPr>
          <p:cNvPr id="41" name="Group 41"/>
          <p:cNvGrpSpPr/>
          <p:nvPr/>
        </p:nvGrpSpPr>
        <p:grpSpPr>
          <a:xfrm rot="2244285">
            <a:off x="12661531" y="600757"/>
            <a:ext cx="9404717" cy="468921"/>
            <a:chOff x="0" y="0"/>
            <a:chExt cx="8150792" cy="406400"/>
          </a:xfrm>
        </p:grpSpPr>
        <p:sp>
          <p:nvSpPr>
            <p:cNvPr id="42" name="Freeform 42"/>
            <p:cNvSpPr/>
            <p:nvPr/>
          </p:nvSpPr>
          <p:spPr>
            <a:xfrm>
              <a:off x="0" y="0"/>
              <a:ext cx="8150792" cy="406400"/>
            </a:xfrm>
            <a:custGeom>
              <a:avLst/>
              <a:gdLst/>
              <a:ahLst/>
              <a:cxnLst/>
              <a:rect l="l" t="t" r="r" b="b"/>
              <a:pathLst>
                <a:path w="8150792" h="406400">
                  <a:moveTo>
                    <a:pt x="7947592" y="0"/>
                  </a:moveTo>
                  <a:cubicBezTo>
                    <a:pt x="8059817" y="0"/>
                    <a:pt x="8150792" y="90976"/>
                    <a:pt x="8150792" y="203200"/>
                  </a:cubicBezTo>
                  <a:cubicBezTo>
                    <a:pt x="8150792" y="315424"/>
                    <a:pt x="8059817" y="406400"/>
                    <a:pt x="7947592"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43" name="TextBox 43"/>
            <p:cNvSpPr txBox="1"/>
            <p:nvPr/>
          </p:nvSpPr>
          <p:spPr>
            <a:xfrm>
              <a:off x="0" y="-38100"/>
              <a:ext cx="8150792" cy="444500"/>
            </a:xfrm>
            <a:prstGeom prst="rect">
              <a:avLst/>
            </a:prstGeom>
          </p:spPr>
          <p:txBody>
            <a:bodyPr lIns="37217" tIns="37217" rIns="37217" bIns="37217" rtlCol="0" anchor="ctr"/>
            <a:lstStyle/>
            <a:p>
              <a:pPr algn="ctr">
                <a:lnSpc>
                  <a:spcPts val="2659"/>
                </a:lnSpc>
              </a:pPr>
              <a:endParaRPr/>
            </a:p>
          </p:txBody>
        </p:sp>
      </p:grpSp>
      <p:grpSp>
        <p:nvGrpSpPr>
          <p:cNvPr id="44" name="Group 44"/>
          <p:cNvGrpSpPr/>
          <p:nvPr/>
        </p:nvGrpSpPr>
        <p:grpSpPr>
          <a:xfrm rot="2320388">
            <a:off x="11796349" y="-404756"/>
            <a:ext cx="5705575" cy="950879"/>
            <a:chOff x="0" y="0"/>
            <a:chExt cx="2438529" cy="406400"/>
          </a:xfrm>
        </p:grpSpPr>
        <p:sp>
          <p:nvSpPr>
            <p:cNvPr id="45" name="Freeform 45"/>
            <p:cNvSpPr/>
            <p:nvPr/>
          </p:nvSpPr>
          <p:spPr>
            <a:xfrm>
              <a:off x="0" y="0"/>
              <a:ext cx="2438529" cy="406400"/>
            </a:xfrm>
            <a:custGeom>
              <a:avLst/>
              <a:gdLst/>
              <a:ahLst/>
              <a:cxnLst/>
              <a:rect l="l" t="t" r="r" b="b"/>
              <a:pathLst>
                <a:path w="2438529" h="406400">
                  <a:moveTo>
                    <a:pt x="2235329" y="0"/>
                  </a:moveTo>
                  <a:cubicBezTo>
                    <a:pt x="2347554" y="0"/>
                    <a:pt x="2438529" y="90976"/>
                    <a:pt x="2438529" y="203200"/>
                  </a:cubicBezTo>
                  <a:cubicBezTo>
                    <a:pt x="2438529" y="315424"/>
                    <a:pt x="2347554" y="406400"/>
                    <a:pt x="2235329" y="406400"/>
                  </a:cubicBezTo>
                  <a:lnTo>
                    <a:pt x="203200" y="406400"/>
                  </a:lnTo>
                  <a:cubicBezTo>
                    <a:pt x="90976" y="406400"/>
                    <a:pt x="0" y="315424"/>
                    <a:pt x="0" y="203200"/>
                  </a:cubicBezTo>
                  <a:cubicBezTo>
                    <a:pt x="0" y="90976"/>
                    <a:pt x="90976" y="0"/>
                    <a:pt x="203200" y="0"/>
                  </a:cubicBezTo>
                  <a:close/>
                </a:path>
              </a:pathLst>
            </a:custGeom>
            <a:gradFill rotWithShape="1">
              <a:gsLst>
                <a:gs pos="0">
                  <a:srgbClr val="610876">
                    <a:alpha val="100000"/>
                  </a:srgbClr>
                </a:gs>
                <a:gs pos="100000">
                  <a:srgbClr val="CF428E">
                    <a:alpha val="100000"/>
                  </a:srgbClr>
                </a:gs>
              </a:gsLst>
              <a:lin ang="0"/>
            </a:gradFill>
          </p:spPr>
          <p:txBody>
            <a:bodyPr/>
            <a:lstStyle/>
            <a:p>
              <a:endParaRPr lang="en-VN"/>
            </a:p>
          </p:txBody>
        </p:sp>
        <p:sp>
          <p:nvSpPr>
            <p:cNvPr id="46" name="TextBox 46"/>
            <p:cNvSpPr txBox="1"/>
            <p:nvPr/>
          </p:nvSpPr>
          <p:spPr>
            <a:xfrm>
              <a:off x="0" y="-38100"/>
              <a:ext cx="2438529" cy="444500"/>
            </a:xfrm>
            <a:prstGeom prst="rect">
              <a:avLst/>
            </a:prstGeom>
          </p:spPr>
          <p:txBody>
            <a:bodyPr lIns="37217" tIns="37217" rIns="37217" bIns="37217" rtlCol="0" anchor="ctr"/>
            <a:lstStyle/>
            <a:p>
              <a:pPr algn="ctr">
                <a:lnSpc>
                  <a:spcPts val="2659"/>
                </a:lnSpc>
              </a:pPr>
              <a:endParaRPr/>
            </a:p>
          </p:txBody>
        </p:sp>
      </p:grpSp>
      <p:grpSp>
        <p:nvGrpSpPr>
          <p:cNvPr id="47" name="Group 47"/>
          <p:cNvGrpSpPr/>
          <p:nvPr/>
        </p:nvGrpSpPr>
        <p:grpSpPr>
          <a:xfrm rot="-8450143">
            <a:off x="16054827" y="1200992"/>
            <a:ext cx="238338" cy="222140"/>
            <a:chOff x="0" y="0"/>
            <a:chExt cx="872070" cy="812800"/>
          </a:xfrm>
        </p:grpSpPr>
        <p:sp>
          <p:nvSpPr>
            <p:cNvPr id="48" name="Freeform 48"/>
            <p:cNvSpPr/>
            <p:nvPr/>
          </p:nvSpPr>
          <p:spPr>
            <a:xfrm>
              <a:off x="0" y="0"/>
              <a:ext cx="872070" cy="812800"/>
            </a:xfrm>
            <a:custGeom>
              <a:avLst/>
              <a:gdLst/>
              <a:ahLst/>
              <a:cxnLst/>
              <a:rect l="l" t="t" r="r" b="b"/>
              <a:pathLst>
                <a:path w="872070" h="812800">
                  <a:moveTo>
                    <a:pt x="436035" y="0"/>
                  </a:moveTo>
                  <a:cubicBezTo>
                    <a:pt x="195219" y="0"/>
                    <a:pt x="0" y="181951"/>
                    <a:pt x="0" y="406400"/>
                  </a:cubicBezTo>
                  <a:cubicBezTo>
                    <a:pt x="0" y="630849"/>
                    <a:pt x="195219" y="812800"/>
                    <a:pt x="436035" y="812800"/>
                  </a:cubicBezTo>
                  <a:cubicBezTo>
                    <a:pt x="676850" y="812800"/>
                    <a:pt x="872070" y="630849"/>
                    <a:pt x="872070" y="406400"/>
                  </a:cubicBezTo>
                  <a:cubicBezTo>
                    <a:pt x="872070" y="181951"/>
                    <a:pt x="676850" y="0"/>
                    <a:pt x="436035" y="0"/>
                  </a:cubicBezTo>
                  <a:close/>
                </a:path>
              </a:pathLst>
            </a:custGeom>
            <a:solidFill>
              <a:srgbClr val="FFFFFF"/>
            </a:solidFill>
          </p:spPr>
          <p:txBody>
            <a:bodyPr/>
            <a:lstStyle/>
            <a:p>
              <a:endParaRPr lang="en-VN"/>
            </a:p>
          </p:txBody>
        </p:sp>
        <p:sp>
          <p:nvSpPr>
            <p:cNvPr id="49" name="TextBox 49"/>
            <p:cNvSpPr txBox="1"/>
            <p:nvPr/>
          </p:nvSpPr>
          <p:spPr>
            <a:xfrm>
              <a:off x="81757" y="38100"/>
              <a:ext cx="708557" cy="698500"/>
            </a:xfrm>
            <a:prstGeom prst="rect">
              <a:avLst/>
            </a:prstGeom>
          </p:spPr>
          <p:txBody>
            <a:bodyPr lIns="37217" tIns="37217" rIns="37217" bIns="37217" rtlCol="0" anchor="ctr"/>
            <a:lstStyle/>
            <a:p>
              <a:pPr algn="ctr">
                <a:lnSpc>
                  <a:spcPts val="2659"/>
                </a:lnSpc>
              </a:pPr>
              <a:endParaRPr/>
            </a:p>
          </p:txBody>
        </p:sp>
      </p:grpSp>
      <p:grpSp>
        <p:nvGrpSpPr>
          <p:cNvPr id="50" name="Group 50"/>
          <p:cNvGrpSpPr/>
          <p:nvPr/>
        </p:nvGrpSpPr>
        <p:grpSpPr>
          <a:xfrm rot="-8450143">
            <a:off x="15765936" y="965677"/>
            <a:ext cx="238338" cy="222140"/>
            <a:chOff x="0" y="0"/>
            <a:chExt cx="872070" cy="812800"/>
          </a:xfrm>
        </p:grpSpPr>
        <p:sp>
          <p:nvSpPr>
            <p:cNvPr id="51" name="Freeform 51"/>
            <p:cNvSpPr/>
            <p:nvPr/>
          </p:nvSpPr>
          <p:spPr>
            <a:xfrm>
              <a:off x="0" y="0"/>
              <a:ext cx="872070" cy="812800"/>
            </a:xfrm>
            <a:custGeom>
              <a:avLst/>
              <a:gdLst/>
              <a:ahLst/>
              <a:cxnLst/>
              <a:rect l="l" t="t" r="r" b="b"/>
              <a:pathLst>
                <a:path w="872070" h="812800">
                  <a:moveTo>
                    <a:pt x="436035" y="0"/>
                  </a:moveTo>
                  <a:cubicBezTo>
                    <a:pt x="195219" y="0"/>
                    <a:pt x="0" y="181951"/>
                    <a:pt x="0" y="406400"/>
                  </a:cubicBezTo>
                  <a:cubicBezTo>
                    <a:pt x="0" y="630849"/>
                    <a:pt x="195219" y="812800"/>
                    <a:pt x="436035" y="812800"/>
                  </a:cubicBezTo>
                  <a:cubicBezTo>
                    <a:pt x="676850" y="812800"/>
                    <a:pt x="872070" y="630849"/>
                    <a:pt x="872070" y="406400"/>
                  </a:cubicBezTo>
                  <a:cubicBezTo>
                    <a:pt x="872070" y="181951"/>
                    <a:pt x="676850" y="0"/>
                    <a:pt x="436035" y="0"/>
                  </a:cubicBezTo>
                  <a:close/>
                </a:path>
              </a:pathLst>
            </a:custGeom>
            <a:solidFill>
              <a:srgbClr val="FFFFFF"/>
            </a:solidFill>
          </p:spPr>
          <p:txBody>
            <a:bodyPr/>
            <a:lstStyle/>
            <a:p>
              <a:endParaRPr lang="en-VN"/>
            </a:p>
          </p:txBody>
        </p:sp>
        <p:sp>
          <p:nvSpPr>
            <p:cNvPr id="52" name="TextBox 52"/>
            <p:cNvSpPr txBox="1"/>
            <p:nvPr/>
          </p:nvSpPr>
          <p:spPr>
            <a:xfrm>
              <a:off x="81757" y="38100"/>
              <a:ext cx="708557" cy="698500"/>
            </a:xfrm>
            <a:prstGeom prst="rect">
              <a:avLst/>
            </a:prstGeom>
          </p:spPr>
          <p:txBody>
            <a:bodyPr lIns="37217" tIns="37217" rIns="37217" bIns="37217" rtlCol="0" anchor="ctr"/>
            <a:lstStyle/>
            <a:p>
              <a:pPr algn="ctr">
                <a:lnSpc>
                  <a:spcPts val="2659"/>
                </a:lnSpc>
              </a:pPr>
              <a:endParaRPr/>
            </a:p>
          </p:txBody>
        </p:sp>
      </p:grpSp>
      <p:grpSp>
        <p:nvGrpSpPr>
          <p:cNvPr id="53" name="Group 53"/>
          <p:cNvGrpSpPr/>
          <p:nvPr/>
        </p:nvGrpSpPr>
        <p:grpSpPr>
          <a:xfrm rot="-8450143">
            <a:off x="15477045" y="730363"/>
            <a:ext cx="238338" cy="222140"/>
            <a:chOff x="0" y="0"/>
            <a:chExt cx="872070" cy="812800"/>
          </a:xfrm>
        </p:grpSpPr>
        <p:sp>
          <p:nvSpPr>
            <p:cNvPr id="54" name="Freeform 54"/>
            <p:cNvSpPr/>
            <p:nvPr/>
          </p:nvSpPr>
          <p:spPr>
            <a:xfrm>
              <a:off x="0" y="0"/>
              <a:ext cx="872070" cy="812800"/>
            </a:xfrm>
            <a:custGeom>
              <a:avLst/>
              <a:gdLst/>
              <a:ahLst/>
              <a:cxnLst/>
              <a:rect l="l" t="t" r="r" b="b"/>
              <a:pathLst>
                <a:path w="872070" h="812800">
                  <a:moveTo>
                    <a:pt x="436035" y="0"/>
                  </a:moveTo>
                  <a:cubicBezTo>
                    <a:pt x="195219" y="0"/>
                    <a:pt x="0" y="181951"/>
                    <a:pt x="0" y="406400"/>
                  </a:cubicBezTo>
                  <a:cubicBezTo>
                    <a:pt x="0" y="630849"/>
                    <a:pt x="195219" y="812800"/>
                    <a:pt x="436035" y="812800"/>
                  </a:cubicBezTo>
                  <a:cubicBezTo>
                    <a:pt x="676850" y="812800"/>
                    <a:pt x="872070" y="630849"/>
                    <a:pt x="872070" y="406400"/>
                  </a:cubicBezTo>
                  <a:cubicBezTo>
                    <a:pt x="872070" y="181951"/>
                    <a:pt x="676850" y="0"/>
                    <a:pt x="436035" y="0"/>
                  </a:cubicBezTo>
                  <a:close/>
                </a:path>
              </a:pathLst>
            </a:custGeom>
            <a:solidFill>
              <a:srgbClr val="FFFFFF"/>
            </a:solidFill>
          </p:spPr>
          <p:txBody>
            <a:bodyPr/>
            <a:lstStyle/>
            <a:p>
              <a:endParaRPr lang="en-VN"/>
            </a:p>
          </p:txBody>
        </p:sp>
        <p:sp>
          <p:nvSpPr>
            <p:cNvPr id="55" name="TextBox 55"/>
            <p:cNvSpPr txBox="1"/>
            <p:nvPr/>
          </p:nvSpPr>
          <p:spPr>
            <a:xfrm>
              <a:off x="81757" y="38100"/>
              <a:ext cx="708557" cy="698500"/>
            </a:xfrm>
            <a:prstGeom prst="rect">
              <a:avLst/>
            </a:prstGeom>
          </p:spPr>
          <p:txBody>
            <a:bodyPr lIns="37217" tIns="37217" rIns="37217" bIns="37217" rtlCol="0" anchor="ctr"/>
            <a:lstStyle/>
            <a:p>
              <a:pPr algn="ctr">
                <a:lnSpc>
                  <a:spcPts val="2659"/>
                </a:lnSpc>
              </a:pPr>
              <a:endParaRPr/>
            </a:p>
          </p:txBody>
        </p:sp>
      </p:grpSp>
    </p:spTree>
  </p:cSld>
  <p:clrMapOvr>
    <a:masterClrMapping/>
  </p:clrMapOvr>
  <p:transition spd="med">
    <p:randomBar dir="ver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TotalTime>
  <Words>5879</Words>
  <Application>Microsoft Office PowerPoint</Application>
  <PresentationFormat>Custom</PresentationFormat>
  <Paragraphs>235</Paragraphs>
  <Slides>31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.Apple Color Emoji UI</vt:lpstr>
      <vt:lpstr>Canva Sans Bold</vt:lpstr>
      <vt:lpstr>Arial</vt:lpstr>
      <vt:lpstr>Muli Bold Italics</vt:lpstr>
      <vt:lpstr>Muli</vt:lpstr>
      <vt:lpstr>Times New Roman</vt:lpstr>
      <vt:lpstr>Muli Bold</vt:lpstr>
      <vt:lpstr>Calibri</vt:lpstr>
      <vt:lpstr>Muli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BỘ NÔNG NGHIỆP VÀ MÔI TRƯỜNG CỤC QUẢN LÝ ĐẤT ĐAI</dc:title>
  <cp:lastModifiedBy>Admin</cp:lastModifiedBy>
  <cp:revision>28</cp:revision>
  <dcterms:created xsi:type="dcterms:W3CDTF">2006-08-16T00:00:00Z</dcterms:created>
  <dcterms:modified xsi:type="dcterms:W3CDTF">2025-07-31T10:25:14Z</dcterms:modified>
  <dc:identifier>DAGupSOxizc</dc:identifier>
</cp:coreProperties>
</file>